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"/>
    <p:sldMasterId id="2147483745" r:id="rId2"/>
    <p:sldMasterId id="2147483757" r:id="rId3"/>
    <p:sldMasterId id="2147483769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5" r:id="rId6"/>
    <p:sldId id="311" r:id="rId7"/>
    <p:sldId id="538" r:id="rId8"/>
    <p:sldId id="313" r:id="rId9"/>
    <p:sldId id="539" r:id="rId10"/>
    <p:sldId id="547" r:id="rId11"/>
    <p:sldId id="314" r:id="rId12"/>
    <p:sldId id="544" r:id="rId13"/>
    <p:sldId id="494" r:id="rId14"/>
    <p:sldId id="542" r:id="rId15"/>
    <p:sldId id="316" r:id="rId16"/>
    <p:sldId id="323" r:id="rId17"/>
    <p:sldId id="492" r:id="rId18"/>
    <p:sldId id="328" r:id="rId19"/>
    <p:sldId id="332" r:id="rId20"/>
    <p:sldId id="333" r:id="rId21"/>
    <p:sldId id="334" r:id="rId22"/>
    <p:sldId id="335" r:id="rId23"/>
    <p:sldId id="336" r:id="rId24"/>
    <p:sldId id="337" r:id="rId25"/>
    <p:sldId id="339" r:id="rId26"/>
    <p:sldId id="340" r:id="rId27"/>
    <p:sldId id="555" r:id="rId28"/>
    <p:sldId id="341" r:id="rId29"/>
    <p:sldId id="342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565" r:id="rId39"/>
  </p:sldIdLst>
  <p:sldSz cx="9144000" cy="6858000" type="screen4x3"/>
  <p:notesSz cx="6797675" cy="9926638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01B"/>
    <a:srgbClr val="B2A193"/>
    <a:srgbClr val="1E7F51"/>
    <a:srgbClr val="289996"/>
    <a:srgbClr val="372D28"/>
    <a:srgbClr val="B19E92"/>
    <a:srgbClr val="1D7D51"/>
    <a:srgbClr val="F49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1455" autoAdjust="0"/>
  </p:normalViewPr>
  <p:slideViewPr>
    <p:cSldViewPr snapToGrid="0" snapToObjects="1">
      <p:cViewPr varScale="1">
        <p:scale>
          <a:sx n="67" d="100"/>
          <a:sy n="67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AFE9D0B8-B563-4339-8127-92607486D931}" type="datetime1">
              <a:rPr lang="ru-RU" altLang="ru-RU"/>
              <a:pPr/>
              <a:t>12.12.2015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EECAE8A-C100-4046-A8B7-126A14CD0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21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D478D558-89F3-4F09-81D4-98E20307AB41}" type="datetime1">
              <a:rPr lang="ru-RU" altLang="ru-RU"/>
              <a:pPr/>
              <a:t>12.12.2015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45F7A08D-095B-422C-8F2A-6A75D958A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834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18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7A08D-095B-422C-8F2A-6A75D958AA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3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0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553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135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25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59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057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031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5370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3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747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4842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590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811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497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9130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86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433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28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86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29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55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30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7A08D-095B-422C-8F2A-6A75D958AA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0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31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32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5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33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98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34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81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7A08D-095B-422C-8F2A-6A75D958AA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0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70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7A08D-095B-422C-8F2A-6A75D958AA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0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7A08D-095B-422C-8F2A-6A75D958AA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2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01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93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A08D-095B-422C-8F2A-6A75D958AA37}" type="slidenum">
              <a:rPr lang="ru-RU" altLang="ru-RU" smtClean="0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180CDA-DEA6-4E14-8B1F-D6F5B1E385FF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9F281-A145-437B-89BB-82F71B07B9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56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6849ED-B502-47C6-BC05-6CC733E979B4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18718-91ED-412C-95B3-D4FC33898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90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35595-C740-468E-A3DB-56F26F2E2B97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293B5-2A03-4F7F-B2B7-4B1D3635C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41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4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6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0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5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0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8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8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9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B228C-7556-4EC5-9657-19CFDD14BB53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81114-1F7D-4156-8FF2-3316B497A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00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14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8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2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74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85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22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09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97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6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E2FD8-13E0-4141-BACD-3FC388FBD897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B338A-0577-4476-92A1-38404C467A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277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49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87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7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52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2919-FEF8-B548-BC26-261D2CF8C18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08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372DE-C537-5A48-97C0-8B2CF8CED6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5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7A648-4177-074B-939B-19B00A31C91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5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0EB1-3D76-0540-B241-BA41772B949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3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B8A3D-5267-8540-BBF3-3B88416BF17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2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5076-13AA-314F-8F5A-7D33F31A9E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18E93-D8F7-4258-975A-934E98F5A28D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8954-2951-4F8B-B6D9-17F4D0DDB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328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027D7-4FB2-3E46-8EAE-2C841B64423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96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64961-CD1A-4345-86FD-834A3AA6E04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20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B1F9F-9B6C-C345-8220-9513968BF86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30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5E011-449B-2D4D-A601-4D6D04F9782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09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A2D7A-83C2-EB49-BB9F-2ACAE1B5CF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163E8E-D353-4E28-846B-BDEBA70CCAAE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9AEFF-6EEC-408C-91DF-A99B4D4C7A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03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F23A4-99CB-41E2-B43D-AF9B11EF56E9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26F77-46F2-474F-99D5-01FAB26AB8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68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4E730-8E36-401B-A373-F12D05C319A6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A234-0693-416A-AB1D-88C8145F6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2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03359-ED62-47B4-9A9E-3EB6E73E9E35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1F08-44FA-4E80-AC7A-4C672CA017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50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CD3E9-AF1A-4540-88D3-7F8241782AA7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257A-9D7D-4F5E-8EC7-012EA1EE74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96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ED2B74F6-B76C-4164-B328-5916B95A2D58}" type="datetime1">
              <a:rPr lang="ru-RU" altLang="ru-RU" smtClean="0"/>
              <a:t>12.12.2015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074A5698-4C38-45F9-8860-345ED30B10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198" y="668231"/>
            <a:ext cx="6999604" cy="624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39" y="1600201"/>
            <a:ext cx="86399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198" y="668231"/>
            <a:ext cx="6999604" cy="624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39" y="1600201"/>
            <a:ext cx="86399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EA440-B616-CF40-A33E-A576A7C395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9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198" y="668231"/>
            <a:ext cx="6999604" cy="624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39" y="1600201"/>
            <a:ext cx="86399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EA606B-75AC-7F40-953F-5EC9359B578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12.12.2015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C3DEC-077B-9E42-AC4B-CB58554876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inov@aetalon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etalon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gov.ru/projects/List/AdvancedSearc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азвание 2"/>
          <p:cNvSpPr>
            <a:spLocks noGrp="1"/>
          </p:cNvSpPr>
          <p:nvPr>
            <p:ph type="ctrTitle"/>
          </p:nvPr>
        </p:nvSpPr>
        <p:spPr>
          <a:xfrm>
            <a:off x="336550" y="2109788"/>
            <a:ext cx="8494713" cy="2459037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Нормативная </a:t>
            </a:r>
            <a:r>
              <a:rPr lang="ru-RU" altLang="ru-RU" sz="2400" dirty="0">
                <a:solidFill>
                  <a:schemeClr val="accent1"/>
                </a:solidFill>
                <a:cs typeface="Arial" panose="020B0604020202020204" pitchFamily="34" charset="0"/>
              </a:rPr>
              <a:t>база в сфере охраны труда: принятые изменения и направления дальнейшего совершенствования. </a:t>
            </a:r>
            <a:r>
              <a:rPr lang="ru-RU" altLang="ru-RU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ru-RU" altLang="ru-RU" sz="2400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/>
                </a:solidFill>
                <a:cs typeface="Arial" panose="020B0604020202020204" pitchFamily="34" charset="0"/>
              </a:rPr>
              <a:t>Задачи работодателя по реализации новых требований </a:t>
            </a:r>
            <a:endParaRPr lang="ru-RU" altLang="ru-RU" sz="2400" dirty="0" smtClean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363" name="Прямоугольник 7"/>
          <p:cNvSpPr>
            <a:spLocks noChangeArrowheads="1"/>
          </p:cNvSpPr>
          <p:nvPr/>
        </p:nvSpPr>
        <p:spPr bwMode="auto">
          <a:xfrm>
            <a:off x="2332368" y="691351"/>
            <a:ext cx="6498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3600" b="1" kern="0" dirty="0">
                <a:solidFill>
                  <a:srgbClr val="289996"/>
                </a:solidFill>
                <a:latin typeface="Verdana"/>
              </a:rPr>
              <a:t>Ассоциация «ЭТАЛОН»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6550" y="1868488"/>
            <a:ext cx="8494713" cy="0"/>
          </a:xfrm>
          <a:prstGeom prst="line">
            <a:avLst/>
          </a:prstGeom>
          <a:ln>
            <a:solidFill>
              <a:srgbClr val="1D7D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5" name="Изображение 9" descr="etalonlogo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7200"/>
            <a:ext cx="14827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558174" y="5340931"/>
            <a:ext cx="692626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666666"/>
                </a:solidFill>
                <a:latin typeface="Arial" panose="020B0604020202020204" pitchFamily="34" charset="0"/>
              </a:rPr>
              <a:t>Владимир Вениаминович Савинов</a:t>
            </a:r>
            <a:r>
              <a:rPr lang="ru-RU" altLang="ru-RU" dirty="0" smtClean="0">
                <a:solidFill>
                  <a:srgbClr val="666666"/>
                </a:solidFill>
                <a:latin typeface="Arial" panose="020B0604020202020204" pitchFamily="34" charset="0"/>
              </a:rPr>
              <a:t>, </a:t>
            </a:r>
          </a:p>
          <a:p>
            <a:r>
              <a:rPr lang="ru-RU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Вице-президент </a:t>
            </a:r>
            <a:r>
              <a:rPr lang="ru-RU" altLang="ru-RU" sz="1800" dirty="0">
                <a:solidFill>
                  <a:srgbClr val="666666"/>
                </a:solidFill>
                <a:latin typeface="Arial" panose="020B0604020202020204" pitchFamily="34" charset="0"/>
              </a:rPr>
              <a:t>Ассоциации «Эталон</a:t>
            </a:r>
            <a:r>
              <a:rPr lang="ru-RU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»</a:t>
            </a:r>
          </a:p>
          <a:p>
            <a:r>
              <a:rPr lang="en-US" altLang="ru-RU" sz="1800" dirty="0" smtClean="0">
                <a:solidFill>
                  <a:srgbClr val="666666"/>
                </a:solidFill>
                <a:latin typeface="Arial" panose="020B0604020202020204" pitchFamily="34" charset="0"/>
                <a:hlinkClick r:id="rId3"/>
              </a:rPr>
              <a:t>savinov@aetalon.ru</a:t>
            </a:r>
            <a:r>
              <a:rPr lang="ru-RU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	+7</a:t>
            </a:r>
            <a:r>
              <a:rPr lang="en-US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905</a:t>
            </a:r>
            <a:r>
              <a:rPr lang="en-US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) </a:t>
            </a:r>
            <a:r>
              <a:rPr lang="ru-RU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558-2866</a:t>
            </a:r>
          </a:p>
          <a:p>
            <a:r>
              <a:rPr lang="en-US" altLang="ru-RU" sz="1800" dirty="0" smtClean="0">
                <a:solidFill>
                  <a:srgbClr val="666666"/>
                </a:solidFill>
                <a:latin typeface="Arial" panose="020B0604020202020204" pitchFamily="34" charset="0"/>
                <a:hlinkClick r:id="rId4"/>
              </a:rPr>
              <a:t>www.aetalon.ru</a:t>
            </a:r>
            <a:r>
              <a:rPr lang="en-US" altLang="ru-RU" sz="1800" dirty="0" smtClean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endParaRPr lang="ru-RU" altLang="ru-RU" sz="180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10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НАПРАВЛЕНИЯ ИЗМЕНЕНИЯ ЗАКОНОДАТЕЛЬСТВА ПО ОХРАНЕ ТРУДА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6998" y="1107626"/>
            <a:ext cx="8120417" cy="5248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Распоряжение Правительства РФ от 05.06.2015 N </a:t>
            </a:r>
            <a:r>
              <a:rPr kumimoji="0" lang="ru-RU" sz="2000" b="1" dirty="0" smtClean="0">
                <a:solidFill>
                  <a:srgbClr val="002060"/>
                </a:solidFill>
                <a:latin typeface="Verdana"/>
              </a:rPr>
              <a:t>1028-р «Об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утверждении Концепции повышения эффективности обеспечения соблюдения трудового законодательства и иных нормативных правовых актов, содержащих нормы трудового права (2015 - 2020 годы</a:t>
            </a:r>
            <a:r>
              <a:rPr kumimoji="0" lang="ru-RU" sz="2000" b="1" dirty="0" smtClean="0">
                <a:solidFill>
                  <a:srgbClr val="002060"/>
                </a:solidFill>
                <a:latin typeface="Verdana"/>
              </a:rPr>
              <a:t>)»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sz="2000" b="1" dirty="0" smtClean="0">
              <a:solidFill>
                <a:srgbClr val="002060"/>
              </a:solidFill>
              <a:latin typeface="Verdana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sz="2000" b="1" dirty="0" smtClean="0">
                <a:solidFill>
                  <a:srgbClr val="002060"/>
                </a:solidFill>
                <a:latin typeface="Verdana"/>
              </a:rPr>
              <a:t>Для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достижения поставленных целей необходимо решить следующие задачи: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обеспечение определенности, </a:t>
            </a:r>
            <a:r>
              <a:rPr kumimoji="0" lang="ru-RU" sz="2000" b="1" dirty="0">
                <a:solidFill>
                  <a:srgbClr val="FF0000"/>
                </a:solidFill>
                <a:latin typeface="Verdana"/>
              </a:rPr>
              <a:t>прозрачности и открытости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федерального надзора в сфере труда;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формирование и пропаганда системы </a:t>
            </a:r>
            <a:r>
              <a:rPr kumimoji="0" lang="ru-RU" sz="2000" b="1" dirty="0">
                <a:solidFill>
                  <a:srgbClr val="FF0000"/>
                </a:solidFill>
                <a:latin typeface="Verdana"/>
              </a:rPr>
              <a:t>внутреннего контроля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соблюдения работодателями требований трудового законодательства;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создание условий для развития </a:t>
            </a:r>
            <a:r>
              <a:rPr kumimoji="0" lang="ru-RU" sz="2000" b="1" dirty="0">
                <a:solidFill>
                  <a:srgbClr val="FF0000"/>
                </a:solidFill>
                <a:latin typeface="Verdana"/>
              </a:rPr>
              <a:t>мотивации работодателей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к соблюдению требований трудового законодательства, к улучшению условий труда работников;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внедрение </a:t>
            </a:r>
            <a:r>
              <a:rPr kumimoji="0" lang="ru-RU" sz="2000" b="1" dirty="0">
                <a:solidFill>
                  <a:srgbClr val="FF0000"/>
                </a:solidFill>
                <a:latin typeface="Verdana"/>
              </a:rPr>
              <a:t>риск-ориентированных подходов 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к организации федерального надзора в сфере труда;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развитие потенциала федеральной инспекции труда при осуществлении федерального надзора в сфере труда;</a:t>
            </a:r>
          </a:p>
          <a:p>
            <a:pPr>
              <a:spcBef>
                <a:spcPct val="0"/>
              </a:spcBef>
            </a:pP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оптимизация процессов </a:t>
            </a:r>
            <a:r>
              <a:rPr kumimoji="0" lang="ru-RU" sz="2000" b="1" dirty="0">
                <a:solidFill>
                  <a:srgbClr val="FF0000"/>
                </a:solidFill>
                <a:latin typeface="Verdana"/>
              </a:rPr>
              <a:t>взаимодействия</a:t>
            </a:r>
            <a:r>
              <a:rPr kumimoji="0" lang="ru-RU" sz="2000" b="1" dirty="0">
                <a:solidFill>
                  <a:srgbClr val="002060"/>
                </a:solidFill>
                <a:latin typeface="Verdana"/>
              </a:rPr>
              <a:t> федеральной инспекции труда с работниками и работодателями.</a:t>
            </a:r>
          </a:p>
          <a:p>
            <a:pPr>
              <a:spcBef>
                <a:spcPct val="0"/>
              </a:spcBef>
            </a:pPr>
            <a:endParaRPr kumimoji="0" lang="ru-RU" sz="2000" b="1" dirty="0">
              <a:solidFill>
                <a:srgbClr val="FF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359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35A8D4-C1B5-4897-86FE-54349543A329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НАПРАВЛЕНИЯ ИЗМЕНЕНИЯ ЗАКОНОДАТЕЛЬСТВА ПО ОХРАНЕ ТРУДА</a:t>
            </a:r>
            <a:endParaRPr kumimoji="1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6998" y="1107626"/>
            <a:ext cx="8253820" cy="5491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Заседание Правительства РФ 4 августа 2015 года «О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совершенствовании законодательного регулирования в сфере охраны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труда».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М.А. Топилин: задачи на период 2015–2020 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Изменение Трудового кодекса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направлении не просто соблюдение требований охраны труда на рабочих местах, а прежде всего предусмотреть нормы, которые обязывали бы все стороны на постоянной основе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выявлять и исключать опасность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травмирования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и заболевания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то есть превентивные меры.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Окончательный отказ от списочного состава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от известных всем списков, которые применялись в советское время, и переход к различным гарантиям и компенсациям именно на основе реальной оценки условий труда.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Изменение трудового законодательства в части охраны труда для малых предприятий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ослабить нормы для микро- и малого бизнеса, при этом, естественно, соблюсти требования к охране труда и здоровью работников на производстве.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Совершенствование закона о страховании от несчастных случаев на производстве, с тем чтобы выявлять именно на ранней стадии первичные признаки профзаболеваний и давать возможность пройти реабилитацию именно на этой стадии, выводя работника из вредных условий труда, чтобы уже в последующем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использовать механизм прежде всего реабилитационных мероприятий, но не гарантий и компенсаций.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 этом финансовое обеспечение, тарифы страховых взносов должны быть сохранены на прежнем уровне, чтобы не увеличивать финансовую нагрузку на работодателей.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Увеличении части тарифов страховых взносов по несчастным случаям на превентивные меры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 20% до 30%.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Дать возможность использовать эти средства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субсидирование процентной ставки, если работодатели берут кредиты на модернизацию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которая в результате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спецоценки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покажет, что класс риска и условия труда улучшились.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В части условий труда мы предполагаем переходить прежде всего на режим внутреннего контроля и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режим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самоинспектирования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работодателями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Здесь сейчас готовятся специальные программные продукты, соответствующие сервисы, для того чтобы работодатели могли сами оценивать условия труда у себя через так называемые проверочные листы Создание указанного инструмента в формате интернет-сервисов позволит как проводить эту самооценку, так и получать заключение от инспекций труда, а не штрафы уже постфактум. Мы предполагаем также запустить интернет-сервис «Электронный инспектор», который тоже позволит в удалённом режиме получать соответствующие консультации по линии Государственной инспекции труда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20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12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НОВЫЕ ПРИНЦИПЫ ПРЕДОСТАВЛЕНИЯ КОМПЕНСАЦИЙ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113593"/>
              </p:ext>
            </p:extLst>
          </p:nvPr>
        </p:nvGraphicFramePr>
        <p:xfrm>
          <a:off x="570584" y="1519707"/>
          <a:ext cx="8215311" cy="4733611"/>
        </p:xfrm>
        <a:graphic>
          <a:graphicData uri="http://schemas.openxmlformats.org/drawingml/2006/table">
            <a:tbl>
              <a:tblPr firstRow="1" firstCol="1" bandRow="1"/>
              <a:tblGrid>
                <a:gridCol w="2536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6402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Гарантии и компенсации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 условий труда по результатам СОУТ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0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Сокращенная продолжительность рабочей недели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(ст. 92 ТК РФ)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более 36 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более 36 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более 36 час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7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Дополнительный оплачиваемый отпуск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(ст. 117 ТК РФ)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7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7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7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7 дней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63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Повышенный размер оплаты труда </a:t>
                      </a: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(ст. 147 ТК РФ)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не менее 4%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13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634048" y="254806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СТАНДАРТ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6899" y="1756064"/>
            <a:ext cx="8064500" cy="499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000" b="0" dirty="0" smtClean="0">
                <a:solidFill>
                  <a:srgbClr val="000066"/>
                </a:solidFill>
                <a:latin typeface="Calibri" panose="020F0502020204030204" pitchFamily="34" charset="0"/>
              </a:rPr>
              <a:t>03.12.2012 – ст. 195.1</a:t>
            </a:r>
          </a:p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Квалификация работника 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- уровень знаний, умений, профессиональных навыков и опыта работы работника.</a:t>
            </a:r>
          </a:p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Профессиональный стандарт</a:t>
            </a:r>
            <a:r>
              <a:rPr kumimoji="0" lang="ru-RU" altLang="ru-RU" sz="1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-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18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Порядок разработки, утверждения и применения профессиональных стандартов, а также установления тождественности наименований должностей, профессий и специальностей устанавливается Правительством Российской Федерации с учетом мнения Российской трехсторонней комиссии по регулированию социально-трудовых отношений.</a:t>
            </a:r>
          </a:p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 С 1 июля 2016 года: </a:t>
            </a:r>
            <a:r>
              <a:rPr kumimoji="0" lang="ru-RU" altLang="ru-RU" sz="1400" dirty="0">
                <a:solidFill>
                  <a:srgbClr val="000066"/>
                </a:solidFill>
                <a:latin typeface="Calibri" panose="020F0502020204030204" pitchFamily="34" charset="0"/>
              </a:rPr>
              <a:t>обязательность применения работодателями профессиональных стандартов, в случае если требования к квалификации, необходимой работнику для выполнения определенной трудовой функции, установлены Трудовым кодексом РФ, федеральными закона и иными нормативными правовыми актами. В остальных случаях, когда обязательность применения квалификационных характеристик, содержащихся в профессиональных стандартах, не установлена, они применяются работодателем в качестве основы для определения требований к квалификации работников.</a:t>
            </a:r>
            <a:endParaRPr kumimoji="0" lang="ru-RU" altLang="ru-RU" sz="14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1217815" y="1274963"/>
            <a:ext cx="586556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defRPr/>
            </a:pPr>
            <a:r>
              <a:rPr kumimoji="0" lang="ru-RU" altLang="ru-RU" sz="1800" kern="0" dirty="0">
                <a:solidFill>
                  <a:srgbClr val="0B3191">
                    <a:lumMod val="75000"/>
                  </a:srgbClr>
                </a:solidFill>
                <a:latin typeface="Verdana"/>
              </a:rPr>
              <a:t>ПРОФЕССИОНАЛЬНЫЙ СТАНДАРТ</a:t>
            </a:r>
            <a:endParaRPr kumimoji="0" lang="ru-RU" altLang="ru-RU" sz="2200" kern="0" dirty="0" smtClean="0">
              <a:solidFill>
                <a:srgbClr val="0B3191">
                  <a:lumMod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305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14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543896" y="254806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СТАНДАРТ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233" y="1024693"/>
            <a:ext cx="812656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ts val="0"/>
              </a:spcBef>
            </a:pPr>
            <a:r>
              <a:rPr kumimoji="0" lang="ru-RU" sz="2400" b="1" dirty="0">
                <a:solidFill>
                  <a:srgbClr val="000066"/>
                </a:solidFill>
              </a:rPr>
              <a:t>Проект Федерального закона </a:t>
            </a:r>
            <a:endParaRPr kumimoji="0" lang="ru-RU" sz="2400" b="1" dirty="0" smtClean="0">
              <a:solidFill>
                <a:srgbClr val="000066"/>
              </a:solidFill>
            </a:endParaRPr>
          </a:p>
          <a:p>
            <a:pPr algn="ctr" defTabSz="914400">
              <a:spcBef>
                <a:spcPts val="0"/>
              </a:spcBef>
            </a:pPr>
            <a:r>
              <a:rPr kumimoji="0" lang="ru-RU" sz="2400" b="1" dirty="0" smtClean="0">
                <a:solidFill>
                  <a:srgbClr val="000066"/>
                </a:solidFill>
              </a:rPr>
              <a:t>«</a:t>
            </a:r>
            <a:r>
              <a:rPr kumimoji="0" lang="ru-RU" sz="2400" b="1" dirty="0">
                <a:solidFill>
                  <a:srgbClr val="000066"/>
                </a:solidFill>
              </a:rPr>
              <a:t>О независимой </a:t>
            </a:r>
            <a:r>
              <a:rPr kumimoji="0" lang="ru-RU" sz="2400" b="1" dirty="0" smtClean="0">
                <a:solidFill>
                  <a:srgbClr val="000066"/>
                </a:solidFill>
              </a:rPr>
              <a:t>оценке </a:t>
            </a:r>
            <a:r>
              <a:rPr kumimoji="0" lang="ru-RU" sz="2400" b="1" dirty="0">
                <a:solidFill>
                  <a:srgbClr val="000066"/>
                </a:solidFill>
              </a:rPr>
              <a:t>квалификации</a:t>
            </a:r>
            <a:r>
              <a:rPr kumimoji="0" lang="ru-RU" sz="2400" b="1" dirty="0" smtClean="0">
                <a:solidFill>
                  <a:srgbClr val="000066"/>
                </a:solidFill>
              </a:rPr>
              <a:t>»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 smtClean="0">
                <a:solidFill>
                  <a:srgbClr val="000066"/>
                </a:solidFill>
              </a:rPr>
              <a:t>Система </a:t>
            </a:r>
            <a:r>
              <a:rPr kumimoji="0" lang="ru-RU" b="1" dirty="0">
                <a:solidFill>
                  <a:srgbClr val="000066"/>
                </a:solidFill>
              </a:rPr>
              <a:t>независимой оценки квалификации включает в себя следующих участников: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1) координационный орган по профессиональным квалификациям;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2) советы по профессиональным квалификациям;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3) центры оценки квалификации;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4) соискатели;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5) федеральный орган исполнительной власти, осуществляющий функции по выработке государственной политики и нормативно-правовому регулированию в сфере труда.</a:t>
            </a:r>
          </a:p>
          <a:p>
            <a:pPr defTabSz="914400">
              <a:spcBef>
                <a:spcPts val="0"/>
              </a:spcBef>
            </a:pPr>
            <a:endParaRPr kumimoji="0" lang="ru-RU" b="1" dirty="0" smtClean="0">
              <a:solidFill>
                <a:srgbClr val="000066"/>
              </a:solidFill>
            </a:endParaRPr>
          </a:p>
          <a:p>
            <a:pPr defTabSz="914400">
              <a:spcBef>
                <a:spcPts val="0"/>
              </a:spcBef>
            </a:pPr>
            <a:r>
              <a:rPr kumimoji="0" lang="ru-RU" b="1" dirty="0" smtClean="0">
                <a:solidFill>
                  <a:srgbClr val="000066"/>
                </a:solidFill>
              </a:rPr>
              <a:t>Независимая </a:t>
            </a:r>
            <a:r>
              <a:rPr kumimoji="0" lang="ru-RU" b="1" dirty="0">
                <a:solidFill>
                  <a:srgbClr val="000066"/>
                </a:solidFill>
              </a:rPr>
              <a:t>оценка квалификации осуществляется в форме профессионального экзамена, проводимого центром оценки квалификации в соответствии с требованиями, утвержденными советом по профессиональным квалификациям.</a:t>
            </a:r>
          </a:p>
          <a:p>
            <a:pPr defTabSz="914400">
              <a:spcBef>
                <a:spcPts val="0"/>
              </a:spcBef>
            </a:pPr>
            <a:r>
              <a:rPr kumimoji="0" lang="ru-RU" b="1" dirty="0">
                <a:solidFill>
                  <a:srgbClr val="000066"/>
                </a:solidFill>
              </a:rPr>
              <a:t>Профессиональный экзамен проводит квалификационная комиссия, сформированная центром оценки квалификаций в порядке, утвержденном советом по профессиональным квалификациям.</a:t>
            </a:r>
          </a:p>
        </p:txBody>
      </p:sp>
    </p:spTree>
    <p:extLst>
      <p:ext uri="{BB962C8B-B14F-4D97-AF65-F5344CB8AC3E}">
        <p14:creationId xmlns:p14="http://schemas.microsoft.com/office/powerpoint/2010/main" val="380605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15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634048" y="254806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СТАНДАРТ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60231" y="1510321"/>
            <a:ext cx="839058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Наименование вида профессиональной деятельности: 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Деятельность по планированию, организации, контролю и совершенствованию управления охраной труда.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Основная цель вида профессиональной деятельности: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Профилактика НС на производстве и профзаболеваний, снижение уровня воздействия (устранение воздействия) на работников вредных и (или) опасных производственных факторов, уровней </a:t>
            </a:r>
            <a:r>
              <a:rPr kumimoji="0" lang="ru-RU" altLang="ru-R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профрисков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Возможные наименования должностей: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руководитель службы охраны труда; специалист по охране труда.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Требования к образованию и обучению (для специалиста по ОТ):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Высшее образование по направлению подготовки «</a:t>
            </a:r>
            <a:r>
              <a:rPr kumimoji="0" lang="ru-RU" altLang="ru-R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Техносферная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безопасность» или соответствующим ему направлениям подготовки (специальностям) по обеспечению безопасности производственной деятельности либо высшее образование и дополнительное профобразование (</a:t>
            </a:r>
            <a:r>
              <a:rPr kumimoji="0" lang="ru-RU" altLang="ru-R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профпереподготовка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в области ОТ либо среднее образование и дополнительное профобразование (</a:t>
            </a:r>
            <a:r>
              <a:rPr kumimoji="0" lang="ru-RU" altLang="ru-R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проф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переподготовка) в области ОТ.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Требования к опыту практической работы (для специалиста по ОТ):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Без предъявления требований к опыту практической работы, а при наличии среднего профобразования стаж работы в области ОТ не менее 3 лет </a:t>
            </a:r>
            <a:endParaRPr kumimoji="0" lang="ru-RU" altLang="ru-R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560232" y="1093057"/>
            <a:ext cx="88249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defRPr/>
            </a:pPr>
            <a:r>
              <a:rPr kumimoji="0" lang="ru-RU" altLang="ru-RU" sz="1600" kern="0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Профессиональный стандарт «Специалист в области охраны труда» (приказ Минтруда России от 4 августа 2014 года № 524н)</a:t>
            </a:r>
            <a:br>
              <a:rPr kumimoji="0" lang="ru-RU" altLang="ru-RU" sz="1600" kern="0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</a:br>
            <a:endParaRPr kumimoji="0" lang="ru-RU" altLang="ru-RU" sz="1200" kern="0" dirty="0" smtClean="0">
              <a:solidFill>
                <a:srgbClr val="0B3191">
                  <a:lumMod val="7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88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16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17181" y="1578770"/>
            <a:ext cx="8064500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Нормативная правовая база в сфере охраны труда, трудовое законодательство Российской Федерации, законодательство Российской Федерации о техническом регулировании, о промышленной, пожарной, транспортной, радиационной, конструкционной, химической, биологической безопасности, о санитарно-эпидемиологическом благополучии населения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Национальные, межгосударственные и распространенные зарубежные стандарты, регламентирующие систему управления охраной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локальных нормативных актов в сфере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разработки, согласования, утверждения и хранения локальной документации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технологических процессов, работы машин, устройств и оборудования, применяемые сырье и материалы с учетом специфики деятельности работодателя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требования по вопросам обучения и проверки знаний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к технологиям, оборудованию, машинам и приспособлениям в части обеспечения безопасности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формы, средства и методы проведения инструктажей по охране труда, обучения по охране труда и проверки знаний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выявления потребностей в обучении работников по вопросам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психологии, педагогики, информационных технологий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(каналы) доведения информации по вопросам условий и охраны труда до работников, иных заинтересованных лиц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Полномочия трудового коллектива в решении вопросов охраны труда и полномочия органов исполнительной власти по мониторингу и контролю состояния условий и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взаимодействия с заинтересованными органами и организациями по вопросам условий и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и порядок оформления отчетной (статистической) документации по вопросам условий и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порядок оценки опасностей и профессиональных рисков работников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 характеристики вредных и опасных факторов производственной среды и трудового процесса, их классификации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предварительных при поступлении на работу, периодических и внеочередных медицинских осмотров работников, иных медицинских осмотров и освидетельствований работников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3656" y="1209438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знания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7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17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0" y="1024772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знания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4275" y="1477948"/>
            <a:ext cx="82296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Типовой перечень ежегодно реализуемых мероприятий по улучшению условий и охраны труда и снижению уровней профессиональных рисков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санитарно-гигиенического законодательства с учетом специфики деятельности работодателя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и размер (объем) компенсаций работникам, занятым на работах с вредными и (или) опасными условиями труда, условия и порядок их предоставления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мотивации и стимулирования работников к безопасному труду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требования нормативных правовых актов к зданиям, сооружениям, помещениям, машинам, оборудованию, установкам, производственным процессам в части обеспечения безопасных условий и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разработки и экспертизы мероприятий по охране труда в составе проектной и технологической документации производственного назначения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нормативно-технической документации к состоянию и содержанию, организации работ по расширению, реконструкции и оснащению зданий, сооружений, помещений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Классы и виды средств коллективной защиты, общие требования, установленные к средствам коллективной защиты, применения, принципы защиты и основные характеристики средств коллективной защиты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Классы и виды средств индивидуальной защиты, их применение, принципы защиты и основные характеристики, предъявляемые к ним требования, правила обеспечения работников средствами индивидуальной защиты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Виды, уровни и методы контроля за соблюдением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Каналы и пути получения информации о соблюдении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государственного надзора и контроля за соблюдением требований охраны труда, права и обязанности представителей государственного надзора и контроля за соблюдением требований охраны труда, обязанности работодателей при проведении государственного надзора и контроля за соблюдением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осуществления общественного контроля за состоянием условий и охраны труда, принципы взаимодействия с органами общественного контроля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нарушение требований охраны труда (дисциплинарная, административная, гражданско-правовая, уголовная) и порядок привлечения к ответственности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производственной среды и трудового процесса, основные вопросы гигиенической оценки и классификации условий труда</a:t>
            </a:r>
          </a:p>
        </p:txBody>
      </p:sp>
      <p:sp>
        <p:nvSpPr>
          <p:cNvPr id="9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</p:spTree>
    <p:extLst>
      <p:ext uri="{BB962C8B-B14F-4D97-AF65-F5344CB8AC3E}">
        <p14:creationId xmlns:p14="http://schemas.microsoft.com/office/powerpoint/2010/main" val="88007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18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0" y="1024772"/>
            <a:ext cx="23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знания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22299" y="1400399"/>
            <a:ext cx="8302759" cy="4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технологические процессы и режимы производства, оборудование и принципы его работы, применяемое в процессе производства сырье и материалы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производственного контроля и специальной оценки условий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несчастных случаев на производстве; несчастные случаи, подлежащие расследованию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профессиональных 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расследования несчастных случаев на производстве и профессиональных 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материалов, собираемых при расследовании несчастных случаев на производстве и профессиональных 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Нормативная правовая база в сфере охраны труда, трудовое законодательство Российской Федерации, законодательство Российской Федерации о техническом регулировании, о промышленной, пожарной, транспортной, радиационной, конструкционной, химической, биологической безопасности, о санитарно-эпидемиологическом благополучии населения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Национальные, межгосударственные и основные международные стандарты по вопросам управления охраной труда, системы сертификации в сфере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и методы программно-целевого планирования и организации мероприятий по охране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анализа и прогнозирования, технологии сбора информации (опрос, анкетирование, заявки)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Лучшие отечественные и зарубежные практики в области управления охраной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Нормативная правовая база по охране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производственной и организационной структуры предприятий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технологии управления персоналом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Принципы, методы, технологии информирования и убеждения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Научная организация труда и эргономика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психологии и </a:t>
            </a:r>
            <a:r>
              <a:rPr kumimoji="0" lang="ru-RU" altLang="ru-RU" sz="11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конфликтологии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делового этикета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финансового планирования и разработки бюджетов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 финансирования предупредительных мер по сокращению производственного травматизма и профессиональных заболеваний на производстве</a:t>
            </a: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</p:spTree>
    <p:extLst>
      <p:ext uri="{BB962C8B-B14F-4D97-AF65-F5344CB8AC3E}">
        <p14:creationId xmlns:p14="http://schemas.microsoft.com/office/powerpoint/2010/main" val="1962796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19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0" y="1024772"/>
            <a:ext cx="24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умения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4275" y="1552337"/>
            <a:ext cx="8064500" cy="51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государственные нормативные требования охраны труда при разработке локальных нормативных актов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нормативные правовые акты и нормативно-техническую документацию в части выделения в них требований, процедур, регламентов, рекомендаций для адаптации и внедрения в локальную нормативную документацию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 оценивать предложения и замечания к проектам локальных нормативных актов по охране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изменения законодательства в сфере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Пользоваться справочными информационными базами данных, содержащими документы и материалы по охране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(подбирать) программы обучения по вопросам охраны труда, методические и контрольно-измерительные материалы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вводный инструктаж по охране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Консультировать по вопросам разработки программ инструктажей, стажировок, обучения по охране труда и проверки знаний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Пользоваться современными техническими средствами обучения (тренажерами, средствами мультимедиа)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эффективность обучения работников по вопросам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отчетные документы о проведении обучения, инструктажей по охране труда, стажировок и проверки знаний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Подготавливать документы, содержащие полную и объективную информацию по вопросам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Формировать, представлять и обосновывать позицию по вопросам функционирования системы управления охраной труда и контроля соблюдения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методы идентификации опасностей и оценки профессиональных рисков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Координировать проведение специальной оценки условий труда, анализировать результаты оценки условий труда на рабочих местах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приоритетность реализации мероприятий по улучшению условий и охраны труда с точки зрения их эффективности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требования к средствам индивидуальной защиты и средствам коллективной защиты с учетом условий труда на рабочих местах, оценивать их характеристики, а также соответствие нормативным требованиям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 оценивать состояние санитарно-бытового обслуживания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работников</a:t>
            </a:r>
            <a:endParaRPr kumimoji="0" lang="ru-RU" alt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</p:spTree>
    <p:extLst>
      <p:ext uri="{BB962C8B-B14F-4D97-AF65-F5344CB8AC3E}">
        <p14:creationId xmlns:p14="http://schemas.microsoft.com/office/powerpoint/2010/main" val="388916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НАПРАВЛЕНИЯ ИЗМЕНЕНИЯ ЗАКОНОДАТЕЛЬСТВА ПО ОХРАНЕ ТРУДА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4275" y="1228204"/>
            <a:ext cx="8120417" cy="455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Трудовой кодекс Российской Федерации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Новые принципы предоставления компенсаций, включая преобразование системы досрочных пенсий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Новый порядок разработки, утверждения и изменения НПА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Введение стандартов безопасности труда, технических регламентов Таможенного союза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Информационные системы. Межведомственный обмен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Гармонизация законодательства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Усиление административной ответственности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Специальная оценка условий труда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Новый ФЗ «Об образовании в РФ»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Введение профессиональных стандартов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Система управления охраной труда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1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20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0" y="1024772"/>
            <a:ext cx="24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умения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17181" y="1385193"/>
            <a:ext cx="8064500" cy="51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Оформлять </a:t>
            </a: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необходимую документацию для заключения договора с медицинскими учреждениями на проведение медосмотров и медицинских освидетельствований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Оформлять документы, связанные с обеспечением работников средствами индивидуальной защиты, проведением обязательных медицинских осмотров и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освидетельствований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Планировать мероприятий по контролю за соблюдением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методы осуществления контроля (наблюдение, анализ документов, опрос) и разрабатывать необходимый для этого инструментарий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Документально оформлять результаты контрольных мероприятий, предписания лицам, допустившим нарушения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Взаимодействовать с комитетом (комиссией) по охране труда, уполномоченным по охране труда с целью повышения эффективности мероприятий по контролю за состоянием условий и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причины несоблюдения требований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и избирать адекватные меры по устранению выявленных нарушений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Идентифицировать опасные и вредные производственные факторы, потенциально воздействующие на работников в процессе трудовой деятельности, производить оценку риска их воздействия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сбор и анализ документов и информации об условиях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программу производственного контроля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Оформлять необходимую документацию при проведении оценки условий труда, в том числе декларацию соответствия условий труда государственным нормативным требованиям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методы сбора информации об обстоятельствах несчастных случаев на производстве и профессиональных заболеваний, о состоянии условий труда и обеспеченности работников средствами индивидуальной защиты, другой информации, необходимой для расследования несчастных случаев на производстве и профессиональных 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информацию, делать заключения и выводы на основе оценки обстоятельств несчастных случаев на производстве и профессиональных 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Выявлять и анализировать причины несчастных случаев на производстве и профессиональных заболеваний и обосновывать необходимые мероприятия (меры) по предотвращению аналогичных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происшествий</a:t>
            </a:r>
            <a:endParaRPr kumimoji="0" lang="ru-RU" alt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6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21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0" y="1024772"/>
            <a:ext cx="24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Необходимые умения</a:t>
            </a:r>
            <a:endParaRPr kumimoji="0" lang="ru-RU" b="1" dirty="0">
              <a:solidFill>
                <a:srgbClr val="002060"/>
              </a:solidFill>
              <a:latin typeface="Calibri"/>
              <a:cs typeface="+mn-cs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593842" y="10107"/>
            <a:ext cx="7464092" cy="54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ПРОФЕССИОНАЛЬНЫЙ </a:t>
            </a:r>
            <a:r>
              <a:rPr kumimoji="0" lang="ru-RU" sz="2200" b="1" kern="0" dirty="0" smtClean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СТАНДАРТ</a:t>
            </a:r>
          </a:p>
          <a:p>
            <a:r>
              <a:rPr lang="ru-RU" altLang="ru-RU" sz="1400" b="1" dirty="0">
                <a:solidFill>
                  <a:srgbClr val="289996"/>
                </a:solidFill>
                <a:latin typeface="Arial" panose="020B0604020202020204" pitchFamily="34" charset="0"/>
              </a:rPr>
              <a:t>Профессиональный стандарт «Специалист в области охраны труда» (приказ Минтруда России от 4 августа 2014 года № 524н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4275" y="1552337"/>
            <a:ext cx="8064500" cy="37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Оформлять </a:t>
            </a: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заполнять формы документов при расследовании несчастных случаев на производстве и профессиональных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нормативные правовые акты, содержащие государственные нормативные требования охраны труда, межгосударственные, национальные и международные стандарты в сфере безопасности и охраны труда в части выделения необходимых требований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лучшую практику в области формирования и развития системы управления охраной труда и оценивать возможности ее адаптации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Выделять ключевые цели и задачи в области охраны труда, показатели эффективности реализации мероприятий по улучшению условий труда, снижению уровней профессиональных рисков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методы проверки (аудита) функционирования системы управления охраной труда, выявлять и анализировать недостатки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 специфику производственной деятельности работодателя, его организационную структуру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Проектировать структуру управления охраной труда, структуру службы охраны труда, обосновывать ее численность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Конкретизировать требования к знаниям и умениям, уровню подготовки специалистов службы охраны труда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Описывать полномочия, ответственность и обязанности в сфере охраны труда для руководителей и специалистов</a:t>
            </a: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ru-RU" alt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расчеты необходимого финансового обеспечения для реализации мероприятий по охране </a:t>
            </a:r>
            <a:r>
              <a:rPr kumimoji="0" lang="ru-RU" altLang="ru-RU" sz="11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</a:t>
            </a:r>
            <a:endParaRPr kumimoji="0" lang="ru-RU" alt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kumimoji="0" lang="ru-RU" alt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kumimoji="0" lang="ru-RU" altLang="ru-RU" sz="11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hangingPunct="0">
              <a:lnSpc>
                <a:spcPct val="115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kumimoji="0" lang="ru-RU" altLang="ru-RU" sz="11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7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22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6977" y="963271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421-ФЗ от 28.12.2013,  ст. </a:t>
            </a: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11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2583" y="1396940"/>
            <a:ext cx="79538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Конкретизация нарушений и ответственности: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ненадлежащее оформление трудового договора;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err="1" smtClean="0">
                <a:solidFill>
                  <a:srgbClr val="002060"/>
                </a:solidFill>
                <a:latin typeface="Calibri"/>
                <a:cs typeface="+mn-cs"/>
              </a:rPr>
              <a:t>непроведение</a:t>
            </a: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 или нарушение порядка проведения СОУТ;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допуск работника без обучения;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допуск работника без медосмотра;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необеспечение работника СИЗ;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нарушение требований НПА.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Введение повышенной ответственности при повторном наказании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Увеличение максимальных сумм административного штрафа: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 50.000 руб. (должностное лицо);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 200.000 руб. (юридическое лицо).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Увеличение минимальных сумм административного штрафа: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 30.000 руб. (должностное лицо);</a:t>
            </a:r>
          </a:p>
          <a:p>
            <a:pPr marL="742950" lvl="1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b="1" dirty="0" smtClean="0">
                <a:solidFill>
                  <a:srgbClr val="002060"/>
                </a:solidFill>
                <a:latin typeface="Calibri"/>
                <a:cs typeface="+mn-cs"/>
              </a:rPr>
              <a:t>до 130.000 руб. (юридическое лицо).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Дисквалификация должностных лиц до 3 лет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Приостановление деятельности юридических лиц до 90 суток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Введение ответственности за невыполнение предписания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ru-RU" sz="2000" b="1" dirty="0" smtClean="0">
                <a:solidFill>
                  <a:srgbClr val="002060"/>
                </a:solidFill>
                <a:latin typeface="Calibri"/>
                <a:cs typeface="+mn-cs"/>
              </a:rPr>
              <a:t>Введение административного расследования</a:t>
            </a:r>
            <a:endParaRPr kumimoji="0"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394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23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89939" y="1470702"/>
            <a:ext cx="7850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п.3. Уклонение от оформления или </a:t>
            </a:r>
            <a:r>
              <a:rPr kumimoji="0"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ненадлежащее оформление трудового договора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либо заключение гражданско-правового договора, фактически регулирующего трудовые отношения.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54302"/>
              </p:ext>
            </p:extLst>
          </p:nvPr>
        </p:nvGraphicFramePr>
        <p:xfrm>
          <a:off x="618186" y="2461547"/>
          <a:ext cx="8257123" cy="2982913"/>
        </p:xfrm>
        <a:graphic>
          <a:graphicData uri="http://schemas.openxmlformats.org/drawingml/2006/table">
            <a:tbl>
              <a:tblPr/>
              <a:tblGrid>
                <a:gridCol w="1636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9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10 000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20 000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311276" y="5539548"/>
            <a:ext cx="7564034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 1.01.2014: ст. 57 ТК РФ «Содержание трудового договора»</a:t>
            </a:r>
          </a:p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…..</a:t>
            </a:r>
            <a:r>
              <a:rPr kumimoji="0"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Обязательными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для включения в трудовой договор являются следующие условия:</a:t>
            </a:r>
          </a:p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….</a:t>
            </a:r>
            <a:r>
              <a:rPr kumimoji="0" lang="ru-RU" altLang="ru-RU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условия труда на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2505552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24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89939" y="1470702"/>
            <a:ext cx="78501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п.3. Уклонение от оформления или </a:t>
            </a:r>
            <a:r>
              <a:rPr kumimoji="0"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ненадлежащее оформление трудового договора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либо заключение гражданско-правового договора, фактически регулирующего трудовые отношения.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4871" y="2840659"/>
            <a:ext cx="8315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</a:t>
            </a:r>
            <a:r>
              <a:rPr lang="ru-RU" b="1" dirty="0" err="1"/>
              <a:t>Минздравсоцразвития</a:t>
            </a:r>
            <a:r>
              <a:rPr lang="ru-RU" b="1" dirty="0"/>
              <a:t> России от 17.12.2010 N </a:t>
            </a:r>
            <a:r>
              <a:rPr lang="ru-RU" b="1" dirty="0" smtClean="0"/>
              <a:t>1122н (</a:t>
            </a:r>
            <a:r>
              <a:rPr lang="ru-RU" b="1" dirty="0"/>
              <a:t>ред. от 20.02.2014)</a:t>
            </a:r>
          </a:p>
          <a:p>
            <a:r>
              <a:rPr lang="ru-RU" b="1" dirty="0"/>
              <a:t>"Об утверждении типовых норм бесплатной выдачи работникам смывающих и (или) обезвреживающих средств и стандарта безопасности труда "Обеспечение работников смывающими и (или) обезвреживающими </a:t>
            </a:r>
            <a:r>
              <a:rPr lang="ru-RU" b="1" dirty="0" smtClean="0"/>
              <a:t>средствами«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9. </a:t>
            </a:r>
            <a:r>
              <a:rPr lang="ru-RU" dirty="0" smtClean="0">
                <a:solidFill>
                  <a:srgbClr val="FF0000"/>
                </a:solidFill>
              </a:rPr>
              <a:t>Нормы </a:t>
            </a:r>
            <a:r>
              <a:rPr lang="ru-RU" dirty="0">
                <a:solidFill>
                  <a:srgbClr val="FF0000"/>
                </a:solidFill>
              </a:rPr>
              <a:t>выдачи </a:t>
            </a:r>
            <a:r>
              <a:rPr lang="ru-RU" dirty="0"/>
              <a:t>смывающих и (или) обезвреживающих средств, соответствующие условиям труда на рабочем месте работника, </a:t>
            </a:r>
            <a:r>
              <a:rPr lang="ru-RU" dirty="0">
                <a:solidFill>
                  <a:srgbClr val="FF0000"/>
                </a:solidFill>
              </a:rPr>
              <a:t>указываются в трудовом договоре работника.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1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25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5.27.1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89939" y="1470702"/>
            <a:ext cx="7850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п.2. нарушение работодателем установленного порядка проведения СОУТ или ее </a:t>
            </a:r>
            <a:r>
              <a:rPr kumimoji="0"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</a:rPr>
              <a:t>непроведение</a:t>
            </a:r>
            <a:endParaRPr kumimoji="0" lang="ru-RU" altLang="ru-RU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91024"/>
              </p:ext>
            </p:extLst>
          </p:nvPr>
        </p:nvGraphicFramePr>
        <p:xfrm>
          <a:off x="453041" y="2546317"/>
          <a:ext cx="7993063" cy="4175158"/>
        </p:xfrm>
        <a:graphic>
          <a:graphicData uri="http://schemas.openxmlformats.org/drawingml/2006/table">
            <a:tbl>
              <a:tblPr/>
              <a:tblGrid>
                <a:gridCol w="158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предупреждение или 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суток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суток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8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26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5.27.1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41669" y="1354792"/>
            <a:ext cx="8859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п.3. допуск работника к исполнению им трудовых обязанностей </a:t>
            </a:r>
            <a:r>
              <a:rPr kumimoji="0"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без прохождения обучения по ОТ</a:t>
            </a:r>
            <a:r>
              <a:rPr kumimoji="0"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, а также обязательных </a:t>
            </a:r>
            <a:r>
              <a:rPr kumimoji="0" lang="ru-RU" altLang="ru-RU" sz="1800" dirty="0">
                <a:solidFill>
                  <a:srgbClr val="FF0000"/>
                </a:solidFill>
                <a:latin typeface="Arial" panose="020B0604020202020204" pitchFamily="34" charset="0"/>
              </a:rPr>
              <a:t>медосмотров </a:t>
            </a:r>
            <a:r>
              <a:rPr kumimoji="0" lang="ru-RU" altLang="ru-RU" sz="1800" dirty="0">
                <a:solidFill>
                  <a:srgbClr val="002060"/>
                </a:solidFill>
                <a:latin typeface="Arial" panose="020B0604020202020204" pitchFamily="34" charset="0"/>
              </a:rPr>
              <a:t>(предварительных, периодических, в начале смены), психиатрических освидетельствований или при наличии мед. противопоказаний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79321"/>
              </p:ext>
            </p:extLst>
          </p:nvPr>
        </p:nvGraphicFramePr>
        <p:xfrm>
          <a:off x="947737" y="2559798"/>
          <a:ext cx="8041717" cy="3944033"/>
        </p:xfrm>
        <a:graphic>
          <a:graphicData uri="http://schemas.openxmlformats.org/drawingml/2006/table">
            <a:tbl>
              <a:tblPr/>
              <a:tblGrid>
                <a:gridCol w="159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7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15 000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25 000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суток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110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суток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931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27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674254" y="256192"/>
            <a:ext cx="7597680" cy="49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МЕДИЦИНСКИЕ ОСМОТРЫ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2148" y="1119942"/>
            <a:ext cx="812867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Постановление Правительства РФ от 23.09.2002 N 695 (ред. от 25.03.2013) «О прохождении обязательного психиатрического освидетельствования работниками, осуществляющими отдельные виды деятельности, в том числе деятельность, связанную с источниками повышенной опасности (с влиянием вредных веществ и неблагоприятных производственных факторов), а также работающими в условиях повышенной опасности«.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«Перечень медицинских психиатрических противопоказаний для осуществления отдельных видов профессиональной деятельности и деятельности, связанной с источником повышенной опасности» (утв. постановлением Правительства РФ от 28.04.1993 N 377 (ред. от 23.09.2002).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endParaRPr kumimoji="0" lang="ru-RU" altLang="ru-RU" sz="1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Производство и применение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аммиак, азотная кислота, бензол и его производные, </a:t>
            </a:r>
            <a:r>
              <a:rPr kumimoji="0" lang="ru-RU" alt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изоцианаты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сварочные аэрозоли, фенолы, формальдегид, продукты коксования (укладка асфальта), углеводороды и многие др. </a:t>
            </a:r>
          </a:p>
          <a:p>
            <a:pPr defTabSz="91440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Виды работ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работы по обслуживанию действующих электроустановок, связанные с воздействием интенсивного производственного шума от 81 </a:t>
            </a:r>
            <a:r>
              <a:rPr kumimoji="0" lang="ru-RU" altLang="ru-R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дБА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и выше, физические перегрузки, работники пищевых предприятий, общественного питания и торговли, имеющие контакт с пищевыми продуктами, операторы котельной, работы на высоте, водители транспортных средств, медработники родильных домов, хирургических стационаров, учебно-воспитательных учреждений и многие другие.</a:t>
            </a:r>
            <a:endParaRPr kumimoji="0" lang="ru-RU" altLang="ru-RU" sz="1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04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28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5.27.1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71891" y="1470702"/>
            <a:ext cx="8399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п.4. необеспечение работник</a:t>
            </a:r>
            <a:r>
              <a:rPr kumimoji="0"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ов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средствами индивидуальной защиты </a:t>
            </a:r>
            <a:r>
              <a:rPr kumimoji="0"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(СИЗ 2 класса в соответствии техническим регламентом Таможенного союза «О безопасности СИЗ»)</a:t>
            </a:r>
            <a:endParaRPr kumimoji="0" lang="ru-RU" altLang="ru-RU" sz="1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44441"/>
              </p:ext>
            </p:extLst>
          </p:nvPr>
        </p:nvGraphicFramePr>
        <p:xfrm>
          <a:off x="900512" y="2432423"/>
          <a:ext cx="7993063" cy="4175158"/>
        </p:xfrm>
        <a:graphic>
          <a:graphicData uri="http://schemas.openxmlformats.org/drawingml/2006/table">
            <a:tbl>
              <a:tblPr/>
              <a:tblGrid>
                <a:gridCol w="158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до 40 000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суток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150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суток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93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29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1972" y="983556"/>
            <a:ext cx="85644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ТР ТС 019/2011. Технический регламент Таможенного союза  «О безопасности СИЗ», прил. №4 Формы подтверждения соответствия СИЗ</a:t>
            </a:r>
            <a:endParaRPr kumimoji="0" lang="ru-RU" alt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54660" y="2007589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Сертификация: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312" y="2407639"/>
            <a:ext cx="80521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химических факторов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радиационных факторов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повышенных и (или) пониженных температур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термических рисков электрической дуги, неионизирующих излучений, поражений электрическим током (в том числе экранирующие), а также от воздействия статического электричества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Одежда специальная сигнальная повышенной видимости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дерматологические</a:t>
            </a:r>
          </a:p>
          <a:p>
            <a:pPr marL="285750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механических воздействий:</a:t>
            </a:r>
          </a:p>
          <a:p>
            <a:pPr marL="742950" lvl="1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ног (обувь) от проколов, порезов; </a:t>
            </a:r>
          </a:p>
          <a:p>
            <a:pPr marL="742950" lvl="1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головы (каски защитные); </a:t>
            </a:r>
          </a:p>
          <a:p>
            <a:pPr marL="742950" lvl="1" indent="-285750" defTabSz="914400" eaLnBrk="0" hangingPunct="0">
              <a:buFont typeface="Arial" panose="020B0604020202020204" pitchFamily="34" charset="0"/>
              <a:buChar char="•"/>
              <a:defRPr/>
            </a:pPr>
            <a:r>
              <a:rPr kumimoji="0"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СИЗ от падения с высоты и средства спасения с высоты. </a:t>
            </a:r>
            <a:endParaRPr kumimoji="0"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НАПРАВЛЕНИЯ ИЗМЕНЕНИЯ ЗАКОНОДАТЕЛЬСТВА ПО ОХРАНЕ ТРУДА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1542" y="1039297"/>
            <a:ext cx="448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0" lang="ru-RU" sz="2400" b="1" dirty="0">
                <a:solidFill>
                  <a:srgbClr val="002060"/>
                </a:solidFill>
                <a:latin typeface="Calibri"/>
                <a:cs typeface="+mn-cs"/>
              </a:rPr>
              <a:t>Новые </a:t>
            </a:r>
            <a:r>
              <a:rPr kumimoji="0" lang="ru-RU" sz="2400" b="1" dirty="0" smtClean="0">
                <a:solidFill>
                  <a:srgbClr val="002060"/>
                </a:solidFill>
                <a:latin typeface="Calibri"/>
                <a:cs typeface="+mn-cs"/>
              </a:rPr>
              <a:t>правила по охране труда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3697" y="1625859"/>
            <a:ext cx="8172895" cy="49055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23.12.2014 № 1104н «Об утверждении Правил по охране труда при эксплуатации холодильных установок»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3.06.2015)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23.12.2014 № 1101н «Об утверждении Правил по охране труда при выполнении электросварочных и газосварочных работ»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27.05.2015)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17.09.2014 № 642н «Об утверждении Правил по охране труда при погрузочно-разгрузочных работах и размещении грузов»</a:t>
            </a:r>
            <a:r>
              <a:rPr kumimoji="0" lang="en-US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1.07.2015)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05.06.2014 № 367н «Об утверждении Правил по охране труда на судах морского и речного флота»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2.06.2015)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28.03.2014 № 155н «Об утверждении Правил по охране труда при работе на высоте»</a:t>
            </a:r>
            <a:r>
              <a:rPr kumimoji="0" lang="en-US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ред. от 17.06.2015)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6.05.2015)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24.07.2013 № 328н «Об утверждении Правил по охране труда при эксплуатации электроустановок»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4.08.2014)</a:t>
            </a:r>
          </a:p>
          <a:p>
            <a:pPr>
              <a:spcBef>
                <a:spcPct val="0"/>
              </a:spcBef>
            </a:pP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07.07.2015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№ 439н «Об </a:t>
            </a: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утверждении Правил по охране труда в жилищно-коммунальном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хозяйстве»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14.11.2015)</a:t>
            </a:r>
          </a:p>
          <a:p>
            <a:pPr>
              <a:spcBef>
                <a:spcPct val="0"/>
              </a:spcBef>
            </a:pP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01.06.2015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№ 336н «Об </a:t>
            </a: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утверждении Правил по охране труда в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строительстве»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28.08.2015)</a:t>
            </a:r>
          </a:p>
          <a:p>
            <a:pPr>
              <a:spcBef>
                <a:spcPct val="0"/>
              </a:spcBef>
            </a:pP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17.08.2015 г. № 552н «Об утверждении Правил по охране труда при работе с инструментом и приспособлениями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8.01.2016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ru-RU" altLang="ru-RU" sz="20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Минтруда России от 17.08.2015 г. № 551н «Об утверждении Правил по охране труда при эксплуатации тепловых энергоустановок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kumimoji="0"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(с 8.01.2016)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20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kumimoji="0" lang="ru-RU" altLang="ru-RU" sz="20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kumimoji="0" lang="ru-RU" altLang="ru-RU" sz="20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 4 ПОТ в 2014 году внесены изменения.</a:t>
            </a:r>
          </a:p>
          <a:p>
            <a:pPr>
              <a:spcBef>
                <a:spcPct val="0"/>
              </a:spcBef>
            </a:pPr>
            <a:endParaRPr kumimoji="0" lang="ru-RU" altLang="ru-RU" sz="2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Приказ </a:t>
            </a: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МЧС России от 03 июля 2015 №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341 </a:t>
            </a:r>
            <a:r>
              <a:rPr kumimoji="0"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«Об утверждении свода правил «Пожарная охрана предприятий. Общие требования».</a:t>
            </a:r>
            <a:endParaRPr kumimoji="0" lang="ru-RU" altLang="ru-RU" sz="20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2200" b="1" dirty="0" smtClean="0">
              <a:solidFill>
                <a:srgbClr val="1F497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03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30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1972" y="983556"/>
            <a:ext cx="85644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ТР ТС 019/2011. Технический регламент Таможенного союза  «О безопасности СИЗ», прил. №4 Формы подтверждения соответствия СИЗ</a:t>
            </a:r>
            <a:endParaRPr kumimoji="0" lang="ru-RU" alt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115279" y="1628728"/>
            <a:ext cx="2519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Декларирование: 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2903" y="2113223"/>
            <a:ext cx="82438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от механических воздействий: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Одежда специальная защитная от механических воздействий, в том числе от нетоксичной пыли и общих производственных загрязнений;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Одежда специальная от возможного захвата движущимися частями механизмов;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защиты ног (обувь) от ударов;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ног (обувь) от вибраций;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ног (обувь) от скольжения;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головы от ударов о неподвижные объекты (каски защитные облегченные и каскетки);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глаз (очки защитные);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органа слуха;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лица (щитки защитные лицевые);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рук от механических воздействий; </a:t>
            </a:r>
          </a:p>
          <a:p>
            <a:pPr marL="742950" marR="0" lvl="1" indent="-28575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СИЗ рук от вибраций; </a:t>
            </a: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9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31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5.27.1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728305" y="1504062"/>
            <a:ext cx="795849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п.1. нарушение государственных требований охраны труда (за исключением части 2-4 настоящей статьи)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08452"/>
              </p:ext>
            </p:extLst>
          </p:nvPr>
        </p:nvGraphicFramePr>
        <p:xfrm>
          <a:off x="863533" y="2205000"/>
          <a:ext cx="7993063" cy="4175158"/>
        </p:xfrm>
        <a:graphic>
          <a:graphicData uri="http://schemas.openxmlformats.org/drawingml/2006/table">
            <a:tbl>
              <a:tblPr/>
              <a:tblGrid>
                <a:gridCol w="1584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предупреждение или 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5 000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суток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суток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24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32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5.27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953685" y="1514425"/>
            <a:ext cx="785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п.1. Нарушение трудового законодательства и иных НПА (кроме ст. 5.27.1)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82213"/>
              </p:ext>
            </p:extLst>
          </p:nvPr>
        </p:nvGraphicFramePr>
        <p:xfrm>
          <a:off x="953685" y="2711315"/>
          <a:ext cx="7993062" cy="3441701"/>
        </p:xfrm>
        <a:graphic>
          <a:graphicData uri="http://schemas.openxmlformats.org/drawingml/2006/table">
            <a:tbl>
              <a:tblPr/>
              <a:tblGrid>
                <a:gridCol w="147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предупреждение или 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1 000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5 000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10 000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50 000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70 000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2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33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14.54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9110"/>
              </p:ext>
            </p:extLst>
          </p:nvPr>
        </p:nvGraphicFramePr>
        <p:xfrm>
          <a:off x="824224" y="2472503"/>
          <a:ext cx="7979648" cy="3914777"/>
        </p:xfrm>
        <a:graphic>
          <a:graphicData uri="http://schemas.openxmlformats.org/drawingml/2006/table">
            <a:tbl>
              <a:tblPr/>
              <a:tblGrid>
                <a:gridCol w="157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Ранее наказывался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</a:t>
                      </a:r>
                      <a:r>
                        <a:rPr lang="ru-RU" sz="1400" b="1" dirty="0" smtClean="0"/>
                        <a:t>лицо (эксперт)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40 000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50 000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 или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 срок от одного года до трех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70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от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100 000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200 000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руб. или приостановление деятельности на срок до </a:t>
                      </a:r>
                      <a:r>
                        <a:rPr lang="ru-RU" sz="1800" b="1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суток</a:t>
                      </a:r>
                    </a:p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44538" y="1641877"/>
            <a:ext cx="8399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п.1. нарушение </a:t>
            </a:r>
            <a:r>
              <a:rPr kumimoji="0" lang="ru-RU" altLang="ru-RU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организацией, проводившей СОУТ,</a:t>
            </a: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 установленного порядка проведения СОУТ</a:t>
            </a:r>
            <a:endParaRPr kumimoji="0" lang="ru-RU" altLang="ru-RU" sz="1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63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34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 bwMode="auto">
          <a:xfrm>
            <a:off x="1403797" y="101645"/>
            <a:ext cx="7597680" cy="7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УСИЛЕНИЕ АДМИНИСТРАТИВНОЙ ОТВЕТСТВЕННОСТИ</a:t>
            </a:r>
            <a:endParaRPr kumimoji="0" lang="ru-RU" sz="2200" b="1" kern="0" dirty="0" smtClean="0">
              <a:solidFill>
                <a:srgbClr val="289996"/>
              </a:solidFill>
              <a:latin typeface="Verdan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1800" y="1009037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>
              <a:buClrTx/>
              <a:buFont typeface="Wingdings" panose="05000000000000000000" pitchFamily="2" charset="2"/>
              <a:buNone/>
            </a:pPr>
            <a:r>
              <a:rPr kumimoji="0" lang="ru-RU" altLang="ru-R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КоАП, ст. 19.5     </a:t>
            </a:r>
            <a:r>
              <a:rPr kumimoji="0"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 января 2015 года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2991"/>
              </p:ext>
            </p:extLst>
          </p:nvPr>
        </p:nvGraphicFramePr>
        <p:xfrm>
          <a:off x="947738" y="3074965"/>
          <a:ext cx="7993061" cy="2982913"/>
        </p:xfrm>
        <a:graphic>
          <a:graphicData uri="http://schemas.openxmlformats.org/drawingml/2006/table">
            <a:tbl>
              <a:tblPr/>
              <a:tblGrid>
                <a:gridCol w="158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Впервые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Должностное </a:t>
                      </a:r>
                      <a:r>
                        <a:rPr lang="ru-RU" sz="1400" b="1" dirty="0" smtClean="0"/>
                        <a:t>лицо (эксперт)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00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000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руб</a:t>
                      </a:r>
                      <a:r>
                        <a:rPr lang="ru-RU" sz="1400" b="1" dirty="0" smtClean="0"/>
                        <a:t>. или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дисквалификация</a:t>
                      </a:r>
                      <a:r>
                        <a:rPr lang="ru-RU" sz="1400" b="1" dirty="0" smtClean="0"/>
                        <a:t> на срок от одного года до трех лет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(без </a:t>
                      </a:r>
                      <a:r>
                        <a:rPr lang="ru-RU" sz="1400" b="1" dirty="0"/>
                        <a:t>образования юридического </a:t>
                      </a:r>
                      <a:r>
                        <a:rPr lang="ru-RU" sz="1400" b="1" dirty="0" smtClean="0"/>
                        <a:t>лица)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30 000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50 000 </a:t>
                      </a:r>
                      <a:r>
                        <a:rPr lang="ru-RU" sz="1400" b="1" dirty="0"/>
                        <a:t>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/>
                        <a:t>Юридическое лицо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ru-RU" sz="1400" b="1" dirty="0" smtClean="0"/>
                        <a:t>от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/>
                        <a:t>руб. до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200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Verdana"/>
                          <a:ea typeface="+mn-ea"/>
                          <a:cs typeface="+mn-cs"/>
                        </a:rPr>
                        <a:t>000 </a:t>
                      </a:r>
                      <a:r>
                        <a:rPr lang="ru-RU" sz="1400" b="1" dirty="0" smtClean="0"/>
                        <a:t>руб.</a:t>
                      </a:r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ru-RU" sz="1400" b="1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44538" y="1655025"/>
            <a:ext cx="8399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ClrTx/>
              <a:buFontTx/>
              <a:buNone/>
            </a:pPr>
            <a:r>
              <a:rPr kumimoji="0"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</a:rPr>
              <a:t>Часть 23. Невыполнение в установленный срок или ненадлежащее выполнение законного предписания должностного лица Государственной инспекции труда </a:t>
            </a:r>
            <a:endParaRPr kumimoji="0" lang="ru-RU" altLang="ru-RU" sz="16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6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7"/>
          <p:cNvSpPr>
            <a:spLocks noChangeArrowheads="1"/>
          </p:cNvSpPr>
          <p:nvPr/>
        </p:nvSpPr>
        <p:spPr bwMode="auto">
          <a:xfrm>
            <a:off x="2380308" y="668994"/>
            <a:ext cx="64988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Ассоциация «ЭТАЛОН»</a:t>
            </a:r>
            <a:endParaRPr kumimoji="0" lang="ru-RU" altLang="ru-RU" sz="3600" b="1" i="0" u="none" strike="noStrike" kern="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48" name="Изображение 9" descr="etalonlogo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7200"/>
            <a:ext cx="14827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Название 2"/>
          <p:cNvSpPr txBox="1">
            <a:spLocks/>
          </p:cNvSpPr>
          <p:nvPr/>
        </p:nvSpPr>
        <p:spPr bwMode="auto">
          <a:xfrm>
            <a:off x="683418" y="2569919"/>
            <a:ext cx="78009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Савинов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Владимир Вениаминович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Вице-президент Ассоциации «Эталон»</a:t>
            </a:r>
            <a:endParaRPr kumimoji="1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8488" y="5051425"/>
            <a:ext cx="289083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uFillTx/>
              </a:defRPr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Calibri" charset="0"/>
                <a:ea typeface="Arial" charset="0"/>
                <a:cs typeface="Arial" charset="0"/>
              </a:rPr>
              <a:t>www.aetalon.ru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07F54"/>
              </a:solidFill>
              <a:effectLst/>
              <a:uLnTx/>
              <a:uFillTx/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12" name="Shape 130"/>
          <p:cNvSpPr>
            <a:spLocks noChangeArrowheads="1"/>
          </p:cNvSpPr>
          <p:nvPr/>
        </p:nvSpPr>
        <p:spPr bwMode="auto">
          <a:xfrm>
            <a:off x="3495199" y="5621338"/>
            <a:ext cx="2134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297FD5"/>
                </a:solidFill>
                <a:uFill>
                  <a:solidFill>
                    <a:srgbClr val="297FD5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uFillTx/>
              </a:defRPr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savinov@aetalon.ru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107F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uFillTx/>
              </a:defRPr>
            </a:pP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05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558</a:t>
            </a:r>
            <a:r>
              <a: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-28-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07F5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66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07F5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6550" y="1868488"/>
            <a:ext cx="8494713" cy="0"/>
          </a:xfrm>
          <a:prstGeom prst="line">
            <a:avLst/>
          </a:prstGeom>
          <a:ln>
            <a:solidFill>
              <a:srgbClr val="1D7D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6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35A8D4-C1B5-4897-86FE-54349543A329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ГОТОВЬТЕСЬ К НОВОВВЕДЕНИЯМ НА СТАДИИ ПРОЕКТОВ</a:t>
            </a:r>
            <a:endParaRPr kumimoji="1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81" y="1160696"/>
            <a:ext cx="87222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B3191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ФЕДЕРАЛЬНЫЙ ПОРТАЛ ПРОЕКТОВ НОРМАТИВНЫХ ПРАВОВЫХ АКТОВ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B3191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Официальный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B3191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сайт для размещения информации о подготовке федеральными органами исполнительной власти проектов нормативных правовых актов и результатах их общественного обсуждения 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hlinkClick r:id="rId3"/>
              </a:rPr>
              <a:t>http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hlinkClick r:id="rId3"/>
              </a:rPr>
              <a:t>://regulation.gov.ru/projects/List/AdvancedSearch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hlinkClick r:id="rId3"/>
              </a:rPr>
              <a:t>#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818929" y="2761209"/>
            <a:ext cx="7463909" cy="36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5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52511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ГОТОВЬТЕСЬ К НОВОВВЕДЕНИЯМ НА СТАДИИ ПРОЕКТОВ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745" y="1319623"/>
            <a:ext cx="81204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ru-RU" sz="1600" b="1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На Едином портале </a:t>
            </a:r>
            <a:r>
              <a:rPr kumimoji="0" lang="ru-RU" sz="1600" b="1" dirty="0">
                <a:solidFill>
                  <a:srgbClr val="0B3191">
                    <a:lumMod val="75000"/>
                  </a:srgbClr>
                </a:solidFill>
                <a:latin typeface="Verdana"/>
              </a:rPr>
              <a:t>раскрытия информации </a:t>
            </a:r>
            <a:r>
              <a:rPr kumimoji="0" lang="ru-RU" sz="1600" b="1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размещены уведомления  о подготовке следующих ПОТ: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монтаже и эксплуатации теплового оборудования, в том числе работающего под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давлением;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эксплуатации теплового оборудования производственного назначения;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в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пищевой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промышленности;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в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сельском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хозяйстве;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эксплуатации нефтеперерабатывающих производств, нефтебаз и автозаправочных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станций;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переработке минерального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сырья;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монтаже, эксплуатации и ремонте транспортных и подъемно-транспортных машин и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механизмов;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на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автомобильном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транспорте;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монтаже и эксплуатации систем газораспределения, </a:t>
            </a:r>
            <a:r>
              <a:rPr kumimoji="0" lang="ru-RU" altLang="ru-RU" sz="1600" b="1" dirty="0" err="1">
                <a:solidFill>
                  <a:srgbClr val="1F497D"/>
                </a:solidFill>
                <a:cs typeface="Arial" charset="0"/>
              </a:rPr>
              <a:t>газопотребления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 и газового хозяйства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организаций;</a:t>
            </a:r>
            <a:endParaRPr kumimoji="0" lang="ru-RU" altLang="ru-RU" sz="1600" b="1" dirty="0">
              <a:solidFill>
                <a:srgbClr val="1F497D"/>
              </a:solidFill>
              <a:cs typeface="Arial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в </a:t>
            </a: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лесозаготовительном, деревообрабатывающем производствах и при проведении лесохозяйственных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работ;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при производстве цемента;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sz="1600" b="1" dirty="0">
                <a:solidFill>
                  <a:srgbClr val="1F497D"/>
                </a:solidFill>
                <a:cs typeface="Arial" charset="0"/>
              </a:rPr>
              <a:t>при добыче и переработке рыбы и </a:t>
            </a:r>
            <a:r>
              <a:rPr kumimoji="0" lang="ru-RU" altLang="ru-RU" sz="1600" b="1" dirty="0" smtClean="0">
                <a:solidFill>
                  <a:srgbClr val="1F497D"/>
                </a:solidFill>
                <a:cs typeface="Arial" charset="0"/>
              </a:rPr>
              <a:t>морепродуктов.</a:t>
            </a:r>
          </a:p>
          <a:p>
            <a:pPr defTabSz="914400">
              <a:defRPr/>
            </a:pPr>
            <a:r>
              <a:rPr kumimoji="0" lang="ru-RU" altLang="ru-RU" b="1" dirty="0" smtClean="0">
                <a:solidFill>
                  <a:srgbClr val="1F497D"/>
                </a:solidFill>
                <a:cs typeface="Arial" charset="0"/>
              </a:rPr>
              <a:t>Уведомление </a:t>
            </a: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о разработке Порядка оценки уровня профессионального </a:t>
            </a:r>
            <a:r>
              <a:rPr kumimoji="0" lang="ru-RU" altLang="ru-RU" b="1" dirty="0" smtClean="0">
                <a:solidFill>
                  <a:srgbClr val="1F497D"/>
                </a:solidFill>
                <a:cs typeface="Arial" charset="0"/>
              </a:rPr>
              <a:t>риска.</a:t>
            </a:r>
            <a:endParaRPr kumimoji="0" lang="ru-RU" altLang="ru-RU" b="1" dirty="0">
              <a:solidFill>
                <a:srgbClr val="1F497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9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35A8D4-C1B5-4897-86FE-54349543A329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Новое в правилах по охране труда: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185" y="1029712"/>
            <a:ext cx="81204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Исключены вопросы, регламентируемые ФЗ «О техническом регулировании» (требования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к процессам проектирования, производства, конструкции, комплектации и эксплуатационным характеристикам технологического оборудования и режимов его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работы, но могут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содержать  требования, регламентирующие безопасную организацию рабочих мест, наличие ограждений, сигнальных устройств и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СИЗ работников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, методов и средств коллективной защиты работников, меры по ограничению потенциальной опасности используемого технологического оборудования, приемы безопасной работы на потенциально опасном технологическом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оборудовании);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Исключены положения </a:t>
            </a:r>
            <a:r>
              <a:rPr kumimoji="0" lang="ru-RU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санитарно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—эпидемиологического законодательства, промышленной безопасности, строительные нормы и правила;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Определена структура Правил по охране труда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Рекомендации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по разработке и оформлению Правил по охране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труда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(одобрены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Ученым советом ФГБУ "ВНИИ охраны и экономики труда" Минтруда России (протокол от 20.05.2015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№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35A8D4-C1B5-4897-86FE-54349543A329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2899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2899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kumimoji="0" lang="ru-RU" sz="2200" b="1" kern="0" dirty="0">
                <a:solidFill>
                  <a:srgbClr val="289996"/>
                </a:solidFill>
                <a:latin typeface="Verdana"/>
              </a:rPr>
              <a:t>ГОТОВЬТЕСЬ К НОВОВВЕДЕНИЯМ НА СТАДИИ ПРОЕКТОВ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374" y="1134215"/>
            <a:ext cx="81204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kumimoji="0"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ТИПОВОЕ ПОЛОЖЕНИЕ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kumimoji="0"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 УПРАВЛЕНИЯ ОХРАНОЙ </a:t>
            </a:r>
            <a:r>
              <a:rPr kumimoji="0"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ТРУДА устанавливает:</a:t>
            </a:r>
            <a:endParaRPr kumimoji="0"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разработке, внедрению и функционированию системы управления охраной труда у конкретного работодателя;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единый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подготовки, принятия и реализации решений по осуществлению организационных, технических, санитарно-гигиенических и лечебно-профилактических мероприятий, направленных на обеспечение здоровых и безопасных условий труда работников;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работы по охране труда в организации;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распределение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обязанностей и ответственности в области охраны труда</a:t>
            </a: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</a:pPr>
            <a:endParaRPr kumimoji="0" lang="ru-RU" alt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/>
            <a:r>
              <a:rPr kumimoji="0"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</a:t>
            </a:r>
            <a:r>
              <a:rPr kumimoji="0"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внедрение и функционирование СУОТ производится работодателем </a:t>
            </a:r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локального нормативного </a:t>
            </a:r>
            <a:r>
              <a:rPr kumimoji="0" lang="ru-RU" alt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акта</a:t>
            </a:r>
          </a:p>
          <a:p>
            <a:pPr lvl="0" defTabSz="914400"/>
            <a:endParaRPr kumimoji="0" lang="ru-RU" alt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defTabSz="914400"/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СУОТ включает в себя следующие элементы: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цели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охраны труда, задачи и программы по достижению поставленных целей;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организацию работ по охране труда;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процедуры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СУОТ;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механизмы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контроля функционирования СУОТ;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kumimoji="0"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kumimoji="0"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эффективности СУОТ со стороны работодателя.</a:t>
            </a:r>
          </a:p>
          <a:p>
            <a:pPr lvl="0" defTabSz="914400"/>
            <a:endParaRPr kumimoji="0" lang="ru-RU" altLang="ru-RU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29474" y="4557712"/>
            <a:ext cx="1721343" cy="4857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Возможности профсоюзов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6146724">
            <a:off x="6323726" y="4171005"/>
            <a:ext cx="530810" cy="12172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СУОТ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8329613" y="5043488"/>
            <a:ext cx="484632" cy="11447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42945" y="6203838"/>
            <a:ext cx="172134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60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8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ГОТОВЬТЕСЬ К НОВОВВЕДЕНИЯМ НА СТАДИИ ПРОЕКТОВ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75" y="1124148"/>
            <a:ext cx="81204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ru-RU" b="1" dirty="0">
                <a:solidFill>
                  <a:srgbClr val="0B3191">
                    <a:lumMod val="75000"/>
                  </a:srgbClr>
                </a:solidFill>
                <a:latin typeface="Verdana"/>
              </a:rPr>
              <a:t>Роспотребнадзор уведомил о разработке санитарных правил</a:t>
            </a:r>
            <a:r>
              <a:rPr kumimoji="0" lang="ru-RU" b="1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:</a:t>
            </a:r>
          </a:p>
          <a:p>
            <a:pPr defTabSz="914400">
              <a:defRPr/>
            </a:pPr>
            <a:endParaRPr kumimoji="0" lang="ru-RU" b="1" dirty="0" smtClean="0">
              <a:solidFill>
                <a:srgbClr val="0B3191">
                  <a:lumMod val="75000"/>
                </a:srgbClr>
              </a:solidFill>
              <a:latin typeface="Verdana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Гигиенические требования к организации работы на копировально-множительной технике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Гигиенические требования к персональным электронно-вычислительным машинам и организации работы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Санитарно-эпидемиологические требования к организации технологических процессов и рабочих мест, промышленным объектам, санитарному содержанию помещений и оборудованию производственных предприятий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Гигиенические требования к физическим факторам на рабочих местах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Санитарно-эпидемиологические требования к медицинским организациям</a:t>
            </a:r>
          </a:p>
          <a:p>
            <a:pPr marL="285750" indent="-285750" defTabSz="914400">
              <a:buFont typeface="Arial" panose="020B0604020202020204" pitchFamily="34" charset="0"/>
              <a:buChar char="•"/>
              <a:defRPr/>
            </a:pPr>
            <a:r>
              <a:rPr kumimoji="0" lang="ru-RU" altLang="ru-RU" b="1" dirty="0">
                <a:solidFill>
                  <a:srgbClr val="1F497D"/>
                </a:solidFill>
                <a:cs typeface="Arial" charset="0"/>
              </a:rPr>
              <a:t>Гигиенические требования к проектированию вновь строящихся и реконструируемых промышленных предприятий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1735" y="5487451"/>
            <a:ext cx="8032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kumimoji="0" lang="ru-RU" sz="2000" b="1" dirty="0">
                <a:solidFill>
                  <a:srgbClr val="1F497D"/>
                </a:solidFill>
                <a:cs typeface="Arial" charset="0"/>
              </a:rPr>
              <a:t>Проект приказа Минздрава России «О порядке проведения медицинского освидетельствования на состояние опьянения (алкогольного, наркотического или иного токсического)»</a:t>
            </a:r>
          </a:p>
        </p:txBody>
      </p:sp>
    </p:spTree>
    <p:extLst>
      <p:ext uri="{BB962C8B-B14F-4D97-AF65-F5344CB8AC3E}">
        <p14:creationId xmlns:p14="http://schemas.microsoft.com/office/powerpoint/2010/main" val="292015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C35A8D4-C1B5-4897-86FE-54349543A329}" type="slidenum">
              <a:rPr kumimoji="0" lang="ru-RU" altLang="ru-RU" sz="1800" b="1">
                <a:solidFill>
                  <a:srgbClr val="289996"/>
                </a:solidFill>
              </a:rPr>
              <a:pPr/>
              <a:t>9</a:t>
            </a:fld>
            <a:endParaRPr kumimoji="0" lang="ru-RU" altLang="ru-RU" sz="1800" b="1" dirty="0">
              <a:solidFill>
                <a:srgbClr val="289996"/>
              </a:solidFill>
            </a:endParaRPr>
          </a:p>
        </p:txBody>
      </p:sp>
      <p:sp>
        <p:nvSpPr>
          <p:cNvPr id="16386" name="Название 1"/>
          <p:cNvSpPr txBox="1">
            <a:spLocks/>
          </p:cNvSpPr>
          <p:nvPr/>
        </p:nvSpPr>
        <p:spPr bwMode="auto">
          <a:xfrm>
            <a:off x="1486726" y="113138"/>
            <a:ext cx="7464092" cy="80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sz="2200" b="1" kern="0" dirty="0">
                <a:solidFill>
                  <a:srgbClr val="289996"/>
                </a:solidFill>
                <a:latin typeface="Verdana"/>
                <a:ea typeface="+mj-ea"/>
                <a:cs typeface="+mj-cs"/>
              </a:rPr>
              <a:t>ГОТОВЬТЕСЬ К НОВОВВЕДЕНИЯМ НА СТАДИИ ПРОЕКТОВ</a:t>
            </a:r>
            <a:endParaRPr lang="ru-RU" altLang="ru-RU" sz="2000" dirty="0">
              <a:solidFill>
                <a:srgbClr val="289996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75" y="1124148"/>
            <a:ext cx="8120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0" lang="ru-RU" b="1" dirty="0" err="1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Роспотребнадзор</a:t>
            </a:r>
            <a:r>
              <a:rPr kumimoji="0" lang="ru-RU" b="1" dirty="0" smtClean="0">
                <a:solidFill>
                  <a:srgbClr val="0B3191">
                    <a:lumMod val="75000"/>
                  </a:srgbClr>
                </a:solidFill>
                <a:latin typeface="Verdana"/>
              </a:rPr>
              <a:t>:</a:t>
            </a:r>
          </a:p>
          <a:p>
            <a:pPr defTabSz="914400">
              <a:defRPr/>
            </a:pPr>
            <a:endParaRPr lang="ru-RU" dirty="0" smtClean="0"/>
          </a:p>
          <a:p>
            <a:pPr defTabSz="914400">
              <a:defRPr/>
            </a:pPr>
            <a:r>
              <a:rPr lang="ru-RU" b="1" dirty="0" smtClean="0"/>
              <a:t>Законопроектом </a:t>
            </a:r>
            <a:r>
              <a:rPr lang="ru-RU" b="1" dirty="0"/>
              <a:t>предлагается установить в статье 6.3.1 КоАП специальную административную </a:t>
            </a:r>
            <a:r>
              <a:rPr lang="ru-RU" b="1" dirty="0">
                <a:solidFill>
                  <a:srgbClr val="FF0000"/>
                </a:solidFill>
              </a:rPr>
              <a:t>ответственность</a:t>
            </a:r>
            <a:r>
              <a:rPr lang="ru-RU" b="1" dirty="0"/>
              <a:t> за нарушения санитарных требований к </a:t>
            </a:r>
            <a:r>
              <a:rPr lang="ru-RU" b="1" dirty="0">
                <a:solidFill>
                  <a:srgbClr val="FF0000"/>
                </a:solidFill>
              </a:rPr>
              <a:t>факторам производственной среды и трудовому процессу</a:t>
            </a:r>
            <a:r>
              <a:rPr lang="ru-RU" b="1" dirty="0"/>
              <a:t>, а также к порядку проведения обязательных предварительных и периодических </a:t>
            </a:r>
            <a:r>
              <a:rPr lang="ru-RU" b="1" dirty="0">
                <a:solidFill>
                  <a:srgbClr val="FF0000"/>
                </a:solidFill>
              </a:rPr>
              <a:t>медицинских осмотров</a:t>
            </a:r>
            <a:r>
              <a:rPr lang="ru-RU" b="1" dirty="0"/>
              <a:t> (обследований) работников, занятых на работах с вредными и(или) опасными условиями труда. Полномочиями осуществлять производство по делам об административных правонарушениях, предусмотренных проектируемой статьей 6.3.1 КоАП, будут наделены органы, осуществляющие функции по контролю и надзору в сфере обеспечения санитарно-эпидемиологического благополучия населения. </a:t>
            </a:r>
            <a:endParaRPr kumimoji="0" lang="ru-RU" altLang="ru-RU" b="1" dirty="0">
              <a:solidFill>
                <a:srgbClr val="1F497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95177"/>
      </p:ext>
    </p:extLst>
  </p:cSld>
  <p:clrMapOvr>
    <a:masterClrMapping/>
  </p:clrMapOvr>
</p:sld>
</file>

<file path=ppt/theme/theme1.xml><?xml version="1.0" encoding="utf-8"?>
<a:theme xmlns:a="http://schemas.openxmlformats.org/drawingml/2006/main" name="Эталон">
  <a:themeElements>
    <a:clrScheme name="Другое 1">
      <a:dk1>
        <a:srgbClr val="666666"/>
      </a:dk1>
      <a:lt1>
        <a:sysClr val="window" lastClr="FFFFFF"/>
      </a:lt1>
      <a:dk2>
        <a:srgbClr val="333333"/>
      </a:dk2>
      <a:lt2>
        <a:srgbClr val="CCCCCC"/>
      </a:lt2>
      <a:accent1>
        <a:srgbClr val="43667B"/>
      </a:accent1>
      <a:accent2>
        <a:srgbClr val="0066CC"/>
      </a:accent2>
      <a:accent3>
        <a:srgbClr val="107F54"/>
      </a:accent3>
      <a:accent4>
        <a:srgbClr val="FC283E"/>
      </a:accent4>
      <a:accent5>
        <a:srgbClr val="81BC3B"/>
      </a:accent5>
      <a:accent6>
        <a:srgbClr val="C43921"/>
      </a:accent6>
      <a:hlink>
        <a:srgbClr val="335299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Савинов ЭТАЛОН Работодатели" id="{1BB970B2-5415-4BD1-BF47-EEA4F383242F}" vid="{7007E28C-0A4E-43B5-9A39-B18A4392D6D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Савинов ЭТАЛОН Работодатели</Template>
  <TotalTime>2090</TotalTime>
  <Words>5096</Words>
  <Application>Microsoft Office PowerPoint</Application>
  <PresentationFormat>Экран (4:3)</PresentationFormat>
  <Paragraphs>531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Calibri</vt:lpstr>
      <vt:lpstr>Cambria</vt:lpstr>
      <vt:lpstr>Helvetica</vt:lpstr>
      <vt:lpstr>Rockwell</vt:lpstr>
      <vt:lpstr>Times New Roman</vt:lpstr>
      <vt:lpstr>Verdana</vt:lpstr>
      <vt:lpstr>Wingdings</vt:lpstr>
      <vt:lpstr>Эталон</vt:lpstr>
      <vt:lpstr>Custom Design</vt:lpstr>
      <vt:lpstr>1_Custom Design</vt:lpstr>
      <vt:lpstr>2_Custom Design</vt:lpstr>
      <vt:lpstr>Нормативная база в сфере охраны труда: принятые изменения и направления дальнейшего совершенствования.  Задачи работодателя по реализации новых требований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Нормативная база в сфере охраны труда: принятые изменения и направления дальнейшего совершенствования.  Задачи работодателя по реализации новых требований охраны труда. Практические рекомендации</dc:title>
  <dc:creator>Vladimir Savinov</dc:creator>
  <cp:lastModifiedBy>Vladimir Savinov</cp:lastModifiedBy>
  <cp:revision>117</cp:revision>
  <cp:lastPrinted>2014-04-22T12:49:20Z</cp:lastPrinted>
  <dcterms:created xsi:type="dcterms:W3CDTF">2015-05-12T13:42:31Z</dcterms:created>
  <dcterms:modified xsi:type="dcterms:W3CDTF">2015-12-12T05:00:26Z</dcterms:modified>
</cp:coreProperties>
</file>