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6" r:id="rId2"/>
    <p:sldId id="275" r:id="rId3"/>
    <p:sldId id="277" r:id="rId4"/>
    <p:sldId id="258" r:id="rId5"/>
    <p:sldId id="278" r:id="rId6"/>
    <p:sldId id="279" r:id="rId7"/>
    <p:sldId id="260" r:id="rId8"/>
    <p:sldId id="270" r:id="rId9"/>
    <p:sldId id="271" r:id="rId10"/>
    <p:sldId id="272" r:id="rId11"/>
    <p:sldId id="267" r:id="rId12"/>
    <p:sldId id="268" r:id="rId13"/>
    <p:sldId id="269" r:id="rId14"/>
    <p:sldId id="281" r:id="rId15"/>
    <p:sldId id="259" r:id="rId16"/>
    <p:sldId id="273" r:id="rId17"/>
    <p:sldId id="274" r:id="rId18"/>
    <p:sldId id="262" r:id="rId19"/>
    <p:sldId id="280" r:id="rId20"/>
    <p:sldId id="263" r:id="rId21"/>
    <p:sldId id="264" r:id="rId22"/>
    <p:sldId id="265" r:id="rId23"/>
    <p:sldId id="26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267E"/>
    <a:srgbClr val="008A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67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99DEDE-1E58-49CE-9E78-5679FBF305D3}" type="doc">
      <dgm:prSet loTypeId="urn:microsoft.com/office/officeart/2005/8/layout/target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06D043B-E655-4136-B27D-6A78AF19C7EC}">
      <dgm:prSet phldrT="[Текст]"/>
      <dgm:spPr/>
      <dgm:t>
        <a:bodyPr/>
        <a:lstStyle/>
        <a:p>
          <a:r>
            <a:rPr lang="ru-RU" b="1" dirty="0" smtClean="0">
              <a:solidFill>
                <a:srgbClr val="A40000"/>
              </a:solidFill>
            </a:rPr>
            <a:t>Педагогическая технология, ориентированная не только на интеграцию знаний, но и на их применение и приобретение новых</a:t>
          </a:r>
          <a:endParaRPr lang="ru-RU" b="1" dirty="0">
            <a:solidFill>
              <a:srgbClr val="A40000"/>
            </a:solidFill>
          </a:endParaRPr>
        </a:p>
      </dgm:t>
    </dgm:pt>
    <dgm:pt modelId="{40C769C9-79D9-4412-B88E-075B5908E076}" type="parTrans" cxnId="{37506D4E-02EB-4804-8C8C-C5BDD31F01A6}">
      <dgm:prSet/>
      <dgm:spPr/>
      <dgm:t>
        <a:bodyPr/>
        <a:lstStyle/>
        <a:p>
          <a:endParaRPr lang="ru-RU"/>
        </a:p>
      </dgm:t>
    </dgm:pt>
    <dgm:pt modelId="{6BC44D12-2BC1-41B3-8410-74671106DADD}" type="sibTrans" cxnId="{37506D4E-02EB-4804-8C8C-C5BDD31F01A6}">
      <dgm:prSet/>
      <dgm:spPr/>
      <dgm:t>
        <a:bodyPr/>
        <a:lstStyle/>
        <a:p>
          <a:endParaRPr lang="ru-RU"/>
        </a:p>
      </dgm:t>
    </dgm:pt>
    <dgm:pt modelId="{DDCAA843-3806-4C84-A285-ACF416D594C0}">
      <dgm:prSet phldrT="[Текст]"/>
      <dgm:spPr/>
      <dgm:t>
        <a:bodyPr/>
        <a:lstStyle/>
        <a:p>
          <a:r>
            <a:rPr lang="ru-RU" b="1" dirty="0" smtClean="0">
              <a:solidFill>
                <a:srgbClr val="A40000"/>
              </a:solidFill>
            </a:rPr>
            <a:t>Проектная и научно-исследовательская деятельность выделены в новых стандартах как приоритетные направления образовательной деятельности, позволяющие вовлечь учеников в работу над научным исследованием и рассматривать изучение предмета как научное исследование</a:t>
          </a:r>
          <a:r>
            <a:rPr lang="ru-RU" dirty="0" smtClean="0"/>
            <a:t>.</a:t>
          </a:r>
          <a:endParaRPr lang="ru-RU" dirty="0"/>
        </a:p>
      </dgm:t>
    </dgm:pt>
    <dgm:pt modelId="{B832395E-9E58-4286-B7CF-B63BA46A03ED}" type="parTrans" cxnId="{7E5F78AC-DFC5-4543-A731-8A8EAE7AC7F7}">
      <dgm:prSet/>
      <dgm:spPr/>
      <dgm:t>
        <a:bodyPr/>
        <a:lstStyle/>
        <a:p>
          <a:endParaRPr lang="ru-RU"/>
        </a:p>
      </dgm:t>
    </dgm:pt>
    <dgm:pt modelId="{FA19D2B8-31FF-4921-9771-62224DB875FA}" type="sibTrans" cxnId="{7E5F78AC-DFC5-4543-A731-8A8EAE7AC7F7}">
      <dgm:prSet/>
      <dgm:spPr/>
      <dgm:t>
        <a:bodyPr/>
        <a:lstStyle/>
        <a:p>
          <a:endParaRPr lang="ru-RU"/>
        </a:p>
      </dgm:t>
    </dgm:pt>
    <dgm:pt modelId="{E6309C2F-32C5-470C-9B18-949A45943D99}">
      <dgm:prSet phldrT="[Текст]"/>
      <dgm:spPr/>
      <dgm:t>
        <a:bodyPr/>
        <a:lstStyle/>
        <a:p>
          <a:r>
            <a:rPr lang="ru-RU" b="1" dirty="0" err="1" smtClean="0">
              <a:solidFill>
                <a:srgbClr val="A40000"/>
              </a:solidFill>
            </a:rPr>
            <a:t>Поэтапность</a:t>
          </a:r>
          <a:r>
            <a:rPr lang="ru-RU" b="1" dirty="0" smtClean="0">
              <a:solidFill>
                <a:srgbClr val="A40000"/>
              </a:solidFill>
            </a:rPr>
            <a:t> реализации проекта позволяет четко поставить  проблему, цели, задачи, способы их реализации; создать условия для индивидуальной и коллективной деятельности, для самостоятельной и групповой работы обучающихся, создания ситуации успеха и сотрудничества, сформировать универсальные учебные действия. </a:t>
          </a:r>
          <a:endParaRPr lang="ru-RU" b="1" dirty="0">
            <a:solidFill>
              <a:srgbClr val="A40000"/>
            </a:solidFill>
          </a:endParaRPr>
        </a:p>
      </dgm:t>
    </dgm:pt>
    <dgm:pt modelId="{5A8CC615-CC4A-4CDC-B8FF-C0E46F756F38}" type="parTrans" cxnId="{AD2B24A6-AE44-4A23-BA0E-24FA8615232C}">
      <dgm:prSet/>
      <dgm:spPr/>
      <dgm:t>
        <a:bodyPr/>
        <a:lstStyle/>
        <a:p>
          <a:endParaRPr lang="ru-RU"/>
        </a:p>
      </dgm:t>
    </dgm:pt>
    <dgm:pt modelId="{37990367-6564-4CB4-B0E9-A48AACA9D62C}" type="sibTrans" cxnId="{AD2B24A6-AE44-4A23-BA0E-24FA8615232C}">
      <dgm:prSet/>
      <dgm:spPr/>
      <dgm:t>
        <a:bodyPr/>
        <a:lstStyle/>
        <a:p>
          <a:endParaRPr lang="ru-RU"/>
        </a:p>
      </dgm:t>
    </dgm:pt>
    <dgm:pt modelId="{BAB23226-993D-4CA0-AB50-C9B1343CFD4C}" type="pres">
      <dgm:prSet presAssocID="{B899DEDE-1E58-49CE-9E78-5679FBF305D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FEC2F1-4D6B-471F-9D12-41A7F4BA945F}" type="pres">
      <dgm:prSet presAssocID="{D06D043B-E655-4136-B27D-6A78AF19C7EC}" presName="circle1" presStyleLbl="node1" presStyleIdx="0" presStyleCnt="3" custScaleX="107977"/>
      <dgm:spPr/>
    </dgm:pt>
    <dgm:pt modelId="{A4A84BC3-81E2-452B-AB05-3FAFF52F0584}" type="pres">
      <dgm:prSet presAssocID="{D06D043B-E655-4136-B27D-6A78AF19C7EC}" presName="space" presStyleCnt="0"/>
      <dgm:spPr/>
    </dgm:pt>
    <dgm:pt modelId="{2CEBF243-2B98-432F-AF54-154CED8A0FA4}" type="pres">
      <dgm:prSet presAssocID="{D06D043B-E655-4136-B27D-6A78AF19C7EC}" presName="rect1" presStyleLbl="alignAcc1" presStyleIdx="0" presStyleCnt="3"/>
      <dgm:spPr/>
      <dgm:t>
        <a:bodyPr/>
        <a:lstStyle/>
        <a:p>
          <a:endParaRPr lang="ru-RU"/>
        </a:p>
      </dgm:t>
    </dgm:pt>
    <dgm:pt modelId="{801A1607-AAA3-4DFB-8BA5-4D90224BB5D1}" type="pres">
      <dgm:prSet presAssocID="{DDCAA843-3806-4C84-A285-ACF416D594C0}" presName="vertSpace2" presStyleLbl="node1" presStyleIdx="0" presStyleCnt="3"/>
      <dgm:spPr/>
    </dgm:pt>
    <dgm:pt modelId="{0A934990-3249-4BE0-ABB3-7E75D829B47D}" type="pres">
      <dgm:prSet presAssocID="{DDCAA843-3806-4C84-A285-ACF416D594C0}" presName="circle2" presStyleLbl="node1" presStyleIdx="1" presStyleCnt="3"/>
      <dgm:spPr/>
    </dgm:pt>
    <dgm:pt modelId="{A77B1E57-C18A-41B5-8419-E744E60CCDF4}" type="pres">
      <dgm:prSet presAssocID="{DDCAA843-3806-4C84-A285-ACF416D594C0}" presName="rect2" presStyleLbl="alignAcc1" presStyleIdx="1" presStyleCnt="3" custScaleY="118378"/>
      <dgm:spPr/>
      <dgm:t>
        <a:bodyPr/>
        <a:lstStyle/>
        <a:p>
          <a:endParaRPr lang="ru-RU"/>
        </a:p>
      </dgm:t>
    </dgm:pt>
    <dgm:pt modelId="{737250DE-27A1-4ABD-A8E6-101EC822640D}" type="pres">
      <dgm:prSet presAssocID="{E6309C2F-32C5-470C-9B18-949A45943D99}" presName="vertSpace3" presStyleLbl="node1" presStyleIdx="1" presStyleCnt="3"/>
      <dgm:spPr/>
    </dgm:pt>
    <dgm:pt modelId="{6E054552-AAC4-4DC2-B9BA-E6D3EC02461E}" type="pres">
      <dgm:prSet presAssocID="{E6309C2F-32C5-470C-9B18-949A45943D99}" presName="circle3" presStyleLbl="node1" presStyleIdx="2" presStyleCnt="3"/>
      <dgm:spPr/>
    </dgm:pt>
    <dgm:pt modelId="{3AC3E2F1-0435-44C0-9D9A-A8DE303D86C6}" type="pres">
      <dgm:prSet presAssocID="{E6309C2F-32C5-470C-9B18-949A45943D99}" presName="rect3" presStyleLbl="alignAcc1" presStyleIdx="2" presStyleCnt="3" custScaleY="114353"/>
      <dgm:spPr/>
      <dgm:t>
        <a:bodyPr/>
        <a:lstStyle/>
        <a:p>
          <a:endParaRPr lang="ru-RU"/>
        </a:p>
      </dgm:t>
    </dgm:pt>
    <dgm:pt modelId="{6025AF21-E547-4A37-A7CD-4A743AA957E9}" type="pres">
      <dgm:prSet presAssocID="{D06D043B-E655-4136-B27D-6A78AF19C7EC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D1DA23-7EE9-4D37-9533-A6A0F2299120}" type="pres">
      <dgm:prSet presAssocID="{DDCAA843-3806-4C84-A285-ACF416D594C0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74D44F-1C0A-453B-852D-A2E1861A31C1}" type="pres">
      <dgm:prSet presAssocID="{E6309C2F-32C5-470C-9B18-949A45943D99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A7EF43-A96D-45F3-A3D8-4FCCA0E56076}" type="presOf" srcId="{DDCAA843-3806-4C84-A285-ACF416D594C0}" destId="{92D1DA23-7EE9-4D37-9533-A6A0F2299120}" srcOrd="1" destOrd="0" presId="urn:microsoft.com/office/officeart/2005/8/layout/target3"/>
    <dgm:cxn modelId="{AD2B24A6-AE44-4A23-BA0E-24FA8615232C}" srcId="{B899DEDE-1E58-49CE-9E78-5679FBF305D3}" destId="{E6309C2F-32C5-470C-9B18-949A45943D99}" srcOrd="2" destOrd="0" parTransId="{5A8CC615-CC4A-4CDC-B8FF-C0E46F756F38}" sibTransId="{37990367-6564-4CB4-B0E9-A48AACA9D62C}"/>
    <dgm:cxn modelId="{1EAEA767-2A3F-4F57-8CDF-36067CADC294}" type="presOf" srcId="{D06D043B-E655-4136-B27D-6A78AF19C7EC}" destId="{6025AF21-E547-4A37-A7CD-4A743AA957E9}" srcOrd="1" destOrd="0" presId="urn:microsoft.com/office/officeart/2005/8/layout/target3"/>
    <dgm:cxn modelId="{D6F899E2-C26A-4101-8F68-EE1C6CCED811}" type="presOf" srcId="{E6309C2F-32C5-470C-9B18-949A45943D99}" destId="{5774D44F-1C0A-453B-852D-A2E1861A31C1}" srcOrd="1" destOrd="0" presId="urn:microsoft.com/office/officeart/2005/8/layout/target3"/>
    <dgm:cxn modelId="{D12DA686-C2BE-4C85-A2CC-FC62C3239FB3}" type="presOf" srcId="{DDCAA843-3806-4C84-A285-ACF416D594C0}" destId="{A77B1E57-C18A-41B5-8419-E744E60CCDF4}" srcOrd="0" destOrd="0" presId="urn:microsoft.com/office/officeart/2005/8/layout/target3"/>
    <dgm:cxn modelId="{7E5F78AC-DFC5-4543-A731-8A8EAE7AC7F7}" srcId="{B899DEDE-1E58-49CE-9E78-5679FBF305D3}" destId="{DDCAA843-3806-4C84-A285-ACF416D594C0}" srcOrd="1" destOrd="0" parTransId="{B832395E-9E58-4286-B7CF-B63BA46A03ED}" sibTransId="{FA19D2B8-31FF-4921-9771-62224DB875FA}"/>
    <dgm:cxn modelId="{FB421919-9DF8-4B60-9FD0-52CF2FA906A6}" type="presOf" srcId="{E6309C2F-32C5-470C-9B18-949A45943D99}" destId="{3AC3E2F1-0435-44C0-9D9A-A8DE303D86C6}" srcOrd="0" destOrd="0" presId="urn:microsoft.com/office/officeart/2005/8/layout/target3"/>
    <dgm:cxn modelId="{ADEB9B3F-ECD8-415E-92AD-1F9B1712455D}" type="presOf" srcId="{D06D043B-E655-4136-B27D-6A78AF19C7EC}" destId="{2CEBF243-2B98-432F-AF54-154CED8A0FA4}" srcOrd="0" destOrd="0" presId="urn:microsoft.com/office/officeart/2005/8/layout/target3"/>
    <dgm:cxn modelId="{C4370038-0788-45FB-82EE-D75E9CE3FE79}" type="presOf" srcId="{B899DEDE-1E58-49CE-9E78-5679FBF305D3}" destId="{BAB23226-993D-4CA0-AB50-C9B1343CFD4C}" srcOrd="0" destOrd="0" presId="urn:microsoft.com/office/officeart/2005/8/layout/target3"/>
    <dgm:cxn modelId="{37506D4E-02EB-4804-8C8C-C5BDD31F01A6}" srcId="{B899DEDE-1E58-49CE-9E78-5679FBF305D3}" destId="{D06D043B-E655-4136-B27D-6A78AF19C7EC}" srcOrd="0" destOrd="0" parTransId="{40C769C9-79D9-4412-B88E-075B5908E076}" sibTransId="{6BC44D12-2BC1-41B3-8410-74671106DADD}"/>
    <dgm:cxn modelId="{D18BAE8C-DC6D-4D4B-9DD3-B15BDBB8E858}" type="presParOf" srcId="{BAB23226-993D-4CA0-AB50-C9B1343CFD4C}" destId="{D1FEC2F1-4D6B-471F-9D12-41A7F4BA945F}" srcOrd="0" destOrd="0" presId="urn:microsoft.com/office/officeart/2005/8/layout/target3"/>
    <dgm:cxn modelId="{F9E97D9D-A6B3-41D6-864C-9B082E8077F6}" type="presParOf" srcId="{BAB23226-993D-4CA0-AB50-C9B1343CFD4C}" destId="{A4A84BC3-81E2-452B-AB05-3FAFF52F0584}" srcOrd="1" destOrd="0" presId="urn:microsoft.com/office/officeart/2005/8/layout/target3"/>
    <dgm:cxn modelId="{881A5C46-A7F2-4FD9-A3EB-1D6316016E03}" type="presParOf" srcId="{BAB23226-993D-4CA0-AB50-C9B1343CFD4C}" destId="{2CEBF243-2B98-432F-AF54-154CED8A0FA4}" srcOrd="2" destOrd="0" presId="urn:microsoft.com/office/officeart/2005/8/layout/target3"/>
    <dgm:cxn modelId="{0B02950F-DBF0-4276-93C7-02824DF23B07}" type="presParOf" srcId="{BAB23226-993D-4CA0-AB50-C9B1343CFD4C}" destId="{801A1607-AAA3-4DFB-8BA5-4D90224BB5D1}" srcOrd="3" destOrd="0" presId="urn:microsoft.com/office/officeart/2005/8/layout/target3"/>
    <dgm:cxn modelId="{7C1C4C34-0EF3-4825-B6E1-D57BA177C640}" type="presParOf" srcId="{BAB23226-993D-4CA0-AB50-C9B1343CFD4C}" destId="{0A934990-3249-4BE0-ABB3-7E75D829B47D}" srcOrd="4" destOrd="0" presId="urn:microsoft.com/office/officeart/2005/8/layout/target3"/>
    <dgm:cxn modelId="{BB3133C5-159D-4452-B58E-7EB9C6CC724F}" type="presParOf" srcId="{BAB23226-993D-4CA0-AB50-C9B1343CFD4C}" destId="{A77B1E57-C18A-41B5-8419-E744E60CCDF4}" srcOrd="5" destOrd="0" presId="urn:microsoft.com/office/officeart/2005/8/layout/target3"/>
    <dgm:cxn modelId="{7EC15127-822F-4D2E-99B9-AC5C0E7EFC3D}" type="presParOf" srcId="{BAB23226-993D-4CA0-AB50-C9B1343CFD4C}" destId="{737250DE-27A1-4ABD-A8E6-101EC822640D}" srcOrd="6" destOrd="0" presId="urn:microsoft.com/office/officeart/2005/8/layout/target3"/>
    <dgm:cxn modelId="{7957EC8C-EC8D-4618-A297-FC3CDDB7900B}" type="presParOf" srcId="{BAB23226-993D-4CA0-AB50-C9B1343CFD4C}" destId="{6E054552-AAC4-4DC2-B9BA-E6D3EC02461E}" srcOrd="7" destOrd="0" presId="urn:microsoft.com/office/officeart/2005/8/layout/target3"/>
    <dgm:cxn modelId="{D5100657-E758-4523-99EE-B697F8DFC1DB}" type="presParOf" srcId="{BAB23226-993D-4CA0-AB50-C9B1343CFD4C}" destId="{3AC3E2F1-0435-44C0-9D9A-A8DE303D86C6}" srcOrd="8" destOrd="0" presId="urn:microsoft.com/office/officeart/2005/8/layout/target3"/>
    <dgm:cxn modelId="{2F3F25F0-9422-4B78-8DC9-B0E92F82B3BB}" type="presParOf" srcId="{BAB23226-993D-4CA0-AB50-C9B1343CFD4C}" destId="{6025AF21-E547-4A37-A7CD-4A743AA957E9}" srcOrd="9" destOrd="0" presId="urn:microsoft.com/office/officeart/2005/8/layout/target3"/>
    <dgm:cxn modelId="{75E4E9E6-FBDF-4793-9A9F-19548B9D3CC4}" type="presParOf" srcId="{BAB23226-993D-4CA0-AB50-C9B1343CFD4C}" destId="{92D1DA23-7EE9-4D37-9533-A6A0F2299120}" srcOrd="10" destOrd="0" presId="urn:microsoft.com/office/officeart/2005/8/layout/target3"/>
    <dgm:cxn modelId="{661FBE85-CBDC-4BEF-9DB6-E9C4AED63A80}" type="presParOf" srcId="{BAB23226-993D-4CA0-AB50-C9B1343CFD4C}" destId="{5774D44F-1C0A-453B-852D-A2E1861A31C1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A5242A-5452-47A2-ACEE-D2729239E02C}" type="doc">
      <dgm:prSet loTypeId="urn:microsoft.com/office/officeart/2005/8/layout/radial5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8F7E101-FFFB-4A33-9220-277D7EB6AFE3}">
      <dgm:prSet phldrT="[Текст]"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3">
              <a:lumMod val="75000"/>
            </a:schemeClr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7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ПОРТФЕЛЬ </a:t>
          </a:r>
        </a:p>
        <a:p>
          <a:r>
            <a:rPr lang="ru-RU" sz="7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ДОСТИЖЕНИЙ</a:t>
          </a:r>
        </a:p>
        <a:p>
          <a:r>
            <a:rPr lang="ru-RU" sz="14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педагога</a:t>
          </a:r>
          <a:endParaRPr lang="ru-RU" sz="14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3F1DD39-A396-46B8-8B55-5259AD0A7CF0}" type="parTrans" cxnId="{D3F68A37-60CD-423C-A86E-6D4675732DF0}">
      <dgm:prSet/>
      <dgm:spPr/>
      <dgm:t>
        <a:bodyPr/>
        <a:lstStyle/>
        <a:p>
          <a:endParaRPr lang="ru-RU" sz="7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E9A1B56-6355-4FDA-AA64-9D82CC0109F3}" type="sibTrans" cxnId="{D3F68A37-60CD-423C-A86E-6D4675732DF0}">
      <dgm:prSet/>
      <dgm:spPr/>
      <dgm:t>
        <a:bodyPr/>
        <a:lstStyle/>
        <a:p>
          <a:endParaRPr lang="ru-RU" sz="7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E98AF3D-489A-4183-A740-32FBBDF9B1D8}">
      <dgm:prSet phldrT="[Текст]" custT="1"/>
      <dgm:spPr>
        <a:solidFill>
          <a:srgbClr val="FFC000"/>
        </a:solidFill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r>
            <a:rPr lang="ru-RU" sz="7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ВОСПИТАТЕЛЬНЫЙ ПРОЕКТ</a:t>
          </a:r>
        </a:p>
        <a:p>
          <a:r>
            <a:rPr lang="ru-RU" sz="7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(КТД)</a:t>
          </a:r>
          <a:endParaRPr lang="ru-RU" sz="7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8534384-9C9F-488D-9E8C-FE8AE9B77AA2}" type="parTrans" cxnId="{10EA5A17-237E-4491-A630-2D3C4FF97B36}">
      <dgm:prSet custT="1"/>
      <dgm:spPr/>
      <dgm:t>
        <a:bodyPr/>
        <a:lstStyle/>
        <a:p>
          <a:endParaRPr lang="ru-RU" sz="7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3535A29-3053-48A9-8A27-EE8071B47876}" type="sibTrans" cxnId="{10EA5A17-237E-4491-A630-2D3C4FF97B36}">
      <dgm:prSet/>
      <dgm:spPr/>
      <dgm:t>
        <a:bodyPr/>
        <a:lstStyle/>
        <a:p>
          <a:endParaRPr lang="ru-RU" sz="7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E40000F-6699-4BE2-9A51-4F1E56C9B46F}">
      <dgm:prSet phldrT="[Текст]" custT="1"/>
      <dgm:spPr>
        <a:solidFill>
          <a:srgbClr val="FFFF00"/>
        </a:solidFill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r>
            <a:rPr lang="ru-RU" sz="7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СИСТЕМА ЗАНЯТИЙ ПО ТЕМЕ (НЕДЕЛЬНЫЙ ПРОЕКТ)</a:t>
          </a:r>
          <a:endParaRPr lang="ru-RU" sz="7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B0D4E7D-80E9-42BE-BBE2-5BEFDE2998B2}" type="parTrans" cxnId="{A54C56D0-1148-42C1-8123-CD29FF3E5EE2}">
      <dgm:prSet custT="1"/>
      <dgm:spPr/>
      <dgm:t>
        <a:bodyPr/>
        <a:lstStyle/>
        <a:p>
          <a:endParaRPr lang="ru-RU" sz="7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48FFFD2-4B6C-4C85-9ABD-237E792C06DD}" type="sibTrans" cxnId="{A54C56D0-1148-42C1-8123-CD29FF3E5EE2}">
      <dgm:prSet/>
      <dgm:spPr/>
      <dgm:t>
        <a:bodyPr/>
        <a:lstStyle/>
        <a:p>
          <a:endParaRPr lang="ru-RU" sz="7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471CA4B-24D6-445C-A3BF-BFB59C6301B3}">
      <dgm:prSet phldrT="[Текст]" custT="1"/>
      <dgm:spPr>
        <a:solidFill>
          <a:srgbClr val="B381D9"/>
        </a:solidFill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r>
            <a:rPr lang="ru-RU" sz="7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ИНДИВИДУАЛЬНЫЙ ДОЛГОСРОЧНЫЙ ПРОЕКТ </a:t>
          </a:r>
          <a:endParaRPr lang="ru-RU" sz="7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A7975E3-E133-43A5-9BF0-0FE516530F80}" type="parTrans" cxnId="{26847943-5127-42CF-AA2A-F286925DD249}">
      <dgm:prSet custT="1"/>
      <dgm:spPr/>
      <dgm:t>
        <a:bodyPr/>
        <a:lstStyle/>
        <a:p>
          <a:endParaRPr lang="ru-RU" sz="7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9DF7866-441A-48EE-9648-FD6CA6EC6773}" type="sibTrans" cxnId="{26847943-5127-42CF-AA2A-F286925DD249}">
      <dgm:prSet/>
      <dgm:spPr/>
      <dgm:t>
        <a:bodyPr/>
        <a:lstStyle/>
        <a:p>
          <a:endParaRPr lang="ru-RU" sz="7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6E33E6D-F899-414E-8C0C-C4191BD65345}">
      <dgm:prSet phldrT="[Текст]" custT="1"/>
      <dgm:spPr>
        <a:solidFill>
          <a:srgbClr val="00B0F0"/>
        </a:solidFill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r>
            <a:rPr lang="ru-RU" sz="7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МИКРОПРОЕКТ  НА ЗАНЯТИИ</a:t>
          </a:r>
          <a:endParaRPr lang="ru-RU" sz="7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947A9BE-1B4C-44E4-9715-D8172C008E70}" type="parTrans" cxnId="{6527AE68-6423-4139-A8AE-7B92321A0CAE}">
      <dgm:prSet custT="1"/>
      <dgm:spPr/>
      <dgm:t>
        <a:bodyPr/>
        <a:lstStyle/>
        <a:p>
          <a:endParaRPr lang="ru-RU" sz="7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D889A12-E6BE-4D8A-8AC4-835F2B393A4C}" type="sibTrans" cxnId="{6527AE68-6423-4139-A8AE-7B92321A0CAE}">
      <dgm:prSet/>
      <dgm:spPr/>
      <dgm:t>
        <a:bodyPr/>
        <a:lstStyle/>
        <a:p>
          <a:endParaRPr lang="ru-RU" sz="7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B8EA2BA-59C7-402A-A1C4-3CEF5A912EB0}">
      <dgm:prSet custT="1"/>
      <dgm:spPr>
        <a:solidFill>
          <a:srgbClr val="92D050"/>
        </a:solidFill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r>
            <a:rPr lang="ru-RU" sz="7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ПРОЕКТЫ ПОВЫШЕНИЯ ПРОФЕССИО-НАЛЬНОГО МАСТЕРСТВА</a:t>
          </a:r>
          <a:endParaRPr lang="ru-RU" sz="7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1E0DB3D-07E0-4E47-B061-CA15BF6AF353}" type="parTrans" cxnId="{99769435-FFDD-4552-ACB1-263442A08435}">
      <dgm:prSet custT="1"/>
      <dgm:spPr/>
      <dgm:t>
        <a:bodyPr/>
        <a:lstStyle/>
        <a:p>
          <a:endParaRPr lang="ru-RU" sz="7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4FD0CCB-FD78-4A56-8579-8F6217C8CF5C}" type="sibTrans" cxnId="{99769435-FFDD-4552-ACB1-263442A08435}">
      <dgm:prSet/>
      <dgm:spPr/>
      <dgm:t>
        <a:bodyPr/>
        <a:lstStyle/>
        <a:p>
          <a:endParaRPr lang="ru-RU" sz="7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DD6762D-9FA8-4A5C-9222-E7893D97D558}">
      <dgm:prSet custT="1"/>
      <dgm:spPr>
        <a:solidFill>
          <a:srgbClr val="FF61B0"/>
        </a:solidFill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r>
            <a:rPr lang="ru-RU" sz="7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ПРОЕКТЫ С УЧАСТИЕМ РОДИТЕЛЕЙ</a:t>
          </a:r>
          <a:endParaRPr lang="ru-RU" sz="7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0FFC45C-2E9B-4797-8EF1-CE47C11ED312}" type="parTrans" cxnId="{BD3423F1-0C99-44B7-8DB5-86464D73CA11}">
      <dgm:prSet custT="1"/>
      <dgm:spPr/>
      <dgm:t>
        <a:bodyPr/>
        <a:lstStyle/>
        <a:p>
          <a:endParaRPr lang="ru-RU" sz="7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607ABD7-2677-4C73-88BA-DA240DAE6B4E}" type="sibTrans" cxnId="{BD3423F1-0C99-44B7-8DB5-86464D73CA11}">
      <dgm:prSet/>
      <dgm:spPr/>
      <dgm:t>
        <a:bodyPr/>
        <a:lstStyle/>
        <a:p>
          <a:endParaRPr lang="ru-RU" sz="7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CFA1AC3-F741-4FEF-9511-11CF8F2B37B3}">
      <dgm:prSet custT="1"/>
      <dgm:spPr>
        <a:solidFill>
          <a:schemeClr val="bg2">
            <a:lumMod val="75000"/>
          </a:schemeClr>
        </a:solidFill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r>
            <a:rPr lang="ru-RU" sz="7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БЛАГОТВОРИТЕЛЬНЫЙ ПРОЕКТ </a:t>
          </a:r>
          <a:endParaRPr lang="ru-RU" sz="7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61D9720-A394-4869-B9FE-BFB8E770214C}" type="parTrans" cxnId="{FB8B2595-B0C0-404D-BC96-5894C4587A5D}">
      <dgm:prSet custT="1"/>
      <dgm:spPr/>
      <dgm:t>
        <a:bodyPr/>
        <a:lstStyle/>
        <a:p>
          <a:endParaRPr lang="ru-RU" sz="7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8CC0194-C13B-4394-AA17-436A1DB6648A}" type="sibTrans" cxnId="{FB8B2595-B0C0-404D-BC96-5894C4587A5D}">
      <dgm:prSet/>
      <dgm:spPr/>
      <dgm:t>
        <a:bodyPr/>
        <a:lstStyle/>
        <a:p>
          <a:endParaRPr lang="ru-RU" sz="7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7C116EA-7426-4484-9972-DF3D7B3E705D}" type="pres">
      <dgm:prSet presAssocID="{EFA5242A-5452-47A2-ACEE-D2729239E02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2FF75B-AF68-42AA-8D5E-B277F0BF2E8E}" type="pres">
      <dgm:prSet presAssocID="{28F7E101-FFFB-4A33-9220-277D7EB6AFE3}" presName="centerShape" presStyleLbl="node0" presStyleIdx="0" presStyleCnt="1"/>
      <dgm:spPr/>
      <dgm:t>
        <a:bodyPr/>
        <a:lstStyle/>
        <a:p>
          <a:endParaRPr lang="ru-RU"/>
        </a:p>
      </dgm:t>
    </dgm:pt>
    <dgm:pt modelId="{95F0ECDE-46B1-4C89-A4E2-2DFAE5A17F2C}" type="pres">
      <dgm:prSet presAssocID="{08534384-9C9F-488D-9E8C-FE8AE9B77AA2}" presName="parTrans" presStyleLbl="sibTrans2D1" presStyleIdx="0" presStyleCnt="7"/>
      <dgm:spPr/>
      <dgm:t>
        <a:bodyPr/>
        <a:lstStyle/>
        <a:p>
          <a:endParaRPr lang="ru-RU"/>
        </a:p>
      </dgm:t>
    </dgm:pt>
    <dgm:pt modelId="{D2146935-BED5-4EF5-8780-5EAC738119EA}" type="pres">
      <dgm:prSet presAssocID="{08534384-9C9F-488D-9E8C-FE8AE9B77AA2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7454EB37-FF00-4C9C-9041-F9B1C454EF28}" type="pres">
      <dgm:prSet presAssocID="{1E98AF3D-489A-4183-A740-32FBBDF9B1D8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1AE10E-A983-4EF5-9A38-B677913370FE}" type="pres">
      <dgm:prSet presAssocID="{5B0D4E7D-80E9-42BE-BBE2-5BEFDE2998B2}" presName="parTrans" presStyleLbl="sibTrans2D1" presStyleIdx="1" presStyleCnt="7"/>
      <dgm:spPr/>
      <dgm:t>
        <a:bodyPr/>
        <a:lstStyle/>
        <a:p>
          <a:endParaRPr lang="ru-RU"/>
        </a:p>
      </dgm:t>
    </dgm:pt>
    <dgm:pt modelId="{78AD9D43-8E25-4B31-A5C4-636DDBCECEE4}" type="pres">
      <dgm:prSet presAssocID="{5B0D4E7D-80E9-42BE-BBE2-5BEFDE2998B2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E903621A-E998-4726-8492-0F5A7B699A2D}" type="pres">
      <dgm:prSet presAssocID="{8E40000F-6699-4BE2-9A51-4F1E56C9B46F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7D07A0-876C-4C49-BE23-9F47526F4F54}" type="pres">
      <dgm:prSet presAssocID="{8A7975E3-E133-43A5-9BF0-0FE516530F80}" presName="parTrans" presStyleLbl="sibTrans2D1" presStyleIdx="2" presStyleCnt="7"/>
      <dgm:spPr/>
      <dgm:t>
        <a:bodyPr/>
        <a:lstStyle/>
        <a:p>
          <a:endParaRPr lang="ru-RU"/>
        </a:p>
      </dgm:t>
    </dgm:pt>
    <dgm:pt modelId="{762E207D-EE2B-43E3-BBAD-BB6353206CF6}" type="pres">
      <dgm:prSet presAssocID="{8A7975E3-E133-43A5-9BF0-0FE516530F80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382B7DCE-4F2B-4A6F-BD4A-6A964E8C47FD}" type="pres">
      <dgm:prSet presAssocID="{C471CA4B-24D6-445C-A3BF-BFB59C6301B3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0466C5-6410-4CB2-A5EC-B532C0F7B401}" type="pres">
      <dgm:prSet presAssocID="{6947A9BE-1B4C-44E4-9715-D8172C008E70}" presName="parTrans" presStyleLbl="sibTrans2D1" presStyleIdx="3" presStyleCnt="7"/>
      <dgm:spPr/>
      <dgm:t>
        <a:bodyPr/>
        <a:lstStyle/>
        <a:p>
          <a:endParaRPr lang="ru-RU"/>
        </a:p>
      </dgm:t>
    </dgm:pt>
    <dgm:pt modelId="{CFC895EE-318C-4673-9A3A-2F7F667480B9}" type="pres">
      <dgm:prSet presAssocID="{6947A9BE-1B4C-44E4-9715-D8172C008E70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CE8D0EBC-E620-42D1-B5DA-1B517937733B}" type="pres">
      <dgm:prSet presAssocID="{26E33E6D-F899-414E-8C0C-C4191BD65345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7C7D9D-6300-4312-80DC-976367A3B747}" type="pres">
      <dgm:prSet presAssocID="{51E0DB3D-07E0-4E47-B061-CA15BF6AF353}" presName="parTrans" presStyleLbl="sibTrans2D1" presStyleIdx="4" presStyleCnt="7"/>
      <dgm:spPr/>
      <dgm:t>
        <a:bodyPr/>
        <a:lstStyle/>
        <a:p>
          <a:endParaRPr lang="ru-RU"/>
        </a:p>
      </dgm:t>
    </dgm:pt>
    <dgm:pt modelId="{5D995A19-441E-4E36-86EB-691A52B23150}" type="pres">
      <dgm:prSet presAssocID="{51E0DB3D-07E0-4E47-B061-CA15BF6AF353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E9DA4EE9-2B5D-4198-9570-407E3647AE09}" type="pres">
      <dgm:prSet presAssocID="{6B8EA2BA-59C7-402A-A1C4-3CEF5A912EB0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777DED-D4C6-4AC4-8D19-2C21C94548AC}" type="pres">
      <dgm:prSet presAssocID="{E0FFC45C-2E9B-4797-8EF1-CE47C11ED312}" presName="parTrans" presStyleLbl="sibTrans2D1" presStyleIdx="5" presStyleCnt="7"/>
      <dgm:spPr/>
      <dgm:t>
        <a:bodyPr/>
        <a:lstStyle/>
        <a:p>
          <a:endParaRPr lang="ru-RU"/>
        </a:p>
      </dgm:t>
    </dgm:pt>
    <dgm:pt modelId="{4C39D211-7012-450B-AD31-E6AC24D88CD2}" type="pres">
      <dgm:prSet presAssocID="{E0FFC45C-2E9B-4797-8EF1-CE47C11ED312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E16B35C5-D790-4457-AE60-60295C7B0E0F}" type="pres">
      <dgm:prSet presAssocID="{0DD6762D-9FA8-4A5C-9222-E7893D97D558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5EF974-69ED-4372-A452-D99D86CB94B7}" type="pres">
      <dgm:prSet presAssocID="{C61D9720-A394-4869-B9FE-BFB8E770214C}" presName="parTrans" presStyleLbl="sibTrans2D1" presStyleIdx="6" presStyleCnt="7"/>
      <dgm:spPr/>
      <dgm:t>
        <a:bodyPr/>
        <a:lstStyle/>
        <a:p>
          <a:endParaRPr lang="ru-RU"/>
        </a:p>
      </dgm:t>
    </dgm:pt>
    <dgm:pt modelId="{E4625AF1-5B04-4270-8B04-52C9ECF7A6FE}" type="pres">
      <dgm:prSet presAssocID="{C61D9720-A394-4869-B9FE-BFB8E770214C}" presName="connectorText" presStyleLbl="sibTrans2D1" presStyleIdx="6" presStyleCnt="7"/>
      <dgm:spPr/>
      <dgm:t>
        <a:bodyPr/>
        <a:lstStyle/>
        <a:p>
          <a:endParaRPr lang="ru-RU"/>
        </a:p>
      </dgm:t>
    </dgm:pt>
    <dgm:pt modelId="{592A0424-D1DC-4AEC-BDCE-6A6C48FFAC0D}" type="pres">
      <dgm:prSet presAssocID="{8CFA1AC3-F741-4FEF-9511-11CF8F2B37B3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16EE49-1135-4188-BEFC-906AA478BE00}" type="presOf" srcId="{8A7975E3-E133-43A5-9BF0-0FE516530F80}" destId="{107D07A0-876C-4C49-BE23-9F47526F4F54}" srcOrd="0" destOrd="0" presId="urn:microsoft.com/office/officeart/2005/8/layout/radial5"/>
    <dgm:cxn modelId="{D38B2D74-DF01-4ABE-8093-FEDACFC262B0}" type="presOf" srcId="{C61D9720-A394-4869-B9FE-BFB8E770214C}" destId="{8A5EF974-69ED-4372-A452-D99D86CB94B7}" srcOrd="0" destOrd="0" presId="urn:microsoft.com/office/officeart/2005/8/layout/radial5"/>
    <dgm:cxn modelId="{C596F21F-03AA-4BA7-A09A-44B71816E2CC}" type="presOf" srcId="{C61D9720-A394-4869-B9FE-BFB8E770214C}" destId="{E4625AF1-5B04-4270-8B04-52C9ECF7A6FE}" srcOrd="1" destOrd="0" presId="urn:microsoft.com/office/officeart/2005/8/layout/radial5"/>
    <dgm:cxn modelId="{A556F3EF-B307-460F-9FAB-3FEEB2A74C6A}" type="presOf" srcId="{28F7E101-FFFB-4A33-9220-277D7EB6AFE3}" destId="{BA2FF75B-AF68-42AA-8D5E-B277F0BF2E8E}" srcOrd="0" destOrd="0" presId="urn:microsoft.com/office/officeart/2005/8/layout/radial5"/>
    <dgm:cxn modelId="{7B8BBFEB-22BD-4AE7-8D2C-394F833E6EA3}" type="presOf" srcId="{6B8EA2BA-59C7-402A-A1C4-3CEF5A912EB0}" destId="{E9DA4EE9-2B5D-4198-9570-407E3647AE09}" srcOrd="0" destOrd="0" presId="urn:microsoft.com/office/officeart/2005/8/layout/radial5"/>
    <dgm:cxn modelId="{605A881B-67A6-47D4-9D18-34BBFD9D15CD}" type="presOf" srcId="{8CFA1AC3-F741-4FEF-9511-11CF8F2B37B3}" destId="{592A0424-D1DC-4AEC-BDCE-6A6C48FFAC0D}" srcOrd="0" destOrd="0" presId="urn:microsoft.com/office/officeart/2005/8/layout/radial5"/>
    <dgm:cxn modelId="{37E71FA0-093E-4AC8-8FC9-47F621B62E85}" type="presOf" srcId="{E0FFC45C-2E9B-4797-8EF1-CE47C11ED312}" destId="{4C39D211-7012-450B-AD31-E6AC24D88CD2}" srcOrd="1" destOrd="0" presId="urn:microsoft.com/office/officeart/2005/8/layout/radial5"/>
    <dgm:cxn modelId="{99769435-FFDD-4552-ACB1-263442A08435}" srcId="{28F7E101-FFFB-4A33-9220-277D7EB6AFE3}" destId="{6B8EA2BA-59C7-402A-A1C4-3CEF5A912EB0}" srcOrd="4" destOrd="0" parTransId="{51E0DB3D-07E0-4E47-B061-CA15BF6AF353}" sibTransId="{B4FD0CCB-FD78-4A56-8579-8F6217C8CF5C}"/>
    <dgm:cxn modelId="{A54C56D0-1148-42C1-8123-CD29FF3E5EE2}" srcId="{28F7E101-FFFB-4A33-9220-277D7EB6AFE3}" destId="{8E40000F-6699-4BE2-9A51-4F1E56C9B46F}" srcOrd="1" destOrd="0" parTransId="{5B0D4E7D-80E9-42BE-BBE2-5BEFDE2998B2}" sibTransId="{648FFFD2-4B6C-4C85-9ABD-237E792C06DD}"/>
    <dgm:cxn modelId="{10EA5A17-237E-4491-A630-2D3C4FF97B36}" srcId="{28F7E101-FFFB-4A33-9220-277D7EB6AFE3}" destId="{1E98AF3D-489A-4183-A740-32FBBDF9B1D8}" srcOrd="0" destOrd="0" parTransId="{08534384-9C9F-488D-9E8C-FE8AE9B77AA2}" sibTransId="{E3535A29-3053-48A9-8A27-EE8071B47876}"/>
    <dgm:cxn modelId="{24B14DC1-C99B-4510-87BF-0DA264D4AAE2}" type="presOf" srcId="{51E0DB3D-07E0-4E47-B061-CA15BF6AF353}" destId="{5D995A19-441E-4E36-86EB-691A52B23150}" srcOrd="1" destOrd="0" presId="urn:microsoft.com/office/officeart/2005/8/layout/radial5"/>
    <dgm:cxn modelId="{26847943-5127-42CF-AA2A-F286925DD249}" srcId="{28F7E101-FFFB-4A33-9220-277D7EB6AFE3}" destId="{C471CA4B-24D6-445C-A3BF-BFB59C6301B3}" srcOrd="2" destOrd="0" parTransId="{8A7975E3-E133-43A5-9BF0-0FE516530F80}" sibTransId="{B9DF7866-441A-48EE-9648-FD6CA6EC6773}"/>
    <dgm:cxn modelId="{751AC6DA-0BEE-4CAF-AAA7-035BA29076E2}" type="presOf" srcId="{8E40000F-6699-4BE2-9A51-4F1E56C9B46F}" destId="{E903621A-E998-4726-8492-0F5A7B699A2D}" srcOrd="0" destOrd="0" presId="urn:microsoft.com/office/officeart/2005/8/layout/radial5"/>
    <dgm:cxn modelId="{E4EB47E9-B1D8-45D9-A596-42539BEC2DDB}" type="presOf" srcId="{51E0DB3D-07E0-4E47-B061-CA15BF6AF353}" destId="{B17C7D9D-6300-4312-80DC-976367A3B747}" srcOrd="0" destOrd="0" presId="urn:microsoft.com/office/officeart/2005/8/layout/radial5"/>
    <dgm:cxn modelId="{6527AE68-6423-4139-A8AE-7B92321A0CAE}" srcId="{28F7E101-FFFB-4A33-9220-277D7EB6AFE3}" destId="{26E33E6D-F899-414E-8C0C-C4191BD65345}" srcOrd="3" destOrd="0" parTransId="{6947A9BE-1B4C-44E4-9715-D8172C008E70}" sibTransId="{AD889A12-E6BE-4D8A-8AC4-835F2B393A4C}"/>
    <dgm:cxn modelId="{FB8B2595-B0C0-404D-BC96-5894C4587A5D}" srcId="{28F7E101-FFFB-4A33-9220-277D7EB6AFE3}" destId="{8CFA1AC3-F741-4FEF-9511-11CF8F2B37B3}" srcOrd="6" destOrd="0" parTransId="{C61D9720-A394-4869-B9FE-BFB8E770214C}" sibTransId="{A8CC0194-C13B-4394-AA17-436A1DB6648A}"/>
    <dgm:cxn modelId="{3CC76FA4-E421-4952-B107-A73416EE84DE}" type="presOf" srcId="{6947A9BE-1B4C-44E4-9715-D8172C008E70}" destId="{CFC895EE-318C-4673-9A3A-2F7F667480B9}" srcOrd="1" destOrd="0" presId="urn:microsoft.com/office/officeart/2005/8/layout/radial5"/>
    <dgm:cxn modelId="{CC29ED66-8673-4159-B435-2CE0C80F892F}" type="presOf" srcId="{5B0D4E7D-80E9-42BE-BBE2-5BEFDE2998B2}" destId="{931AE10E-A983-4EF5-9A38-B677913370FE}" srcOrd="0" destOrd="0" presId="urn:microsoft.com/office/officeart/2005/8/layout/radial5"/>
    <dgm:cxn modelId="{46980EEC-CB9D-462D-8239-CE5815FDF3B3}" type="presOf" srcId="{26E33E6D-F899-414E-8C0C-C4191BD65345}" destId="{CE8D0EBC-E620-42D1-B5DA-1B517937733B}" srcOrd="0" destOrd="0" presId="urn:microsoft.com/office/officeart/2005/8/layout/radial5"/>
    <dgm:cxn modelId="{8787322B-CFA6-4287-95AC-900B2B830B77}" type="presOf" srcId="{C471CA4B-24D6-445C-A3BF-BFB59C6301B3}" destId="{382B7DCE-4F2B-4A6F-BD4A-6A964E8C47FD}" srcOrd="0" destOrd="0" presId="urn:microsoft.com/office/officeart/2005/8/layout/radial5"/>
    <dgm:cxn modelId="{DB60C253-8709-4697-8CEC-15970AB3B97B}" type="presOf" srcId="{08534384-9C9F-488D-9E8C-FE8AE9B77AA2}" destId="{95F0ECDE-46B1-4C89-A4E2-2DFAE5A17F2C}" srcOrd="0" destOrd="0" presId="urn:microsoft.com/office/officeart/2005/8/layout/radial5"/>
    <dgm:cxn modelId="{BD3423F1-0C99-44B7-8DB5-86464D73CA11}" srcId="{28F7E101-FFFB-4A33-9220-277D7EB6AFE3}" destId="{0DD6762D-9FA8-4A5C-9222-E7893D97D558}" srcOrd="5" destOrd="0" parTransId="{E0FFC45C-2E9B-4797-8EF1-CE47C11ED312}" sibTransId="{6607ABD7-2677-4C73-88BA-DA240DAE6B4E}"/>
    <dgm:cxn modelId="{D3F68A37-60CD-423C-A86E-6D4675732DF0}" srcId="{EFA5242A-5452-47A2-ACEE-D2729239E02C}" destId="{28F7E101-FFFB-4A33-9220-277D7EB6AFE3}" srcOrd="0" destOrd="0" parTransId="{B3F1DD39-A396-46B8-8B55-5259AD0A7CF0}" sibTransId="{CE9A1B56-6355-4FDA-AA64-9D82CC0109F3}"/>
    <dgm:cxn modelId="{7189B692-02B9-42AF-88F0-D0352144A3F1}" type="presOf" srcId="{1E98AF3D-489A-4183-A740-32FBBDF9B1D8}" destId="{7454EB37-FF00-4C9C-9041-F9B1C454EF28}" srcOrd="0" destOrd="0" presId="urn:microsoft.com/office/officeart/2005/8/layout/radial5"/>
    <dgm:cxn modelId="{C1737A9F-2487-4035-BB7D-2E21AFBAF10F}" type="presOf" srcId="{EFA5242A-5452-47A2-ACEE-D2729239E02C}" destId="{07C116EA-7426-4484-9972-DF3D7B3E705D}" srcOrd="0" destOrd="0" presId="urn:microsoft.com/office/officeart/2005/8/layout/radial5"/>
    <dgm:cxn modelId="{F4B5FE3A-9C90-475C-B045-7F14FC5675D4}" type="presOf" srcId="{5B0D4E7D-80E9-42BE-BBE2-5BEFDE2998B2}" destId="{78AD9D43-8E25-4B31-A5C4-636DDBCECEE4}" srcOrd="1" destOrd="0" presId="urn:microsoft.com/office/officeart/2005/8/layout/radial5"/>
    <dgm:cxn modelId="{D426B019-DAE5-42DE-8EDB-CA2D6B17D6F9}" type="presOf" srcId="{E0FFC45C-2E9B-4797-8EF1-CE47C11ED312}" destId="{FA777DED-D4C6-4AC4-8D19-2C21C94548AC}" srcOrd="0" destOrd="0" presId="urn:microsoft.com/office/officeart/2005/8/layout/radial5"/>
    <dgm:cxn modelId="{86A54413-11EB-414F-AF2D-89E64BC130B9}" type="presOf" srcId="{6947A9BE-1B4C-44E4-9715-D8172C008E70}" destId="{1E0466C5-6410-4CB2-A5EC-B532C0F7B401}" srcOrd="0" destOrd="0" presId="urn:microsoft.com/office/officeart/2005/8/layout/radial5"/>
    <dgm:cxn modelId="{E3347AF7-52C4-47FE-8BB5-6671180BA8A8}" type="presOf" srcId="{8A7975E3-E133-43A5-9BF0-0FE516530F80}" destId="{762E207D-EE2B-43E3-BBAD-BB6353206CF6}" srcOrd="1" destOrd="0" presId="urn:microsoft.com/office/officeart/2005/8/layout/radial5"/>
    <dgm:cxn modelId="{87148925-AF1E-4F2F-937B-E2D3FEE4C4A6}" type="presOf" srcId="{0DD6762D-9FA8-4A5C-9222-E7893D97D558}" destId="{E16B35C5-D790-4457-AE60-60295C7B0E0F}" srcOrd="0" destOrd="0" presId="urn:microsoft.com/office/officeart/2005/8/layout/radial5"/>
    <dgm:cxn modelId="{16F06006-AF38-48A7-A308-150F7F1E4C8D}" type="presOf" srcId="{08534384-9C9F-488D-9E8C-FE8AE9B77AA2}" destId="{D2146935-BED5-4EF5-8780-5EAC738119EA}" srcOrd="1" destOrd="0" presId="urn:microsoft.com/office/officeart/2005/8/layout/radial5"/>
    <dgm:cxn modelId="{84388FAD-5F20-4D62-9ADC-ADD7E89DE329}" type="presParOf" srcId="{07C116EA-7426-4484-9972-DF3D7B3E705D}" destId="{BA2FF75B-AF68-42AA-8D5E-B277F0BF2E8E}" srcOrd="0" destOrd="0" presId="urn:microsoft.com/office/officeart/2005/8/layout/radial5"/>
    <dgm:cxn modelId="{13250C60-5D62-451B-9620-A9431626C3A3}" type="presParOf" srcId="{07C116EA-7426-4484-9972-DF3D7B3E705D}" destId="{95F0ECDE-46B1-4C89-A4E2-2DFAE5A17F2C}" srcOrd="1" destOrd="0" presId="urn:microsoft.com/office/officeart/2005/8/layout/radial5"/>
    <dgm:cxn modelId="{83FCF225-884D-46FF-AB92-2A693C8BCE68}" type="presParOf" srcId="{95F0ECDE-46B1-4C89-A4E2-2DFAE5A17F2C}" destId="{D2146935-BED5-4EF5-8780-5EAC738119EA}" srcOrd="0" destOrd="0" presId="urn:microsoft.com/office/officeart/2005/8/layout/radial5"/>
    <dgm:cxn modelId="{94A9D0D4-EAE4-4B0F-ADFD-B11EEC918FEF}" type="presParOf" srcId="{07C116EA-7426-4484-9972-DF3D7B3E705D}" destId="{7454EB37-FF00-4C9C-9041-F9B1C454EF28}" srcOrd="2" destOrd="0" presId="urn:microsoft.com/office/officeart/2005/8/layout/radial5"/>
    <dgm:cxn modelId="{BA633CCF-FCE1-4AC4-94D1-1E5E61A33498}" type="presParOf" srcId="{07C116EA-7426-4484-9972-DF3D7B3E705D}" destId="{931AE10E-A983-4EF5-9A38-B677913370FE}" srcOrd="3" destOrd="0" presId="urn:microsoft.com/office/officeart/2005/8/layout/radial5"/>
    <dgm:cxn modelId="{04A90C1D-E778-49B5-9F9C-769C586A063A}" type="presParOf" srcId="{931AE10E-A983-4EF5-9A38-B677913370FE}" destId="{78AD9D43-8E25-4B31-A5C4-636DDBCECEE4}" srcOrd="0" destOrd="0" presId="urn:microsoft.com/office/officeart/2005/8/layout/radial5"/>
    <dgm:cxn modelId="{7B0F7DD9-C7B8-43D0-8D04-2967B0A7AD20}" type="presParOf" srcId="{07C116EA-7426-4484-9972-DF3D7B3E705D}" destId="{E903621A-E998-4726-8492-0F5A7B699A2D}" srcOrd="4" destOrd="0" presId="urn:microsoft.com/office/officeart/2005/8/layout/radial5"/>
    <dgm:cxn modelId="{B00619AB-BEFE-493D-A2C5-2177C12D2746}" type="presParOf" srcId="{07C116EA-7426-4484-9972-DF3D7B3E705D}" destId="{107D07A0-876C-4C49-BE23-9F47526F4F54}" srcOrd="5" destOrd="0" presId="urn:microsoft.com/office/officeart/2005/8/layout/radial5"/>
    <dgm:cxn modelId="{CBAA316C-B529-49F6-AE28-7C4B5C4963F1}" type="presParOf" srcId="{107D07A0-876C-4C49-BE23-9F47526F4F54}" destId="{762E207D-EE2B-43E3-BBAD-BB6353206CF6}" srcOrd="0" destOrd="0" presId="urn:microsoft.com/office/officeart/2005/8/layout/radial5"/>
    <dgm:cxn modelId="{6987675E-C35D-4774-92D1-299A8E9CC24F}" type="presParOf" srcId="{07C116EA-7426-4484-9972-DF3D7B3E705D}" destId="{382B7DCE-4F2B-4A6F-BD4A-6A964E8C47FD}" srcOrd="6" destOrd="0" presId="urn:microsoft.com/office/officeart/2005/8/layout/radial5"/>
    <dgm:cxn modelId="{22381C1A-95F2-4B9B-A1D3-145165E442BF}" type="presParOf" srcId="{07C116EA-7426-4484-9972-DF3D7B3E705D}" destId="{1E0466C5-6410-4CB2-A5EC-B532C0F7B401}" srcOrd="7" destOrd="0" presId="urn:microsoft.com/office/officeart/2005/8/layout/radial5"/>
    <dgm:cxn modelId="{C36C6D86-3787-47B2-8297-A9D81B8A1170}" type="presParOf" srcId="{1E0466C5-6410-4CB2-A5EC-B532C0F7B401}" destId="{CFC895EE-318C-4673-9A3A-2F7F667480B9}" srcOrd="0" destOrd="0" presId="urn:microsoft.com/office/officeart/2005/8/layout/radial5"/>
    <dgm:cxn modelId="{CF1D7B58-6C4A-48F3-ACA8-CBFC5BEE2A03}" type="presParOf" srcId="{07C116EA-7426-4484-9972-DF3D7B3E705D}" destId="{CE8D0EBC-E620-42D1-B5DA-1B517937733B}" srcOrd="8" destOrd="0" presId="urn:microsoft.com/office/officeart/2005/8/layout/radial5"/>
    <dgm:cxn modelId="{4C588357-B609-4A67-9161-E413577B4BF6}" type="presParOf" srcId="{07C116EA-7426-4484-9972-DF3D7B3E705D}" destId="{B17C7D9D-6300-4312-80DC-976367A3B747}" srcOrd="9" destOrd="0" presId="urn:microsoft.com/office/officeart/2005/8/layout/radial5"/>
    <dgm:cxn modelId="{AC86D331-DBD2-47FE-802F-6844E8CA87E3}" type="presParOf" srcId="{B17C7D9D-6300-4312-80DC-976367A3B747}" destId="{5D995A19-441E-4E36-86EB-691A52B23150}" srcOrd="0" destOrd="0" presId="urn:microsoft.com/office/officeart/2005/8/layout/radial5"/>
    <dgm:cxn modelId="{C4527544-AB7B-4CDB-BDF0-1C2F6AD9E7A3}" type="presParOf" srcId="{07C116EA-7426-4484-9972-DF3D7B3E705D}" destId="{E9DA4EE9-2B5D-4198-9570-407E3647AE09}" srcOrd="10" destOrd="0" presId="urn:microsoft.com/office/officeart/2005/8/layout/radial5"/>
    <dgm:cxn modelId="{99AD42C3-F730-4B32-9C86-34FF636C274C}" type="presParOf" srcId="{07C116EA-7426-4484-9972-DF3D7B3E705D}" destId="{FA777DED-D4C6-4AC4-8D19-2C21C94548AC}" srcOrd="11" destOrd="0" presId="urn:microsoft.com/office/officeart/2005/8/layout/radial5"/>
    <dgm:cxn modelId="{36D01A8F-C6E8-4843-8DE9-AF876DDF3BAE}" type="presParOf" srcId="{FA777DED-D4C6-4AC4-8D19-2C21C94548AC}" destId="{4C39D211-7012-450B-AD31-E6AC24D88CD2}" srcOrd="0" destOrd="0" presId="urn:microsoft.com/office/officeart/2005/8/layout/radial5"/>
    <dgm:cxn modelId="{409B1F9C-C022-43CE-97EA-9BE711BA6CF8}" type="presParOf" srcId="{07C116EA-7426-4484-9972-DF3D7B3E705D}" destId="{E16B35C5-D790-4457-AE60-60295C7B0E0F}" srcOrd="12" destOrd="0" presId="urn:microsoft.com/office/officeart/2005/8/layout/radial5"/>
    <dgm:cxn modelId="{7FD9C88F-700E-49FE-BFD2-FF2671AA127F}" type="presParOf" srcId="{07C116EA-7426-4484-9972-DF3D7B3E705D}" destId="{8A5EF974-69ED-4372-A452-D99D86CB94B7}" srcOrd="13" destOrd="0" presId="urn:microsoft.com/office/officeart/2005/8/layout/radial5"/>
    <dgm:cxn modelId="{C20A1D9D-F6BD-4CA2-9ABB-7ACBB0FCF78A}" type="presParOf" srcId="{8A5EF974-69ED-4372-A452-D99D86CB94B7}" destId="{E4625AF1-5B04-4270-8B04-52C9ECF7A6FE}" srcOrd="0" destOrd="0" presId="urn:microsoft.com/office/officeart/2005/8/layout/radial5"/>
    <dgm:cxn modelId="{138C9603-2A41-42D8-A0C8-46C57B6BAD0A}" type="presParOf" srcId="{07C116EA-7426-4484-9972-DF3D7B3E705D}" destId="{592A0424-D1DC-4AEC-BDCE-6A6C48FFAC0D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EC2F1-4D6B-471F-9D12-41A7F4BA945F}">
      <dsp:nvSpPr>
        <dsp:cNvPr id="0" name=""/>
        <dsp:cNvSpPr/>
      </dsp:nvSpPr>
      <dsp:spPr>
        <a:xfrm>
          <a:off x="-103393" y="112993"/>
          <a:ext cx="5598149" cy="5184576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EBF243-2B98-432F-AF54-154CED8A0FA4}">
      <dsp:nvSpPr>
        <dsp:cNvPr id="0" name=""/>
        <dsp:cNvSpPr/>
      </dsp:nvSpPr>
      <dsp:spPr>
        <a:xfrm>
          <a:off x="2695681" y="112993"/>
          <a:ext cx="6048672" cy="518457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A40000"/>
              </a:solidFill>
            </a:rPr>
            <a:t>Педагогическая технология, ориентированная не только на интеграцию знаний, но и на их применение и приобретение новых</a:t>
          </a:r>
          <a:endParaRPr lang="ru-RU" sz="1700" b="1" kern="1200" dirty="0">
            <a:solidFill>
              <a:srgbClr val="A40000"/>
            </a:solidFill>
          </a:endParaRPr>
        </a:p>
      </dsp:txBody>
      <dsp:txXfrm>
        <a:off x="2695681" y="112993"/>
        <a:ext cx="6048672" cy="1555376"/>
      </dsp:txXfrm>
    </dsp:sp>
    <dsp:sp modelId="{0A934990-3249-4BE0-ABB3-7E75D829B47D}">
      <dsp:nvSpPr>
        <dsp:cNvPr id="0" name=""/>
        <dsp:cNvSpPr/>
      </dsp:nvSpPr>
      <dsp:spPr>
        <a:xfrm>
          <a:off x="1010695" y="1668369"/>
          <a:ext cx="3369971" cy="3369971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7B1E57-C18A-41B5-8419-E744E60CCDF4}">
      <dsp:nvSpPr>
        <dsp:cNvPr id="0" name=""/>
        <dsp:cNvSpPr/>
      </dsp:nvSpPr>
      <dsp:spPr>
        <a:xfrm>
          <a:off x="2695681" y="1358702"/>
          <a:ext cx="6048672" cy="398930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A40000"/>
              </a:solidFill>
            </a:rPr>
            <a:t>Проектная и научно-исследовательская деятельность выделены в новых стандартах как приоритетные направления образовательной деятельности, позволяющие вовлечь учеников в работу над научным исследованием и рассматривать изучение предмета как научное исследование</a:t>
          </a:r>
          <a:r>
            <a:rPr lang="ru-RU" sz="1700" kern="1200" dirty="0" smtClean="0"/>
            <a:t>.</a:t>
          </a:r>
          <a:endParaRPr lang="ru-RU" sz="1700" kern="1200" dirty="0"/>
        </a:p>
      </dsp:txBody>
      <dsp:txXfrm>
        <a:off x="2695681" y="1358702"/>
        <a:ext cx="6048672" cy="1841217"/>
      </dsp:txXfrm>
    </dsp:sp>
    <dsp:sp modelId="{6E054552-AAC4-4DC2-B9BA-E6D3EC02461E}">
      <dsp:nvSpPr>
        <dsp:cNvPr id="0" name=""/>
        <dsp:cNvSpPr/>
      </dsp:nvSpPr>
      <dsp:spPr>
        <a:xfrm>
          <a:off x="1917995" y="3223740"/>
          <a:ext cx="1555371" cy="1555371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C3E2F1-0435-44C0-9D9A-A8DE303D86C6}">
      <dsp:nvSpPr>
        <dsp:cNvPr id="0" name=""/>
        <dsp:cNvSpPr/>
      </dsp:nvSpPr>
      <dsp:spPr>
        <a:xfrm>
          <a:off x="2695681" y="3112119"/>
          <a:ext cx="6048672" cy="177861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err="1" smtClean="0">
              <a:solidFill>
                <a:srgbClr val="A40000"/>
              </a:solidFill>
            </a:rPr>
            <a:t>Поэтапность</a:t>
          </a:r>
          <a:r>
            <a:rPr lang="ru-RU" sz="1700" b="1" kern="1200" dirty="0" smtClean="0">
              <a:solidFill>
                <a:srgbClr val="A40000"/>
              </a:solidFill>
            </a:rPr>
            <a:t> реализации проекта позволяет четко поставить  проблему, цели, задачи, способы их реализации; создать условия для индивидуальной и коллективной деятельности, для самостоятельной и групповой работы обучающихся, создания ситуации успеха и сотрудничества, сформировать универсальные учебные действия. </a:t>
          </a:r>
          <a:endParaRPr lang="ru-RU" sz="1700" b="1" kern="1200" dirty="0">
            <a:solidFill>
              <a:srgbClr val="A40000"/>
            </a:solidFill>
          </a:endParaRPr>
        </a:p>
      </dsp:txBody>
      <dsp:txXfrm>
        <a:off x="2695681" y="3112119"/>
        <a:ext cx="6048672" cy="17786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2FF75B-AF68-42AA-8D5E-B277F0BF2E8E}">
      <dsp:nvSpPr>
        <dsp:cNvPr id="0" name=""/>
        <dsp:cNvSpPr/>
      </dsp:nvSpPr>
      <dsp:spPr>
        <a:xfrm>
          <a:off x="3440801" y="2572670"/>
          <a:ext cx="1976676" cy="1976676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ПОРТФЕЛЬ 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ДОСТИЖЕНИЙ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педагога</a:t>
          </a:r>
          <a:endParaRPr lang="ru-RU" sz="14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730278" y="2862147"/>
        <a:ext cx="1397722" cy="1397722"/>
      </dsp:txXfrm>
    </dsp:sp>
    <dsp:sp modelId="{95F0ECDE-46B1-4C89-A4E2-2DFAE5A17F2C}">
      <dsp:nvSpPr>
        <dsp:cNvPr id="0" name=""/>
        <dsp:cNvSpPr/>
      </dsp:nvSpPr>
      <dsp:spPr>
        <a:xfrm rot="16200000">
          <a:off x="4220275" y="1854374"/>
          <a:ext cx="417729" cy="6720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282935" y="2051448"/>
        <a:ext cx="292410" cy="403242"/>
      </dsp:txXfrm>
    </dsp:sp>
    <dsp:sp modelId="{7454EB37-FF00-4C9C-9041-F9B1C454EF28}">
      <dsp:nvSpPr>
        <dsp:cNvPr id="0" name=""/>
        <dsp:cNvSpPr/>
      </dsp:nvSpPr>
      <dsp:spPr>
        <a:xfrm>
          <a:off x="3539635" y="5493"/>
          <a:ext cx="1779009" cy="1779009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ВОСПИТАТЕЛЬНЫЙ ПРОЕКТ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(КТД)</a:t>
          </a:r>
          <a:endParaRPr lang="ru-RU" sz="7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00165" y="266023"/>
        <a:ext cx="1257949" cy="1257949"/>
      </dsp:txXfrm>
    </dsp:sp>
    <dsp:sp modelId="{931AE10E-A983-4EF5-9A38-B677913370FE}">
      <dsp:nvSpPr>
        <dsp:cNvPr id="0" name=""/>
        <dsp:cNvSpPr/>
      </dsp:nvSpPr>
      <dsp:spPr>
        <a:xfrm rot="19285714">
          <a:off x="5291853" y="2370418"/>
          <a:ext cx="417729" cy="6720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875044"/>
            <a:satOff val="-2813"/>
            <a:lumOff val="-45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305523" y="2543900"/>
        <a:ext cx="292410" cy="403242"/>
      </dsp:txXfrm>
    </dsp:sp>
    <dsp:sp modelId="{E903621A-E998-4726-8492-0F5A7B699A2D}">
      <dsp:nvSpPr>
        <dsp:cNvPr id="0" name=""/>
        <dsp:cNvSpPr/>
      </dsp:nvSpPr>
      <dsp:spPr>
        <a:xfrm>
          <a:off x="5624006" y="1009273"/>
          <a:ext cx="1779009" cy="1779009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СИСТЕМА ЗАНЯТИЙ ПО ТЕМЕ (НЕДЕЛЬНЫЙ ПРОЕКТ)</a:t>
          </a:r>
          <a:endParaRPr lang="ru-RU" sz="7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884536" y="1269803"/>
        <a:ext cx="1257949" cy="1257949"/>
      </dsp:txXfrm>
    </dsp:sp>
    <dsp:sp modelId="{107D07A0-876C-4C49-BE23-9F47526F4F54}">
      <dsp:nvSpPr>
        <dsp:cNvPr id="0" name=""/>
        <dsp:cNvSpPr/>
      </dsp:nvSpPr>
      <dsp:spPr>
        <a:xfrm rot="771429">
          <a:off x="5556511" y="3529961"/>
          <a:ext cx="417729" cy="6720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558082" y="3650432"/>
        <a:ext cx="292410" cy="403242"/>
      </dsp:txXfrm>
    </dsp:sp>
    <dsp:sp modelId="{382B7DCE-4F2B-4A6F-BD4A-6A964E8C47FD}">
      <dsp:nvSpPr>
        <dsp:cNvPr id="0" name=""/>
        <dsp:cNvSpPr/>
      </dsp:nvSpPr>
      <dsp:spPr>
        <a:xfrm>
          <a:off x="6138804" y="3264747"/>
          <a:ext cx="1779009" cy="1779009"/>
        </a:xfrm>
        <a:prstGeom prst="ellipse">
          <a:avLst/>
        </a:prstGeom>
        <a:solidFill>
          <a:srgbClr val="B381D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ИНДИВИДУАЛЬНЫЙ ДОЛГОСРОЧНЫЙ ПРОЕКТ </a:t>
          </a:r>
          <a:endParaRPr lang="ru-RU" sz="7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399334" y="3525277"/>
        <a:ext cx="1257949" cy="1257949"/>
      </dsp:txXfrm>
    </dsp:sp>
    <dsp:sp modelId="{1E0466C5-6410-4CB2-A5EC-B532C0F7B401}">
      <dsp:nvSpPr>
        <dsp:cNvPr id="0" name=""/>
        <dsp:cNvSpPr/>
      </dsp:nvSpPr>
      <dsp:spPr>
        <a:xfrm rot="3857143">
          <a:off x="4814956" y="4459841"/>
          <a:ext cx="417729" cy="6720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850429" y="4537801"/>
        <a:ext cx="292410" cy="403242"/>
      </dsp:txXfrm>
    </dsp:sp>
    <dsp:sp modelId="{CE8D0EBC-E620-42D1-B5DA-1B517937733B}">
      <dsp:nvSpPr>
        <dsp:cNvPr id="0" name=""/>
        <dsp:cNvSpPr/>
      </dsp:nvSpPr>
      <dsp:spPr>
        <a:xfrm>
          <a:off x="4696374" y="5073497"/>
          <a:ext cx="1779009" cy="1779009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МИКРОПРОЕКТ  НА ЗАНЯТИИ</a:t>
          </a:r>
          <a:endParaRPr lang="ru-RU" sz="7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956904" y="5334027"/>
        <a:ext cx="1257949" cy="1257949"/>
      </dsp:txXfrm>
    </dsp:sp>
    <dsp:sp modelId="{B17C7D9D-6300-4312-80DC-976367A3B747}">
      <dsp:nvSpPr>
        <dsp:cNvPr id="0" name=""/>
        <dsp:cNvSpPr/>
      </dsp:nvSpPr>
      <dsp:spPr>
        <a:xfrm rot="6942857">
          <a:off x="3625594" y="4459841"/>
          <a:ext cx="417729" cy="6720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3715440" y="4537801"/>
        <a:ext cx="292410" cy="403242"/>
      </dsp:txXfrm>
    </dsp:sp>
    <dsp:sp modelId="{E9DA4EE9-2B5D-4198-9570-407E3647AE09}">
      <dsp:nvSpPr>
        <dsp:cNvPr id="0" name=""/>
        <dsp:cNvSpPr/>
      </dsp:nvSpPr>
      <dsp:spPr>
        <a:xfrm>
          <a:off x="2382896" y="5073497"/>
          <a:ext cx="1779009" cy="1779009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ПРОЕКТЫ ПОВЫШЕНИЯ ПРОФЕССИО-НАЛЬНОГО МАСТЕРСТВА</a:t>
          </a:r>
          <a:endParaRPr lang="ru-RU" sz="7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43426" y="5334027"/>
        <a:ext cx="1257949" cy="1257949"/>
      </dsp:txXfrm>
    </dsp:sp>
    <dsp:sp modelId="{FA777DED-D4C6-4AC4-8D19-2C21C94548AC}">
      <dsp:nvSpPr>
        <dsp:cNvPr id="0" name=""/>
        <dsp:cNvSpPr/>
      </dsp:nvSpPr>
      <dsp:spPr>
        <a:xfrm rot="10028571">
          <a:off x="2884039" y="3529961"/>
          <a:ext cx="417729" cy="6720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9375220"/>
            <a:satOff val="-14067"/>
            <a:lumOff val="-22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3007787" y="3650432"/>
        <a:ext cx="292410" cy="403242"/>
      </dsp:txXfrm>
    </dsp:sp>
    <dsp:sp modelId="{E16B35C5-D790-4457-AE60-60295C7B0E0F}">
      <dsp:nvSpPr>
        <dsp:cNvPr id="0" name=""/>
        <dsp:cNvSpPr/>
      </dsp:nvSpPr>
      <dsp:spPr>
        <a:xfrm>
          <a:off x="940466" y="3264747"/>
          <a:ext cx="1779009" cy="1779009"/>
        </a:xfrm>
        <a:prstGeom prst="ellipse">
          <a:avLst/>
        </a:prstGeom>
        <a:solidFill>
          <a:srgbClr val="FF61B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ПРОЕКТЫ С УЧАСТИЕМ РОДИТЕЛЕЙ</a:t>
          </a:r>
          <a:endParaRPr lang="ru-RU" sz="7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00996" y="3525277"/>
        <a:ext cx="1257949" cy="1257949"/>
      </dsp:txXfrm>
    </dsp:sp>
    <dsp:sp modelId="{8A5EF974-69ED-4372-A452-D99D86CB94B7}">
      <dsp:nvSpPr>
        <dsp:cNvPr id="0" name=""/>
        <dsp:cNvSpPr/>
      </dsp:nvSpPr>
      <dsp:spPr>
        <a:xfrm rot="13114286">
          <a:off x="3148697" y="2370418"/>
          <a:ext cx="417729" cy="6720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3260346" y="2543900"/>
        <a:ext cx="292410" cy="403242"/>
      </dsp:txXfrm>
    </dsp:sp>
    <dsp:sp modelId="{592A0424-D1DC-4AEC-BDCE-6A6C48FFAC0D}">
      <dsp:nvSpPr>
        <dsp:cNvPr id="0" name=""/>
        <dsp:cNvSpPr/>
      </dsp:nvSpPr>
      <dsp:spPr>
        <a:xfrm>
          <a:off x="1455264" y="1009273"/>
          <a:ext cx="1779009" cy="1779009"/>
        </a:xfrm>
        <a:prstGeom prst="ellipse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БЛАГОТВОРИТЕЛЬНЫЙ ПРОЕКТ </a:t>
          </a:r>
          <a:endParaRPr lang="ru-RU" sz="7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15794" y="1269803"/>
        <a:ext cx="1257949" cy="12579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C2975-686E-4396-B98A-A63AABAADA9C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86840C-B4B4-406D-8B42-D8AD6A70B6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933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12700" cap="sq">
            <a:miter lim="800000"/>
            <a:headEnd type="none" w="sm" len="sm"/>
            <a:tailEnd type="none" w="sm" len="sm"/>
          </a:ln>
        </p:spPr>
        <p:txBody>
          <a:bodyPr/>
          <a:lstStyle/>
          <a:p>
            <a:fld id="{C4E39ECC-AB75-4D08-BE32-2C169FF0FE50}" type="slidenum">
              <a:rPr lang="ru-RU" smtClean="0"/>
              <a:pPr/>
              <a:t>11</a:t>
            </a:fld>
            <a:endParaRPr lang="ru-RU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189149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3BBC0-B618-414C-AEA6-D95C2265FF41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63F89-0002-4018-99AC-80097ECCD3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3BBC0-B618-414C-AEA6-D95C2265FF41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63F89-0002-4018-99AC-80097ECCD3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3BBC0-B618-414C-AEA6-D95C2265FF41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63F89-0002-4018-99AC-80097ECCD3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3BBC0-B618-414C-AEA6-D95C2265FF41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63F89-0002-4018-99AC-80097ECCD3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3BBC0-B618-414C-AEA6-D95C2265FF41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63F89-0002-4018-99AC-80097ECCD3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3BBC0-B618-414C-AEA6-D95C2265FF41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63F89-0002-4018-99AC-80097ECCD3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3BBC0-B618-414C-AEA6-D95C2265FF41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63F89-0002-4018-99AC-80097ECCD3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3BBC0-B618-414C-AEA6-D95C2265FF41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63F89-0002-4018-99AC-80097ECCD3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3BBC0-B618-414C-AEA6-D95C2265FF41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63F89-0002-4018-99AC-80097ECCD3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3BBC0-B618-414C-AEA6-D95C2265FF41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63F89-0002-4018-99AC-80097ECCD3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3BBC0-B618-414C-AEA6-D95C2265FF41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63F89-0002-4018-99AC-80097ECCD3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3BBC0-B618-414C-AEA6-D95C2265FF41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63F89-0002-4018-99AC-80097ECCD3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&#1050;&#1083;&#1072;&#1089;&#1089;&#1080;&#1092;&#1080;&#1082;&#1072;&#1094;&#1080;&#1103;%20&#1087;&#1088;&#1086;&#1077;&#1082;&#1090;&#1072;.docx" TargetMode="External"/><Relationship Id="rId2" Type="http://schemas.openxmlformats.org/officeDocument/2006/relationships/hyperlink" Target="&#1040;&#1083;&#1075;&#1086;&#1088;&#1080;&#1090;&#1084;_&#1087;&#1088;&#1086;&#1077;&#1082;&#1090;&#1072;.doc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gif"/><Relationship Id="rId7" Type="http://schemas.openxmlformats.org/officeDocument/2006/relationships/diagramColors" Target="../diagrams/colors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&#1058;&#1077;&#1093;&#1085;&#1086;&#1083;&#1086;&#1075;&#1080;&#1095;&#1077;&#1089;&#1082;&#1072;&#1103;%20&#1082;&#1072;&#1088;&#1090;&#1072;.pptx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260648"/>
            <a:ext cx="7406640" cy="1656184"/>
          </a:xfr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Monotype Corsiva" pitchFamily="66" charset="0"/>
              </a:rPr>
              <a:t/>
            </a:r>
            <a:br>
              <a:rPr lang="ru-RU" sz="4000" b="1" dirty="0" smtClean="0">
                <a:latin typeface="Monotype Corsiva" pitchFamily="66" charset="0"/>
              </a:rPr>
            </a:br>
            <a:r>
              <a:rPr lang="ru-RU" sz="4000" b="1" dirty="0" smtClean="0">
                <a:latin typeface="Monotype Corsiva" pitchFamily="66" charset="0"/>
              </a:rPr>
              <a:t/>
            </a:r>
            <a:br>
              <a:rPr lang="ru-RU" sz="4000" b="1" dirty="0" smtClean="0">
                <a:latin typeface="Monotype Corsiva" pitchFamily="66" charset="0"/>
              </a:rPr>
            </a:br>
            <a:r>
              <a:rPr lang="ru-RU" sz="4000" b="1" dirty="0" smtClean="0">
                <a:latin typeface="Monotype Corsiva" pitchFamily="66" charset="0"/>
              </a:rPr>
              <a:t/>
            </a:r>
            <a:br>
              <a:rPr lang="ru-RU" sz="4000" b="1" dirty="0" smtClean="0">
                <a:latin typeface="Monotype Corsiva" pitchFamily="66" charset="0"/>
              </a:rPr>
            </a:br>
            <a:r>
              <a:rPr lang="ru-RU" sz="4000" b="1" dirty="0" smtClean="0">
                <a:latin typeface="Monotype Corsiva" pitchFamily="66" charset="0"/>
              </a:rPr>
              <a:t/>
            </a:r>
            <a:br>
              <a:rPr lang="ru-RU" sz="4000" b="1" dirty="0" smtClean="0">
                <a:latin typeface="Monotype Corsiva" pitchFamily="66" charset="0"/>
              </a:rPr>
            </a:br>
            <a:r>
              <a:rPr lang="ru-RU" sz="4000" b="1" dirty="0" smtClean="0">
                <a:latin typeface="Monotype Corsiva" pitchFamily="66" charset="0"/>
              </a:rPr>
              <a:t/>
            </a:r>
            <a:br>
              <a:rPr lang="ru-RU" sz="4000" b="1" dirty="0" smtClean="0">
                <a:latin typeface="Monotype Corsiva" pitchFamily="66" charset="0"/>
              </a:rPr>
            </a:br>
            <a:r>
              <a:rPr lang="ru-RU" sz="2700" b="1" dirty="0" smtClean="0">
                <a:latin typeface="Monotype Corsiva" pitchFamily="66" charset="0"/>
              </a:rPr>
              <a:t>ФГОС и проектная </a:t>
            </a:r>
            <a:br>
              <a:rPr lang="ru-RU" sz="2700" b="1" dirty="0" smtClean="0">
                <a:latin typeface="Monotype Corsiva" pitchFamily="66" charset="0"/>
              </a:rPr>
            </a:br>
            <a:r>
              <a:rPr lang="ru-RU" sz="2700" b="1" dirty="0" smtClean="0">
                <a:latin typeface="Monotype Corsiva" pitchFamily="66" charset="0"/>
              </a:rPr>
              <a:t> технология обучения </a:t>
            </a:r>
            <a:r>
              <a:rPr lang="ru-RU" sz="7200" b="1" dirty="0" smtClean="0">
                <a:latin typeface="Monotype Corsiva" pitchFamily="66" charset="0"/>
              </a:rPr>
              <a:t/>
            </a:r>
            <a:br>
              <a:rPr lang="ru-RU" sz="7200" b="1" dirty="0" smtClean="0">
                <a:latin typeface="Monotype Corsiva" pitchFamily="66" charset="0"/>
              </a:rPr>
            </a:br>
            <a:r>
              <a:rPr lang="ru-RU" sz="3100" b="1" dirty="0" smtClean="0">
                <a:latin typeface="Monotype Corsiva" pitchFamily="66" charset="0"/>
              </a:rPr>
              <a:t>Метод проектов в деятельности учителя  </a:t>
            </a:r>
            <a:r>
              <a:rPr lang="ru-RU" sz="4000" b="1" dirty="0" smtClean="0">
                <a:latin typeface="Monotype Corsiva" pitchFamily="66" charset="0"/>
              </a:rPr>
              <a:t/>
            </a:r>
            <a:br>
              <a:rPr lang="ru-RU" sz="4000" b="1" dirty="0" smtClean="0">
                <a:latin typeface="Monotype Corsiva" pitchFamily="66" charset="0"/>
              </a:rPr>
            </a:br>
            <a:r>
              <a:rPr lang="ru-RU" sz="4000" b="1" dirty="0" smtClean="0">
                <a:latin typeface="Monotype Corsiva" pitchFamily="66" charset="0"/>
              </a:rPr>
              <a:t/>
            </a:r>
            <a:br>
              <a:rPr lang="ru-RU" sz="4000" b="1" dirty="0" smtClean="0">
                <a:latin typeface="Monotype Corsiva" pitchFamily="66" charset="0"/>
              </a:rPr>
            </a:br>
            <a:r>
              <a:rPr lang="ru-RU" sz="4000" b="1" dirty="0" smtClean="0">
                <a:latin typeface="Monotype Corsiva" pitchFamily="66" charset="0"/>
              </a:rPr>
              <a:t/>
            </a:r>
            <a:br>
              <a:rPr lang="ru-RU" sz="4000" b="1" dirty="0" smtClean="0">
                <a:latin typeface="Monotype Corsiva" pitchFamily="66" charset="0"/>
              </a:rPr>
            </a:br>
            <a:r>
              <a:rPr lang="ru-RU" sz="4000" b="1" dirty="0" smtClean="0">
                <a:latin typeface="Monotype Corsiva" pitchFamily="66" charset="0"/>
              </a:rPr>
              <a:t/>
            </a:r>
            <a:br>
              <a:rPr lang="ru-RU" sz="4000" b="1" dirty="0" smtClean="0">
                <a:latin typeface="Monotype Corsiva" pitchFamily="66" charset="0"/>
              </a:rPr>
            </a:br>
            <a:r>
              <a:rPr lang="ru-RU" sz="3600" b="1" dirty="0" smtClean="0">
                <a:latin typeface="Monotype Corsiva" pitchFamily="66" charset="0"/>
              </a:rPr>
              <a:t/>
            </a:r>
            <a:br>
              <a:rPr lang="ru-RU" sz="3600" b="1" dirty="0" smtClean="0">
                <a:latin typeface="Monotype Corsiva" pitchFamily="66" charset="0"/>
              </a:rPr>
            </a:br>
            <a:endParaRPr lang="ru-RU" dirty="0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2339752" y="2276872"/>
            <a:ext cx="5112568" cy="2232248"/>
            <a:chOff x="2103" y="2591"/>
            <a:chExt cx="1554" cy="1170"/>
          </a:xfrm>
        </p:grpSpPr>
        <p:pic>
          <p:nvPicPr>
            <p:cNvPr id="5" name="Picture 4" descr="index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03" y="2591"/>
              <a:ext cx="1554" cy="1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 descr="извилины"/>
            <p:cNvPicPr>
              <a:picLocks noChangeAspect="1" noChangeArrowheads="1"/>
            </p:cNvPicPr>
            <p:nvPr/>
          </p:nvPicPr>
          <p:blipFill>
            <a:blip r:embed="rId3" cstate="print"/>
            <a:srcRect l="25058" t="15279" r="31192" b="20166"/>
            <a:stretch>
              <a:fillRect/>
            </a:stretch>
          </p:blipFill>
          <p:spPr bwMode="auto">
            <a:xfrm rot="1299845">
              <a:off x="2644" y="2954"/>
              <a:ext cx="428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Picture 2" descr="D:\разное\картинки\НГПУ-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648"/>
            <a:ext cx="183515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755576" y="5085184"/>
            <a:ext cx="81724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Абаскалова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Надежда Павловна - д.п.н., профессор, Заслуженный работник высшей школы РФ</a:t>
            </a:r>
            <a:endParaRPr lang="ru-RU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6866" name="Picture 2" descr="http://www.lenagold.ru/fon/clipart/g/glob/glob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564904"/>
            <a:ext cx="1619250" cy="1714500"/>
          </a:xfrm>
          <a:prstGeom prst="rect">
            <a:avLst/>
          </a:prstGeom>
          <a:noFill/>
        </p:spPr>
      </p:pic>
      <p:pic>
        <p:nvPicPr>
          <p:cNvPr id="36868" name="Picture 4" descr="http://www.lenagold.ru/fon/clipart/g/glob/glob4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5024" y="2564904"/>
            <a:ext cx="1688976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76250"/>
            <a:ext cx="8856662" cy="936526"/>
          </a:xfr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Оценка результативности проекта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00213"/>
            <a:ext cx="8569325" cy="4897437"/>
          </a:xfr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Количественные показатели </a:t>
            </a:r>
          </a:p>
          <a:p>
            <a:pPr>
              <a:buFont typeface="Wingdings" pitchFamily="2" charset="2"/>
              <a:buNone/>
            </a:pPr>
            <a:r>
              <a:rPr lang="ru-RU" sz="2400" dirty="0" smtClean="0"/>
              <a:t>    </a:t>
            </a:r>
            <a:r>
              <a:rPr lang="ru-RU" sz="2400" b="0" i="1" dirty="0" smtClean="0"/>
              <a:t>(% изменений, охват общественности, количество конкретных дел)</a:t>
            </a:r>
          </a:p>
          <a:p>
            <a:r>
              <a:rPr lang="ru-RU" sz="2400" b="0" dirty="0" smtClean="0"/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Качественные показатели </a:t>
            </a:r>
            <a:r>
              <a:rPr lang="ru-RU" sz="2400" b="0" i="1" dirty="0" smtClean="0"/>
              <a:t>(динамика социальной адаптации и</a:t>
            </a:r>
            <a:r>
              <a:rPr lang="ru-RU" sz="2400" b="0" i="1" dirty="0" smtClean="0">
                <a:solidFill>
                  <a:schemeClr val="accent1"/>
                </a:solidFill>
              </a:rPr>
              <a:t> </a:t>
            </a:r>
            <a:r>
              <a:rPr lang="ru-RU" sz="2400" b="0" i="1" dirty="0" smtClean="0"/>
              <a:t>развития личности, общественное мнение)</a:t>
            </a:r>
            <a:endParaRPr lang="ru-RU" sz="2400" i="1" dirty="0" smtClean="0"/>
          </a:p>
          <a:p>
            <a:r>
              <a:rPr lang="ru-RU" sz="2400" b="0" dirty="0" smtClean="0"/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Технологические показатели </a:t>
            </a:r>
            <a:r>
              <a:rPr lang="ru-RU" sz="2400" b="0" i="1" dirty="0" smtClean="0"/>
              <a:t>(соответствие проектной документации, учет технологии, соблюдение ТБ и НОТ)</a:t>
            </a:r>
          </a:p>
          <a:p>
            <a:r>
              <a:rPr lang="ru-RU" sz="2400" dirty="0" smtClean="0">
                <a:solidFill>
                  <a:schemeClr val="accent1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Экономические показатели </a:t>
            </a:r>
            <a:r>
              <a:rPr lang="ru-RU" sz="2400" b="0" i="1" dirty="0" smtClean="0"/>
              <a:t>(финансовые затраты, расход материалов и энергоресурсов).</a:t>
            </a:r>
          </a:p>
          <a:p>
            <a:pPr>
              <a:buFont typeface="Wingdings" pitchFamily="2" charset="2"/>
              <a:buNone/>
            </a:pPr>
            <a:endParaRPr lang="ru-RU" sz="2400" dirty="0" smtClean="0"/>
          </a:p>
        </p:txBody>
      </p:sp>
      <p:pic>
        <p:nvPicPr>
          <p:cNvPr id="4" name="Picture 2" descr="D:\разное\картинки\НГПУ-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5373216"/>
            <a:ext cx="183515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260350"/>
            <a:ext cx="8713788" cy="1368425"/>
          </a:xfr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r>
              <a:rPr lang="ru-RU" sz="3200" b="1" dirty="0" smtClean="0"/>
              <a:t>Основные факторы, необходимые для успешной проектной деятельности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 flipH="1">
            <a:off x="179387" y="2060575"/>
            <a:ext cx="8785225" cy="4797425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bg2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t"/>
          <a:lstStyle/>
          <a:p>
            <a:pPr algn="just">
              <a:lnSpc>
                <a:spcPct val="80000"/>
              </a:lnSpc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- </a:t>
            </a:r>
            <a:r>
              <a:rPr lang="ru-RU" b="1" i="1" dirty="0" smtClean="0">
                <a:solidFill>
                  <a:srgbClr val="C00000"/>
                </a:solidFill>
              </a:rPr>
              <a:t>психологическая готовность </a:t>
            </a:r>
            <a:r>
              <a:rPr lang="ru-RU" i="1" dirty="0" smtClean="0">
                <a:solidFill>
                  <a:schemeClr val="accent4">
                    <a:lumMod val="10000"/>
                  </a:schemeClr>
                </a:solidFill>
              </a:rPr>
              <a:t>индивида к участию в проектной деятельности </a:t>
            </a:r>
            <a:r>
              <a:rPr lang="ru-RU" dirty="0" smtClean="0">
                <a:solidFill>
                  <a:schemeClr val="accent5">
                    <a:lumMod val="25000"/>
                  </a:schemeClr>
                </a:solidFill>
              </a:rPr>
              <a:t>(наличие  условий, мотивирующих человека на решение проблемы в проектном режиме); </a:t>
            </a:r>
          </a:p>
          <a:p>
            <a:pPr algn="just">
              <a:lnSpc>
                <a:spcPct val="80000"/>
              </a:lnSpc>
              <a:defRPr/>
            </a:pPr>
            <a:endParaRPr lang="ru-RU" sz="800" dirty="0" smtClean="0">
              <a:solidFill>
                <a:schemeClr val="bg1"/>
              </a:solidFill>
            </a:endParaRPr>
          </a:p>
          <a:p>
            <a:pPr algn="just">
              <a:lnSpc>
                <a:spcPct val="80000"/>
              </a:lnSpc>
              <a:defRPr/>
            </a:pPr>
            <a:r>
              <a:rPr lang="ru-RU" dirty="0" smtClean="0">
                <a:solidFill>
                  <a:schemeClr val="bg1"/>
                </a:solidFill>
              </a:rPr>
              <a:t>- </a:t>
            </a:r>
            <a:r>
              <a:rPr lang="ru-RU" b="1" i="1" dirty="0" smtClean="0">
                <a:solidFill>
                  <a:srgbClr val="C00000"/>
                </a:solidFill>
              </a:rPr>
              <a:t>знание теории </a:t>
            </a:r>
            <a:r>
              <a:rPr lang="ru-RU" i="1" dirty="0" smtClean="0">
                <a:solidFill>
                  <a:schemeClr val="accent4">
                    <a:lumMod val="10000"/>
                  </a:schemeClr>
                </a:solidFill>
              </a:rPr>
              <a:t>проектной деятельности;</a:t>
            </a:r>
          </a:p>
          <a:p>
            <a:pPr algn="just">
              <a:lnSpc>
                <a:spcPct val="80000"/>
              </a:lnSpc>
              <a:defRPr/>
            </a:pPr>
            <a:endParaRPr lang="ru-RU" sz="800" i="1" dirty="0" smtClean="0">
              <a:solidFill>
                <a:schemeClr val="bg1"/>
              </a:solidFill>
            </a:endParaRPr>
          </a:p>
          <a:p>
            <a:pPr algn="l">
              <a:lnSpc>
                <a:spcPct val="80000"/>
              </a:lnSpc>
              <a:defRPr/>
            </a:pPr>
            <a:r>
              <a:rPr lang="ru-RU" dirty="0" smtClean="0">
                <a:solidFill>
                  <a:schemeClr val="bg1"/>
                </a:solidFill>
              </a:rPr>
              <a:t>- </a:t>
            </a:r>
            <a:r>
              <a:rPr lang="ru-RU" b="1" i="1" dirty="0" smtClean="0">
                <a:solidFill>
                  <a:srgbClr val="C00000"/>
                </a:solidFill>
              </a:rPr>
              <a:t>владение отдельными умениями </a:t>
            </a:r>
            <a:r>
              <a:rPr lang="ru-RU" i="1" dirty="0" smtClean="0">
                <a:solidFill>
                  <a:schemeClr val="accent4">
                    <a:lumMod val="10000"/>
                  </a:schemeClr>
                </a:solidFill>
              </a:rPr>
              <a:t>проектной деятельности </a:t>
            </a:r>
            <a:r>
              <a:rPr lang="ru-RU" dirty="0" smtClean="0">
                <a:solidFill>
                  <a:schemeClr val="accent5">
                    <a:lumMod val="25000"/>
                  </a:schemeClr>
                </a:solidFill>
              </a:rPr>
              <a:t>(наличие практического опыта по отдельным этапам проектирования);</a:t>
            </a:r>
          </a:p>
        </p:txBody>
      </p:sp>
      <p:pic>
        <p:nvPicPr>
          <p:cNvPr id="4" name="Picture 2" descr="D:\разное\картинки\НГПУ-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5589240"/>
            <a:ext cx="183515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r>
              <a:rPr lang="ru-RU" dirty="0" smtClean="0"/>
              <a:t>Организационные модели</a:t>
            </a:r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>
          <a:xfrm>
            <a:off x="395288" y="1773238"/>
            <a:ext cx="8497887" cy="4968130"/>
          </a:xfr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r>
              <a:rPr lang="ru-RU" b="1" u="sng" dirty="0" smtClean="0">
                <a:solidFill>
                  <a:srgbClr val="C00000"/>
                </a:solidFill>
              </a:rPr>
              <a:t>Начальная школа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– пропедевтика проектной и учебно-исследовательской деятельности в рамках всех учебных предметов</a:t>
            </a:r>
            <a:r>
              <a:rPr lang="en-US" dirty="0" smtClean="0"/>
              <a:t> (</a:t>
            </a:r>
            <a:r>
              <a:rPr lang="ru-RU" sz="2400" i="1" dirty="0" smtClean="0"/>
              <a:t>«Рекомендации по организации внеурочной деятельности учащихся»)</a:t>
            </a:r>
          </a:p>
          <a:p>
            <a:r>
              <a:rPr lang="ru-RU" b="1" u="sng" dirty="0" smtClean="0">
                <a:solidFill>
                  <a:srgbClr val="C00000"/>
                </a:solidFill>
              </a:rPr>
              <a:t>Основная школа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– отдельный предмет в учебном плане (</a:t>
            </a:r>
            <a:r>
              <a:rPr lang="ru-RU" sz="2400" i="1" dirty="0" smtClean="0"/>
              <a:t>с 5-ти балльной оценкой</a:t>
            </a:r>
            <a:r>
              <a:rPr lang="ru-RU" dirty="0" smtClean="0"/>
              <a:t>) + итоговый индивидуальный проект </a:t>
            </a:r>
            <a:r>
              <a:rPr lang="ru-RU" sz="2400" i="1" dirty="0" smtClean="0"/>
              <a:t>(в рамках ИГА в 9 классе)</a:t>
            </a:r>
          </a:p>
        </p:txBody>
      </p:sp>
      <p:pic>
        <p:nvPicPr>
          <p:cNvPr id="4" name="Picture 2" descr="D:\разное\картинки\НГПУ-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5589240"/>
            <a:ext cx="183515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одзаголовок 1"/>
          <p:cNvSpPr>
            <a:spLocks noGrp="1"/>
          </p:cNvSpPr>
          <p:nvPr>
            <p:ph type="subTitle" sz="quarter" idx="1"/>
          </p:nvPr>
        </p:nvSpPr>
        <p:spPr>
          <a:xfrm>
            <a:off x="0" y="1340768"/>
            <a:ext cx="9144000" cy="5328592"/>
          </a:xfr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Примерная образовательная программа основной школы</a:t>
            </a:r>
          </a:p>
          <a:p>
            <a:pPr algn="l"/>
            <a:r>
              <a:rPr lang="ru-RU" sz="2800" b="1" i="1" u="sng" dirty="0" smtClean="0">
                <a:solidFill>
                  <a:srgbClr val="C00000"/>
                </a:solidFill>
              </a:rPr>
              <a:t>Раздел 1.2.3.3</a:t>
            </a:r>
            <a:r>
              <a:rPr lang="ru-RU" sz="2800" b="1" dirty="0" smtClean="0">
                <a:solidFill>
                  <a:srgbClr val="C00000"/>
                </a:solidFill>
              </a:rPr>
              <a:t>. </a:t>
            </a:r>
            <a:r>
              <a:rPr lang="ru-RU" sz="2800" dirty="0" smtClean="0">
                <a:solidFill>
                  <a:schemeClr val="tx1"/>
                </a:solidFill>
              </a:rPr>
              <a:t>– Основы учебно-исследовательской и проектной деятельности </a:t>
            </a:r>
            <a:r>
              <a:rPr lang="ru-RU" sz="2800" i="1" dirty="0" smtClean="0">
                <a:solidFill>
                  <a:schemeClr val="tx1"/>
                </a:solidFill>
              </a:rPr>
              <a:t>(«Требования к результатам освоения ООП»)</a:t>
            </a:r>
          </a:p>
          <a:p>
            <a:pPr algn="l"/>
            <a:r>
              <a:rPr lang="ru-RU" sz="2800" b="1" i="1" u="sng" dirty="0" smtClean="0">
                <a:solidFill>
                  <a:srgbClr val="C00000"/>
                </a:solidFill>
              </a:rPr>
              <a:t>Раздел  1.3.3.</a:t>
            </a:r>
            <a:r>
              <a:rPr lang="ru-RU" sz="2800" b="1" i="1" dirty="0" smtClean="0">
                <a:solidFill>
                  <a:srgbClr val="C00000"/>
                </a:solidFill>
              </a:rPr>
              <a:t> </a:t>
            </a:r>
            <a:r>
              <a:rPr lang="ru-RU" sz="2800" i="1" dirty="0" smtClean="0">
                <a:solidFill>
                  <a:schemeClr val="tx1"/>
                </a:solidFill>
              </a:rPr>
              <a:t>- </a:t>
            </a:r>
            <a:r>
              <a:rPr lang="ru-RU" sz="2800" dirty="0" smtClean="0">
                <a:solidFill>
                  <a:schemeClr val="tx1"/>
                </a:solidFill>
              </a:rPr>
              <a:t>Особенности оценки </a:t>
            </a:r>
            <a:r>
              <a:rPr lang="ru-RU" sz="2800" dirty="0" err="1" smtClean="0">
                <a:solidFill>
                  <a:schemeClr val="tx1"/>
                </a:solidFill>
              </a:rPr>
              <a:t>метапредметных</a:t>
            </a:r>
            <a:r>
              <a:rPr lang="ru-RU" sz="2800" dirty="0" smtClean="0">
                <a:solidFill>
                  <a:schemeClr val="tx1"/>
                </a:solidFill>
              </a:rPr>
              <a:t> результатов</a:t>
            </a:r>
            <a:r>
              <a:rPr lang="ru-RU" sz="2800" i="1" dirty="0" smtClean="0">
                <a:solidFill>
                  <a:schemeClr val="tx1"/>
                </a:solidFill>
              </a:rPr>
              <a:t> (Содержание, методология организации, критерии оценки)</a:t>
            </a:r>
          </a:p>
          <a:p>
            <a:pPr algn="l"/>
            <a:r>
              <a:rPr lang="ru-RU" sz="2800" b="1" i="1" u="sng" dirty="0" smtClean="0">
                <a:solidFill>
                  <a:srgbClr val="C00000"/>
                </a:solidFill>
              </a:rPr>
              <a:t>Раздел  2.1.</a:t>
            </a:r>
            <a:r>
              <a:rPr lang="ru-RU" sz="2800" b="1" i="1" dirty="0" smtClean="0">
                <a:solidFill>
                  <a:srgbClr val="C00000"/>
                </a:solidFill>
              </a:rPr>
              <a:t> </a:t>
            </a:r>
            <a:r>
              <a:rPr lang="ru-RU" sz="2800" i="1" dirty="0" smtClean="0">
                <a:solidFill>
                  <a:schemeClr val="tx1"/>
                </a:solidFill>
              </a:rPr>
              <a:t>– </a:t>
            </a:r>
            <a:r>
              <a:rPr lang="ru-RU" sz="2800" dirty="0" smtClean="0">
                <a:solidFill>
                  <a:schemeClr val="tx1"/>
                </a:solidFill>
              </a:rPr>
              <a:t>Технологии развития УУД</a:t>
            </a:r>
            <a:r>
              <a:rPr lang="ru-RU" sz="2800" i="1" dirty="0" smtClean="0">
                <a:solidFill>
                  <a:schemeClr val="tx1"/>
                </a:solidFill>
              </a:rPr>
              <a:t> (виды проектов и исследовательских работ, специфика разработки, примерные виды и тематика работ)</a:t>
            </a:r>
          </a:p>
          <a:p>
            <a:endParaRPr lang="ru-RU" sz="2400" dirty="0" smtClean="0"/>
          </a:p>
        </p:txBody>
      </p:sp>
      <p:sp>
        <p:nvSpPr>
          <p:cNvPr id="10243" name="Заголовок 2"/>
          <p:cNvSpPr>
            <a:spLocks noGrp="1"/>
          </p:cNvSpPr>
          <p:nvPr>
            <p:ph type="ctrTitle" sz="quarter"/>
          </p:nvPr>
        </p:nvSpPr>
        <p:spPr>
          <a:xfrm>
            <a:off x="827584" y="260648"/>
            <a:ext cx="7772400" cy="863600"/>
          </a:xfr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r>
              <a:rPr lang="ru-RU" b="1" dirty="0" smtClean="0"/>
              <a:t>Требования ФГОС</a:t>
            </a:r>
          </a:p>
        </p:txBody>
      </p:sp>
      <p:pic>
        <p:nvPicPr>
          <p:cNvPr id="4" name="Picture 2" descr="D:\разное\картинки\НГПУ-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5589240"/>
            <a:ext cx="183515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Autofit/>
          </a:bodyPr>
          <a:lstStyle/>
          <a:p>
            <a:pPr algn="l">
              <a:buFont typeface="Wingdings" pitchFamily="2" charset="2"/>
              <a:buChar char="Ø"/>
            </a:pPr>
            <a:r>
              <a:rPr lang="ru-RU" sz="3200" b="1" dirty="0" smtClean="0"/>
              <a:t>Проектная технология дает возможность: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  </a:t>
            </a:r>
            <a:r>
              <a:rPr lang="ru-RU" sz="3200" b="1" dirty="0" smtClean="0">
                <a:solidFill>
                  <a:srgbClr val="C00000"/>
                </a:solidFill>
              </a:rPr>
              <a:t>Реализовать</a:t>
            </a:r>
            <a:r>
              <a:rPr lang="ru-RU" sz="3200" dirty="0" smtClean="0"/>
              <a:t> </a:t>
            </a:r>
            <a:r>
              <a:rPr lang="ru-RU" sz="3200" dirty="0" err="1" smtClean="0"/>
              <a:t>деятельностный</a:t>
            </a:r>
            <a:r>
              <a:rPr lang="ru-RU" sz="3200" dirty="0" smtClean="0"/>
              <a:t> поход в обучении географии</a:t>
            </a:r>
            <a:br>
              <a:rPr lang="ru-RU" sz="3200" dirty="0" smtClean="0"/>
            </a:br>
            <a:r>
              <a:rPr lang="ru-RU" sz="3200" dirty="0" smtClean="0"/>
              <a:t>   </a:t>
            </a:r>
            <a:r>
              <a:rPr lang="ru-RU" sz="3200" b="1" dirty="0" smtClean="0">
                <a:solidFill>
                  <a:srgbClr val="C00000"/>
                </a:solidFill>
              </a:rPr>
              <a:t>Решить</a:t>
            </a:r>
            <a:r>
              <a:rPr lang="ru-RU" sz="3200" dirty="0" smtClean="0"/>
              <a:t> проблему сокращения часов на изучение географии</a:t>
            </a:r>
            <a:br>
              <a:rPr lang="ru-RU" sz="3200" dirty="0" smtClean="0"/>
            </a:br>
            <a:r>
              <a:rPr lang="ru-RU" sz="3200" dirty="0" smtClean="0"/>
              <a:t>  </a:t>
            </a:r>
            <a:r>
              <a:rPr lang="ru-RU" sz="3200" b="1" dirty="0" smtClean="0">
                <a:solidFill>
                  <a:srgbClr val="C00000"/>
                </a:solidFill>
              </a:rPr>
              <a:t>Формирования</a:t>
            </a:r>
            <a:r>
              <a:rPr lang="ru-RU" sz="3200" dirty="0" smtClean="0"/>
              <a:t> у школьников </a:t>
            </a:r>
            <a:r>
              <a:rPr lang="ru-RU" sz="3200" dirty="0" err="1" smtClean="0"/>
              <a:t>информа-ционной</a:t>
            </a:r>
            <a:r>
              <a:rPr lang="ru-RU" sz="3200" dirty="0" smtClean="0"/>
              <a:t> компетентности</a:t>
            </a:r>
            <a:br>
              <a:rPr lang="ru-RU" sz="3200" dirty="0" smtClean="0"/>
            </a:br>
            <a:r>
              <a:rPr lang="ru-RU" sz="3200" dirty="0" smtClean="0"/>
              <a:t>  </a:t>
            </a:r>
            <a:r>
              <a:rPr lang="ru-RU" sz="3200" b="1" dirty="0" smtClean="0">
                <a:solidFill>
                  <a:srgbClr val="C00000"/>
                </a:solidFill>
              </a:rPr>
              <a:t>Овладения</a:t>
            </a:r>
            <a:r>
              <a:rPr lang="ru-RU" sz="3200" dirty="0" smtClean="0"/>
              <a:t> школьниками методами географического прогнозирования </a:t>
            </a:r>
            <a:br>
              <a:rPr lang="ru-RU" sz="3200" dirty="0" smtClean="0"/>
            </a:br>
            <a:r>
              <a:rPr lang="ru-RU" sz="3200" dirty="0" smtClean="0"/>
              <a:t>  </a:t>
            </a:r>
            <a:r>
              <a:rPr lang="ru-RU" sz="3200" b="1" dirty="0" smtClean="0">
                <a:solidFill>
                  <a:srgbClr val="C00000"/>
                </a:solidFill>
              </a:rPr>
              <a:t>Участия</a:t>
            </a:r>
            <a:r>
              <a:rPr lang="ru-RU" sz="3200" dirty="0" smtClean="0"/>
              <a:t> школьников в общественных экспертизах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HARDWA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556792"/>
            <a:ext cx="60356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324305" y="116632"/>
            <a:ext cx="580902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Разнообразие тем проектов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6136" y="1700808"/>
            <a:ext cx="316835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«Тайны мирового океана»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547664" y="1700808"/>
            <a:ext cx="280831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«Тайны моего края»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204864"/>
            <a:ext cx="2448272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«А она все-таки </a:t>
            </a:r>
            <a:r>
              <a:rPr lang="ru-RU" dirty="0" err="1" smtClean="0"/>
              <a:t>вертиться</a:t>
            </a:r>
            <a:r>
              <a:rPr lang="ru-RU" dirty="0" smtClean="0"/>
              <a:t>!»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7504" y="5013176"/>
            <a:ext cx="212372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«Открытия великих </a:t>
            </a:r>
            <a:r>
              <a:rPr lang="ru-RU" dirty="0" smtClean="0"/>
              <a:t>ученых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804248" y="5229200"/>
            <a:ext cx="20882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«Загадки Крыма»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452320" y="2924944"/>
            <a:ext cx="1584176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«Азбука </a:t>
            </a:r>
            <a:r>
              <a:rPr lang="ru-RU" dirty="0" smtClean="0"/>
              <a:t>безопасности</a:t>
            </a:r>
            <a:r>
              <a:rPr lang="ru-RU" dirty="0" smtClean="0"/>
              <a:t> </a:t>
            </a:r>
            <a:r>
              <a:rPr lang="ru-RU" dirty="0" smtClean="0"/>
              <a:t>от А до Я»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987824" y="5661248"/>
            <a:ext cx="288032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</a:t>
            </a:r>
            <a:r>
              <a:rPr lang="ru-RU" dirty="0" smtClean="0"/>
              <a:t>Безопасность</a:t>
            </a:r>
            <a:r>
              <a:rPr lang="ru-RU" dirty="0" smtClean="0"/>
              <a:t> </a:t>
            </a:r>
            <a:r>
              <a:rPr lang="ru-RU" dirty="0" smtClean="0"/>
              <a:t>Российской федерации»</a:t>
            </a:r>
            <a:endParaRPr lang="ru-RU" dirty="0"/>
          </a:p>
        </p:txBody>
      </p:sp>
      <p:pic>
        <p:nvPicPr>
          <p:cNvPr id="12" name="Рисунок 11" descr="Ласточкино гнездо в Крыму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5805264"/>
            <a:ext cx="1009650" cy="759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3" name="Picture 2" descr="H:\Documents and Settings\Aida\Рабочий стол\НОвая ГРАФИКА сборник\детские рисунки\03700102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12976"/>
            <a:ext cx="1403648" cy="1296144"/>
          </a:xfrm>
          <a:prstGeom prst="rect">
            <a:avLst/>
          </a:prstGeom>
          <a:noFill/>
        </p:spPr>
      </p:pic>
      <p:pic>
        <p:nvPicPr>
          <p:cNvPr id="7170" name="Picture 2" descr="http://www.lenagold.ru/fon/clipart/l/lud/ludy5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331218" cy="1556792"/>
          </a:xfrm>
          <a:prstGeom prst="rect">
            <a:avLst/>
          </a:prstGeom>
          <a:noFill/>
        </p:spPr>
      </p:pic>
      <p:pic>
        <p:nvPicPr>
          <p:cNvPr id="7172" name="Picture 4" descr="http://www.lenagold.ru/fon/clipart/g/gen/gens8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68344" y="3861048"/>
            <a:ext cx="1295722" cy="108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"/>
            <a:ext cx="9144000" cy="68580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>Сценарий проектной деятельности 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3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3600" b="1" dirty="0" err="1" smtClean="0"/>
              <a:t>Проблематизация</a:t>
            </a:r>
            <a:r>
              <a:rPr lang="ru-RU" sz="3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3600" dirty="0" smtClean="0"/>
              <a:t>+ </a:t>
            </a:r>
            <a:r>
              <a:rPr lang="ru-RU" sz="3600" b="1" dirty="0" smtClean="0">
                <a:solidFill>
                  <a:srgbClr val="FF0000"/>
                </a:solidFill>
              </a:rPr>
              <a:t>Прогнозирование</a:t>
            </a:r>
            <a:r>
              <a:rPr lang="ru-RU" sz="3600" dirty="0" smtClean="0"/>
              <a:t> + </a:t>
            </a:r>
            <a:r>
              <a:rPr lang="ru-RU" sz="3600" b="1" dirty="0" smtClean="0">
                <a:solidFill>
                  <a:srgbClr val="00B050"/>
                </a:solidFill>
              </a:rPr>
              <a:t>Планирование</a:t>
            </a:r>
            <a:r>
              <a:rPr lang="ru-RU" sz="3600" dirty="0" smtClean="0"/>
              <a:t> + </a:t>
            </a:r>
            <a:r>
              <a:rPr lang="ru-RU" sz="3600" b="1" dirty="0" smtClean="0"/>
              <a:t>Проектирование</a:t>
            </a:r>
            <a:r>
              <a:rPr lang="ru-RU" sz="3600" dirty="0" smtClean="0">
                <a:solidFill>
                  <a:schemeClr val="tx2"/>
                </a:solidFill>
              </a:rPr>
              <a:t> </a:t>
            </a:r>
            <a:r>
              <a:rPr lang="ru-RU" sz="3600" dirty="0" smtClean="0"/>
              <a:t>+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Поиск</a:t>
            </a:r>
            <a:r>
              <a:rPr lang="ru-RU" sz="3600" dirty="0" smtClean="0">
                <a:solidFill>
                  <a:srgbClr val="FFFF00"/>
                </a:solidFill>
              </a:rPr>
              <a:t>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информации</a:t>
            </a:r>
            <a:r>
              <a:rPr lang="ru-RU" sz="3600" dirty="0" smtClean="0"/>
              <a:t> + </a:t>
            </a:r>
            <a:r>
              <a:rPr lang="ru-RU" sz="3600" b="1" dirty="0" smtClean="0">
                <a:solidFill>
                  <a:srgbClr val="0070C0"/>
                </a:solidFill>
              </a:rPr>
              <a:t>Проектная документация </a:t>
            </a:r>
            <a:r>
              <a:rPr lang="ru-RU" sz="3600" dirty="0" smtClean="0"/>
              <a:t>+ </a:t>
            </a:r>
            <a:r>
              <a:rPr lang="ru-RU" sz="3600" b="1" dirty="0" smtClean="0">
                <a:solidFill>
                  <a:srgbClr val="7030A0"/>
                </a:solidFill>
              </a:rPr>
              <a:t>Подготовка рабочего места </a:t>
            </a:r>
            <a:r>
              <a:rPr lang="ru-RU" sz="3600" dirty="0" smtClean="0"/>
              <a:t>+ </a:t>
            </a:r>
            <a:r>
              <a:rPr lang="ru-RU" sz="3600" b="1" dirty="0" smtClean="0"/>
              <a:t>Проектный продукт</a:t>
            </a:r>
            <a:r>
              <a:rPr lang="ru-RU" sz="3600" dirty="0" smtClean="0"/>
              <a:t> + </a:t>
            </a:r>
            <a:r>
              <a:rPr lang="ru-RU" sz="3600" b="1" dirty="0" smtClean="0">
                <a:solidFill>
                  <a:srgbClr val="00B0F0"/>
                </a:solidFill>
              </a:rPr>
              <a:t>Презентация проектного продукта </a:t>
            </a:r>
            <a:r>
              <a:rPr lang="ru-RU" sz="3600" dirty="0" smtClean="0"/>
              <a:t>+   </a:t>
            </a:r>
            <a:r>
              <a:rPr lang="ru-RU" sz="3600" b="1" dirty="0" smtClean="0">
                <a:solidFill>
                  <a:srgbClr val="7030A0"/>
                </a:solidFill>
              </a:rPr>
              <a:t>Анализ результатов и процесса ПД</a:t>
            </a:r>
            <a:r>
              <a:rPr lang="ru-RU" sz="3600" dirty="0" smtClean="0"/>
              <a:t> + </a:t>
            </a:r>
            <a:r>
              <a:rPr lang="ru-RU" sz="3600" b="1" dirty="0" smtClean="0"/>
              <a:t>Проектная папка (отчетная документация)</a:t>
            </a:r>
            <a:r>
              <a:rPr lang="ru-RU" sz="3600" dirty="0" smtClean="0"/>
              <a:t> + </a:t>
            </a:r>
            <a:r>
              <a:rPr lang="ru-RU" sz="3600" b="1" dirty="0" smtClean="0">
                <a:solidFill>
                  <a:srgbClr val="C00000"/>
                </a:solidFill>
              </a:rPr>
              <a:t>Подведение итогов</a:t>
            </a:r>
          </a:p>
        </p:txBody>
      </p:sp>
      <p:sp>
        <p:nvSpPr>
          <p:cNvPr id="3" name="Молния 2"/>
          <p:cNvSpPr/>
          <p:nvPr/>
        </p:nvSpPr>
        <p:spPr>
          <a:xfrm>
            <a:off x="3635896" y="692696"/>
            <a:ext cx="864096" cy="648072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067944" y="609329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file"/>
              </a:rPr>
              <a:t>Бланк проекта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940152" y="616530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" action="ppaction://hlinkfile"/>
              </a:rPr>
              <a:t>Классификация проекта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val 2"/>
          <p:cNvSpPr>
            <a:spLocks noChangeArrowheads="1"/>
          </p:cNvSpPr>
          <p:nvPr/>
        </p:nvSpPr>
        <p:spPr bwMode="auto">
          <a:xfrm>
            <a:off x="2843213" y="3141663"/>
            <a:ext cx="3024187" cy="1655762"/>
          </a:xfrm>
          <a:prstGeom prst="ellipse">
            <a:avLst/>
          </a:prstGeom>
          <a:solidFill>
            <a:srgbClr val="FF66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2800" b="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бойтесь совершить ошибку!</a:t>
            </a:r>
          </a:p>
        </p:txBody>
      </p:sp>
      <p:sp>
        <p:nvSpPr>
          <p:cNvPr id="24579" name="Oval 3"/>
          <p:cNvSpPr>
            <a:spLocks noChangeArrowheads="1"/>
          </p:cNvSpPr>
          <p:nvPr/>
        </p:nvSpPr>
        <p:spPr bwMode="auto">
          <a:xfrm>
            <a:off x="250825" y="1628775"/>
            <a:ext cx="3889375" cy="1944688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marL="457200">
              <a:spcBef>
                <a:spcPct val="0"/>
              </a:spcBef>
              <a:buClrTx/>
              <a:buSzTx/>
              <a:buFontTx/>
              <a:buNone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Работайте </a:t>
            </a:r>
          </a:p>
          <a:p>
            <a:pPr marL="457200">
              <a:spcBef>
                <a:spcPct val="0"/>
              </a:spcBef>
              <a:buClrTx/>
              <a:buSzTx/>
              <a:buFontTx/>
              <a:buNone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строгом соответствии </a:t>
            </a:r>
          </a:p>
          <a:p>
            <a:pPr marL="457200">
              <a:spcBef>
                <a:spcPct val="0"/>
              </a:spcBef>
              <a:buClrTx/>
              <a:buSzTx/>
              <a:buFontTx/>
              <a:buNone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планом</a:t>
            </a:r>
          </a:p>
        </p:txBody>
      </p:sp>
      <p:sp>
        <p:nvSpPr>
          <p:cNvPr id="24580" name="Oval 6"/>
          <p:cNvSpPr>
            <a:spLocks noChangeArrowheads="1"/>
          </p:cNvSpPr>
          <p:nvPr/>
        </p:nvSpPr>
        <p:spPr bwMode="auto">
          <a:xfrm>
            <a:off x="4356100" y="1628775"/>
            <a:ext cx="3887788" cy="1655763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Проводите постоянно  тест на адекватность</a:t>
            </a:r>
          </a:p>
        </p:txBody>
      </p:sp>
      <p:sp>
        <p:nvSpPr>
          <p:cNvPr id="24581" name="Oval 9"/>
          <p:cNvSpPr>
            <a:spLocks noChangeArrowheads="1"/>
          </p:cNvSpPr>
          <p:nvPr/>
        </p:nvSpPr>
        <p:spPr bwMode="auto">
          <a:xfrm>
            <a:off x="5867400" y="3429000"/>
            <a:ext cx="2951163" cy="15113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Доводите каждый этап до конца</a:t>
            </a:r>
          </a:p>
        </p:txBody>
      </p:sp>
      <p:sp>
        <p:nvSpPr>
          <p:cNvPr id="24582" name="Oval 10"/>
          <p:cNvSpPr>
            <a:spLocks noChangeArrowheads="1"/>
          </p:cNvSpPr>
          <p:nvPr/>
        </p:nvSpPr>
        <p:spPr bwMode="auto">
          <a:xfrm>
            <a:off x="0" y="4292600"/>
            <a:ext cx="3708400" cy="1873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Собирайте проектную папку (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24583" name="Oval 11"/>
          <p:cNvSpPr>
            <a:spLocks noChangeArrowheads="1"/>
          </p:cNvSpPr>
          <p:nvPr/>
        </p:nvSpPr>
        <p:spPr bwMode="auto">
          <a:xfrm>
            <a:off x="3708400" y="4797425"/>
            <a:ext cx="3816350" cy="1727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Анализируйте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вносите корректировки</a:t>
            </a: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0" y="476141"/>
            <a:ext cx="8964613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ctr">
            <a:spAutoFit/>
          </a:bodyPr>
          <a:lstStyle/>
          <a:p>
            <a:pPr algn="ctr">
              <a:buFont typeface="Monotype Sorts" pitchFamily="2" charset="2"/>
              <a:buNone/>
            </a:pPr>
            <a:r>
              <a:rPr lang="ru-RU" sz="3600" dirty="0">
                <a:solidFill>
                  <a:srgbClr val="C00000"/>
                </a:solidFill>
                <a:latin typeface="Times New Roman" pitchFamily="18" charset="0"/>
              </a:rPr>
              <a:t>Основные правила проектной деятельности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ARDWA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0"/>
          <a:ext cx="885828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5" descr="C:\Documents and Settings\Главный\Рабочий стол\1_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260648"/>
            <a:ext cx="1262514" cy="176781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3" descr="C:\Documents and Settings\Главный\Рабочий стол\0008-007-Primernaja-struktura-portfolio-uchenika-nachalnoj-shkoly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40352" y="4941168"/>
            <a:ext cx="1143007" cy="17392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6344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УМК, монографии, пособия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059832" y="980728"/>
            <a:ext cx="5873856" cy="5688632"/>
          </a:xfr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endParaRPr lang="ru-RU" sz="16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                                     Методическое пособие</a:t>
            </a:r>
            <a:br>
              <a:rPr lang="ru-RU" sz="1800" b="1" dirty="0" smtClean="0">
                <a:solidFill>
                  <a:srgbClr val="C00000"/>
                </a:solidFill>
              </a:rPr>
            </a:br>
            <a:r>
              <a:rPr lang="ru-RU" sz="1800" b="1" dirty="0" smtClean="0">
                <a:solidFill>
                  <a:srgbClr val="C00000"/>
                </a:solidFill>
              </a:rPr>
              <a:t>«Образовательные технологии новых стандартов. Часть 3 "Социальное проектирование в школе»</a:t>
            </a:r>
          </a:p>
          <a:p>
            <a:pPr>
              <a:buNone/>
            </a:pPr>
            <a:endParaRPr lang="ru-RU" sz="1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1800" b="1" dirty="0" smtClean="0">
                <a:solidFill>
                  <a:srgbClr val="008A3E"/>
                </a:solidFill>
              </a:rPr>
              <a:t> Учебно-методический комплект 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008A3E"/>
                </a:solidFill>
              </a:rPr>
              <a:t>"Как разработать школьный проект?" 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008A3E"/>
                </a:solidFill>
              </a:rPr>
              <a:t>(Образовательный портал «Мой университет»)</a:t>
            </a:r>
          </a:p>
          <a:p>
            <a:pPr>
              <a:buNone/>
            </a:pPr>
            <a:endParaRPr lang="ru-RU" sz="1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58267E"/>
                </a:solidFill>
              </a:rPr>
              <a:t>                                 Монография 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58267E"/>
                </a:solidFill>
              </a:rPr>
              <a:t>             «</a:t>
            </a:r>
            <a:r>
              <a:rPr lang="ru-RU" sz="1800" b="1" dirty="0" err="1" smtClean="0">
                <a:solidFill>
                  <a:srgbClr val="58267E"/>
                </a:solidFill>
              </a:rPr>
              <a:t>Здоровьеориентированные</a:t>
            </a:r>
            <a:r>
              <a:rPr lang="ru-RU" sz="1800" b="1" dirty="0" smtClean="0">
                <a:solidFill>
                  <a:srgbClr val="58267E"/>
                </a:solidFill>
              </a:rPr>
              <a:t> педагогические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58267E"/>
                </a:solidFill>
              </a:rPr>
              <a:t>                технологии в системе непрерывного образования (на примере метода проектов)</a:t>
            </a:r>
            <a:endParaRPr lang="ru-RU" sz="1800" b="1" dirty="0">
              <a:solidFill>
                <a:srgbClr val="58267E"/>
              </a:solidFill>
            </a:endParaRPr>
          </a:p>
        </p:txBody>
      </p:sp>
      <p:pic>
        <p:nvPicPr>
          <p:cNvPr id="5" name="Содержимое 4" descr="http://grant-project.ru/ebooks/3D1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08720"/>
            <a:ext cx="1824236" cy="1954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Штриховая стрелка вправо 5"/>
          <p:cNvSpPr/>
          <p:nvPr/>
        </p:nvSpPr>
        <p:spPr>
          <a:xfrm>
            <a:off x="2987824" y="1700808"/>
            <a:ext cx="432048" cy="432048"/>
          </a:xfrm>
          <a:prstGeom prst="strip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http://moi-universitet.ru/resources/5400-original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996952"/>
            <a:ext cx="158417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Штриховая стрелка вправо 7"/>
          <p:cNvSpPr/>
          <p:nvPr/>
        </p:nvSpPr>
        <p:spPr>
          <a:xfrm>
            <a:off x="2987824" y="3573016"/>
            <a:ext cx="432048" cy="432048"/>
          </a:xfrm>
          <a:prstGeom prst="strip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443720">
            <a:off x="1547664" y="4869160"/>
            <a:ext cx="1656184" cy="1747999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10" name="Штриховая стрелка вправо 9"/>
          <p:cNvSpPr/>
          <p:nvPr/>
        </p:nvSpPr>
        <p:spPr>
          <a:xfrm>
            <a:off x="3347864" y="5445224"/>
            <a:ext cx="432048" cy="432048"/>
          </a:xfrm>
          <a:prstGeom prst="striped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ARDWA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77072"/>
            <a:ext cx="2592288" cy="223224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1268760"/>
            <a:ext cx="8659678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«Во всяком изучаемом предмете, как и науке,</a:t>
            </a: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должна быть своя таблица умножения, т.е. </a:t>
            </a: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</a:t>
            </a:r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 минимум понятий и теорий, без овладения</a:t>
            </a:r>
          </a:p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которым нельзя знать предмет</a:t>
            </a:r>
          </a:p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или науку вообще»</a:t>
            </a: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                        Соловьев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2" descr="D:\разное\картинки\НГПУ-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5229200"/>
            <a:ext cx="219200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:\ПЗТ- Магистры\магистратура Добарина\Калар 4 к.с. готова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:\ПЗТ- Магистры\магистратура Добарина\Рисунок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ARDWA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AutoShape 2"/>
          <p:cNvSpPr>
            <a:spLocks noChangeArrowheads="1"/>
          </p:cNvSpPr>
          <p:nvPr/>
        </p:nvSpPr>
        <p:spPr bwMode="auto">
          <a:xfrm>
            <a:off x="323850" y="889000"/>
            <a:ext cx="7778750" cy="5005388"/>
          </a:xfrm>
          <a:prstGeom prst="flowChartAlternateProcess">
            <a:avLst/>
          </a:prstGeom>
          <a:gradFill rotWithShape="1">
            <a:gsLst>
              <a:gs pos="0">
                <a:srgbClr val="5E9EFF">
                  <a:alpha val="67998"/>
                </a:srgbClr>
              </a:gs>
              <a:gs pos="20000">
                <a:srgbClr val="85C2FF">
                  <a:alpha val="67998"/>
                </a:srgbClr>
              </a:gs>
              <a:gs pos="35001">
                <a:srgbClr val="C4D6EB">
                  <a:alpha val="67998"/>
                </a:srgbClr>
              </a:gs>
              <a:gs pos="50000">
                <a:srgbClr val="FFEBFA">
                  <a:alpha val="67998"/>
                </a:srgbClr>
              </a:gs>
              <a:gs pos="64999">
                <a:srgbClr val="C4D6EB">
                  <a:alpha val="67998"/>
                </a:srgbClr>
              </a:gs>
              <a:gs pos="80000">
                <a:srgbClr val="85C2FF">
                  <a:alpha val="67998"/>
                </a:srgbClr>
              </a:gs>
              <a:gs pos="100000">
                <a:srgbClr val="5E9EFF">
                  <a:alpha val="67998"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r>
              <a:rPr lang="ru-RU" sz="3200" b="1" i="1" dirty="0">
                <a:solidFill>
                  <a:srgbClr val="A40000"/>
                </a:solidFill>
                <a:latin typeface="Franklin Gothic Book" pitchFamily="34" charset="0"/>
              </a:rPr>
              <a:t>Неграмотным человеком </a:t>
            </a:r>
          </a:p>
          <a:p>
            <a:endParaRPr lang="ru-RU" sz="3200" b="1" i="1" dirty="0">
              <a:solidFill>
                <a:srgbClr val="A40000"/>
              </a:solidFill>
              <a:latin typeface="Franklin Gothic Book" pitchFamily="34" charset="0"/>
            </a:endParaRPr>
          </a:p>
          <a:p>
            <a:r>
              <a:rPr lang="ru-RU" sz="3200" b="1" i="1" dirty="0">
                <a:solidFill>
                  <a:srgbClr val="A40000"/>
                </a:solidFill>
                <a:latin typeface="Franklin Gothic Book" pitchFamily="34" charset="0"/>
              </a:rPr>
              <a:t>завтрашнего дня будет не тот,</a:t>
            </a:r>
          </a:p>
          <a:p>
            <a:endParaRPr lang="ru-RU" sz="3200" b="1" i="1" dirty="0">
              <a:solidFill>
                <a:srgbClr val="A40000"/>
              </a:solidFill>
              <a:latin typeface="Franklin Gothic Book" pitchFamily="34" charset="0"/>
            </a:endParaRPr>
          </a:p>
          <a:p>
            <a:r>
              <a:rPr lang="ru-RU" sz="3200" b="1" i="1" dirty="0">
                <a:solidFill>
                  <a:srgbClr val="A40000"/>
                </a:solidFill>
                <a:latin typeface="Franklin Gothic Book" pitchFamily="34" charset="0"/>
              </a:rPr>
              <a:t> кто не умеет читать, а тот, </a:t>
            </a:r>
          </a:p>
          <a:p>
            <a:endParaRPr lang="ru-RU" sz="3200" b="1" i="1" dirty="0">
              <a:solidFill>
                <a:srgbClr val="A40000"/>
              </a:solidFill>
              <a:latin typeface="Franklin Gothic Book" pitchFamily="34" charset="0"/>
            </a:endParaRPr>
          </a:p>
          <a:p>
            <a:r>
              <a:rPr lang="ru-RU" sz="3200" b="1" i="1" dirty="0">
                <a:solidFill>
                  <a:srgbClr val="A40000"/>
                </a:solidFill>
                <a:latin typeface="Franklin Gothic Book" pitchFamily="34" charset="0"/>
              </a:rPr>
              <a:t>кто не научился учиться.</a:t>
            </a:r>
          </a:p>
          <a:p>
            <a:endParaRPr lang="ru-RU" sz="3200" b="1" i="1" dirty="0">
              <a:solidFill>
                <a:srgbClr val="A40000"/>
              </a:solidFill>
              <a:latin typeface="Franklin Gothic Book" pitchFamily="34" charset="0"/>
            </a:endParaRPr>
          </a:p>
          <a:p>
            <a:r>
              <a:rPr lang="ru-RU" sz="3200" b="1" i="1" dirty="0">
                <a:solidFill>
                  <a:srgbClr val="A40000"/>
                </a:solidFill>
                <a:latin typeface="Franklin Gothic Book" pitchFamily="34" charset="0"/>
              </a:rPr>
              <a:t>                   А. </a:t>
            </a:r>
            <a:r>
              <a:rPr lang="ru-RU" sz="3200" b="1" i="1" dirty="0" err="1">
                <a:solidFill>
                  <a:srgbClr val="A40000"/>
                </a:solidFill>
                <a:latin typeface="Franklin Gothic Book" pitchFamily="34" charset="0"/>
              </a:rPr>
              <a:t>Тоффлер</a:t>
            </a:r>
            <a:r>
              <a:rPr lang="ru-RU" sz="3200" b="1" i="1" dirty="0">
                <a:solidFill>
                  <a:srgbClr val="A40000"/>
                </a:solidFill>
                <a:latin typeface="Franklin Gothic Book" pitchFamily="34" charset="0"/>
              </a:rPr>
              <a:t>(</a:t>
            </a:r>
            <a:r>
              <a:rPr lang="ru-RU" sz="3200" b="1" i="1" dirty="0" err="1">
                <a:solidFill>
                  <a:srgbClr val="A40000"/>
                </a:solidFill>
                <a:latin typeface="Franklin Gothic Book" pitchFamily="34" charset="0"/>
              </a:rPr>
              <a:t>Футуршок</a:t>
            </a:r>
            <a:r>
              <a:rPr lang="ru-RU" sz="3200" b="1" i="1" dirty="0">
                <a:solidFill>
                  <a:srgbClr val="A40000"/>
                </a:solidFill>
                <a:latin typeface="Franklin Gothic Book" pitchFamily="34" charset="0"/>
              </a:rPr>
              <a:t>)</a:t>
            </a:r>
          </a:p>
        </p:txBody>
      </p:sp>
      <p:pic>
        <p:nvPicPr>
          <p:cNvPr id="4" name="Picture 31" descr="5386f5b0452c9489dff1e6f0fa8b287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5705475"/>
            <a:ext cx="3097212" cy="1152525"/>
          </a:xfrm>
          <a:prstGeom prst="rect">
            <a:avLst/>
          </a:prstGeom>
          <a:noFill/>
        </p:spPr>
      </p:pic>
      <p:pic>
        <p:nvPicPr>
          <p:cNvPr id="6" name="Picture 10" descr="http://hameleons.com/uploads/posts/2011-04/1301661928_timetabl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-99392"/>
            <a:ext cx="2843807" cy="234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8" name="Picture 4" descr="HARDWA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WordArt 5"/>
          <p:cNvSpPr>
            <a:spLocks noChangeArrowheads="1" noChangeShapeType="1" noTextEdit="1"/>
          </p:cNvSpPr>
          <p:nvPr/>
        </p:nvSpPr>
        <p:spPr bwMode="auto">
          <a:xfrm rot="-1202457">
            <a:off x="323850" y="1844675"/>
            <a:ext cx="7875588" cy="163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1202457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Спасибо за </a:t>
            </a:r>
            <a:r>
              <a:rPr lang="ru-RU" sz="36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1202457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внимание</a:t>
            </a:r>
            <a:r>
              <a:rPr lang="ru-RU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1202457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!</a:t>
            </a:r>
          </a:p>
        </p:txBody>
      </p:sp>
      <p:sp>
        <p:nvSpPr>
          <p:cNvPr id="26630" name="WordArt 6"/>
          <p:cNvSpPr>
            <a:spLocks noChangeArrowheads="1" noChangeShapeType="1" noTextEdit="1"/>
          </p:cNvSpPr>
          <p:nvPr/>
        </p:nvSpPr>
        <p:spPr bwMode="auto">
          <a:xfrm>
            <a:off x="3924300" y="4797425"/>
            <a:ext cx="4535488" cy="1325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Абаскалова Н.П.</a:t>
            </a:r>
          </a:p>
          <a:p>
            <a:pPr algn="ctr"/>
            <a:r>
              <a:rPr lang="en-US" sz="3600" b="1" kern="1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Abaskalova2005@mail.ru</a:t>
            </a:r>
            <a:endParaRPr lang="ru-RU" sz="3600" b="1" kern="10">
              <a:ln w="12700">
                <a:solidFill>
                  <a:srgbClr val="00008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6631" name="Picture 7" descr="67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33375"/>
            <a:ext cx="165576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01208"/>
            <a:ext cx="2123728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D:\разное\картинки\НГПУ-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3068960"/>
            <a:ext cx="18319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60648"/>
            <a:ext cx="7488832" cy="6264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ARDWA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D:\разное\картинки\НГПУ-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3515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835696" y="116632"/>
            <a:ext cx="5616624" cy="10081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4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Почему проект?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A4000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323528" y="1397000"/>
          <a:ext cx="864096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912"/>
            <a:ext cx="3131840" cy="24306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259632" y="4189731"/>
            <a:ext cx="7668146" cy="2308324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buFontTx/>
              <a:buChar char="-"/>
            </a:pPr>
            <a:r>
              <a:rPr lang="ru-RU" sz="3600" b="1" dirty="0" smtClean="0"/>
              <a:t>это </a:t>
            </a:r>
            <a:r>
              <a:rPr lang="ru-RU" sz="3600" b="1" i="1" dirty="0" smtClean="0"/>
              <a:t>создание модели, образа желаемого</a:t>
            </a:r>
          </a:p>
          <a:p>
            <a:pPr algn="ctr"/>
            <a:r>
              <a:rPr lang="ru-RU" sz="3600" b="1" i="1" dirty="0" smtClean="0"/>
              <a:t>состояния объекта или процесса в будущем</a:t>
            </a:r>
            <a:endParaRPr lang="ru-RU" sz="3600" b="1" dirty="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539750" y="4487863"/>
            <a:ext cx="10052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395536" y="5949280"/>
            <a:ext cx="81010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404664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400" b="1" dirty="0">
                <a:solidFill>
                  <a:srgbClr val="CC3300"/>
                </a:solidFill>
              </a:rPr>
              <a:t/>
            </a:r>
            <a:br>
              <a:rPr lang="ru-RU" sz="2400" b="1" dirty="0">
                <a:solidFill>
                  <a:srgbClr val="CC3300"/>
                </a:solidFill>
              </a:rPr>
            </a:br>
            <a:r>
              <a:rPr lang="ru-RU" sz="2800" b="1" i="1" dirty="0"/>
              <a:t>Проект</a:t>
            </a:r>
            <a:r>
              <a:rPr lang="ru-RU" sz="2800" b="1" dirty="0"/>
              <a:t> (от лат. </a:t>
            </a:r>
            <a:r>
              <a:rPr lang="ru-RU" sz="2800" b="1" dirty="0" err="1"/>
              <a:t>р</a:t>
            </a:r>
            <a:r>
              <a:rPr lang="en-US" sz="2800" b="1" dirty="0" err="1"/>
              <a:t>rojectus</a:t>
            </a:r>
            <a:r>
              <a:rPr lang="ru-RU" sz="2800" b="1" dirty="0"/>
              <a:t>, букв.- </a:t>
            </a:r>
            <a:r>
              <a:rPr lang="ru-RU" sz="2800" b="1" dirty="0" smtClean="0"/>
              <a:t>«брошенный вперед»)</a:t>
            </a:r>
            <a:r>
              <a:rPr lang="ru-RU" sz="2800" dirty="0" smtClean="0"/>
              <a:t> </a:t>
            </a:r>
            <a:r>
              <a:rPr lang="ru-RU" sz="2000" b="1" dirty="0"/>
              <a:t/>
            </a:r>
            <a:br>
              <a:rPr lang="ru-RU" sz="2000" b="1" dirty="0"/>
            </a:br>
            <a:endParaRPr lang="ru-RU" sz="2000" b="1" dirty="0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611188" y="5135563"/>
            <a:ext cx="7561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endParaRPr lang="ru-RU"/>
          </a:p>
        </p:txBody>
      </p:sp>
      <p:pic>
        <p:nvPicPr>
          <p:cNvPr id="7" name="Picture 2" descr="E:\кар зож\непн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772816"/>
            <a:ext cx="2297986" cy="1993420"/>
          </a:xfrm>
          <a:prstGeom prst="rect">
            <a:avLst/>
          </a:prstGeom>
          <a:noFill/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" name="Picture 5" descr="http://agezelin.files.wordpress.com/2008/07/akcja-adaptac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628800"/>
            <a:ext cx="3144838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9" name="Стрелка вправо 8"/>
          <p:cNvSpPr/>
          <p:nvPr/>
        </p:nvSpPr>
        <p:spPr>
          <a:xfrm>
            <a:off x="4139952" y="2564904"/>
            <a:ext cx="64807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4" descr="Рисунок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1988840"/>
            <a:ext cx="1728861" cy="1561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6344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Дерево целей проектной деятельности</a:t>
            </a:r>
            <a:endParaRPr lang="ru-RU" sz="3200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323528" y="836712"/>
            <a:ext cx="8496944" cy="60212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HARDWA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1" name="Rectangle 4"/>
          <p:cNvSpPr>
            <a:spLocks noChangeArrowheads="1"/>
          </p:cNvSpPr>
          <p:nvPr/>
        </p:nvSpPr>
        <p:spPr bwMode="auto">
          <a:xfrm>
            <a:off x="1331913" y="2060575"/>
            <a:ext cx="63896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 </a:t>
            </a:r>
          </a:p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9388" y="2708275"/>
            <a:ext cx="4321175" cy="14414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cs typeface="Times New Roman" pitchFamily="18" charset="0"/>
              </a:rPr>
              <a:t>Внешний результат </a:t>
            </a:r>
          </a:p>
          <a:p>
            <a:pPr>
              <a:defRPr/>
            </a:pPr>
            <a:r>
              <a:rPr lang="ru-RU" sz="2000" dirty="0">
                <a:cs typeface="Times New Roman" pitchFamily="18" charset="0"/>
              </a:rPr>
              <a:t>можно увидеть, осмыслить, применить в реальной практической деятельности.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43438" y="2708275"/>
            <a:ext cx="4321175" cy="14414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cs typeface="Times New Roman" pitchFamily="18" charset="0"/>
              </a:rPr>
              <a:t>Внутренний результат </a:t>
            </a:r>
          </a:p>
          <a:p>
            <a:pPr>
              <a:defRPr/>
            </a:pPr>
            <a:r>
              <a:rPr lang="ru-RU" sz="2000" dirty="0">
                <a:cs typeface="Times New Roman" pitchFamily="18" charset="0"/>
              </a:rPr>
              <a:t>(опыт деятельности) становится бесценным достоянием учащегося, соединяя в себе знания и умения, компетенции и ценности.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7950" y="4508500"/>
            <a:ext cx="8893175" cy="10810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sz="2000" b="1" dirty="0">
              <a:solidFill>
                <a:schemeClr val="bg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16238" y="1268760"/>
            <a:ext cx="3311525" cy="863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  <a:cs typeface="Times New Roman" pitchFamily="18" charset="0"/>
              </a:rPr>
              <a:t>Результат</a:t>
            </a:r>
          </a:p>
        </p:txBody>
      </p:sp>
      <p:cxnSp>
        <p:nvCxnSpPr>
          <p:cNvPr id="12" name="Прямая со стрелкой 11"/>
          <p:cNvCxnSpPr>
            <a:stCxn id="0" idx="1"/>
            <a:endCxn id="6" idx="0"/>
          </p:cNvCxnSpPr>
          <p:nvPr/>
        </p:nvCxnSpPr>
        <p:spPr>
          <a:xfrm flipH="1">
            <a:off x="2339975" y="1700213"/>
            <a:ext cx="576263" cy="10080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0" idx="3"/>
            <a:endCxn id="7" idx="0"/>
          </p:cNvCxnSpPr>
          <p:nvPr/>
        </p:nvCxnSpPr>
        <p:spPr>
          <a:xfrm>
            <a:off x="6227763" y="1700213"/>
            <a:ext cx="576262" cy="10080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1" name="Рисунок 6" descr="ag_small_5de37498dc964f6fb28d4054c042991f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4509120"/>
            <a:ext cx="316835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481736"/>
            <a:ext cx="1901011" cy="2376264"/>
          </a:xfrm>
          <a:prstGeom prst="rect">
            <a:avLst/>
          </a:prstGeom>
        </p:spPr>
      </p:pic>
      <p:pic>
        <p:nvPicPr>
          <p:cNvPr id="18" name="Picture 6" descr="df6eb5a16f2dca616eea7c5fc527e196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4653136"/>
            <a:ext cx="237626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7" descr="3"/>
          <p:cNvPicPr preferRelativeResize="0">
            <a:picLocks noChangeAspect="1" noChangeArrowheads="1" noCrop="1"/>
          </p:cNvPicPr>
          <p:nvPr/>
        </p:nvPicPr>
        <p:blipFill>
          <a:blip r:embed="rId6" cstate="print">
            <a:lum bright="18000" contrast="24000"/>
          </a:blip>
          <a:srcRect/>
          <a:stretch>
            <a:fillRect/>
          </a:stretch>
        </p:blipFill>
        <p:spPr bwMode="auto">
          <a:xfrm>
            <a:off x="251520" y="0"/>
            <a:ext cx="2362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7" descr="3"/>
          <p:cNvPicPr preferRelativeResize="0">
            <a:picLocks noChangeAspect="1" noChangeArrowheads="1" noCrop="1"/>
          </p:cNvPicPr>
          <p:nvPr/>
        </p:nvPicPr>
        <p:blipFill>
          <a:blip r:embed="rId6" cstate="print">
            <a:lum bright="18000" contrast="24000"/>
          </a:blip>
          <a:srcRect/>
          <a:stretch>
            <a:fillRect/>
          </a:stretch>
        </p:blipFill>
        <p:spPr bwMode="auto">
          <a:xfrm>
            <a:off x="2627784" y="0"/>
            <a:ext cx="2362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7" descr="3"/>
          <p:cNvPicPr preferRelativeResize="0">
            <a:picLocks noChangeAspect="1" noChangeArrowheads="1" noCrop="1"/>
          </p:cNvPicPr>
          <p:nvPr/>
        </p:nvPicPr>
        <p:blipFill>
          <a:blip r:embed="rId6" cstate="print">
            <a:lum bright="18000" contrast="24000"/>
          </a:blip>
          <a:srcRect/>
          <a:stretch>
            <a:fillRect/>
          </a:stretch>
        </p:blipFill>
        <p:spPr bwMode="auto">
          <a:xfrm>
            <a:off x="4932040" y="0"/>
            <a:ext cx="2362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val 2"/>
          <p:cNvSpPr>
            <a:spLocks noChangeArrowheads="1"/>
          </p:cNvSpPr>
          <p:nvPr/>
        </p:nvSpPr>
        <p:spPr bwMode="auto">
          <a:xfrm>
            <a:off x="395288" y="1700213"/>
            <a:ext cx="2968625" cy="1800225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ln w="9525">
            <a:solidFill>
              <a:schemeClr val="tx2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sz="2800" b="1" dirty="0">
                <a:solidFill>
                  <a:srgbClr val="C00000"/>
                </a:solidFill>
              </a:rPr>
              <a:t>Что делать?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3315" name="Oval 3"/>
          <p:cNvSpPr>
            <a:spLocks noChangeArrowheads="1"/>
          </p:cNvSpPr>
          <p:nvPr/>
        </p:nvSpPr>
        <p:spPr bwMode="auto">
          <a:xfrm>
            <a:off x="468313" y="4508500"/>
            <a:ext cx="3527425" cy="165735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2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sz="2800" b="1" dirty="0">
                <a:solidFill>
                  <a:srgbClr val="C00000"/>
                </a:solidFill>
              </a:rPr>
              <a:t>Из чего делать?</a:t>
            </a:r>
          </a:p>
        </p:txBody>
      </p:sp>
      <p:sp>
        <p:nvSpPr>
          <p:cNvPr id="10244" name="Oval 4"/>
          <p:cNvSpPr>
            <a:spLocks noChangeArrowheads="1"/>
          </p:cNvSpPr>
          <p:nvPr/>
        </p:nvSpPr>
        <p:spPr bwMode="auto">
          <a:xfrm>
            <a:off x="3203575" y="3213100"/>
            <a:ext cx="2951163" cy="1441450"/>
          </a:xfrm>
          <a:prstGeom prst="ellipse">
            <a:avLst/>
          </a:prstGeom>
          <a:blipFill>
            <a:blip r:embed="rId4" cstate="print"/>
            <a:tile tx="0" ty="0" sx="100000" sy="100000" flip="none" algn="tl"/>
          </a:blipFill>
          <a:ln w="9525">
            <a:solidFill>
              <a:schemeClr val="tx2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rgbClr val="C00000"/>
                </a:solidFill>
              </a:rPr>
              <a:t>Зачем делать?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3317" name="Oval 5"/>
          <p:cNvSpPr>
            <a:spLocks noChangeArrowheads="1"/>
          </p:cNvSpPr>
          <p:nvPr/>
        </p:nvSpPr>
        <p:spPr bwMode="auto">
          <a:xfrm>
            <a:off x="5364163" y="4652963"/>
            <a:ext cx="3455987" cy="1800225"/>
          </a:xfrm>
          <a:prstGeom prst="ellipse">
            <a:avLst/>
          </a:prstGeom>
          <a:blipFill>
            <a:blip r:embed="rId5" cstate="print"/>
            <a:tile tx="0" ty="0" sx="100000" sy="100000" flip="none" algn="tl"/>
          </a:blipFill>
          <a:ln w="9525">
            <a:solidFill>
              <a:schemeClr val="tx2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sz="2800" b="1" dirty="0">
                <a:solidFill>
                  <a:srgbClr val="C00000"/>
                </a:solidFill>
              </a:rPr>
              <a:t>Сколько  времени делать? </a:t>
            </a:r>
          </a:p>
        </p:txBody>
      </p:sp>
      <p:sp>
        <p:nvSpPr>
          <p:cNvPr id="13318" name="Oval 6"/>
          <p:cNvSpPr>
            <a:spLocks noChangeArrowheads="1"/>
          </p:cNvSpPr>
          <p:nvPr/>
        </p:nvSpPr>
        <p:spPr bwMode="auto">
          <a:xfrm>
            <a:off x="5867400" y="1773238"/>
            <a:ext cx="2808288" cy="1800225"/>
          </a:xfrm>
          <a:prstGeom prst="ellipse">
            <a:avLst/>
          </a:prstGeom>
          <a:blipFill>
            <a:blip r:embed="rId6" cstate="print"/>
            <a:tile tx="0" ty="0" sx="100000" sy="100000" flip="none" algn="tl"/>
          </a:blipFill>
          <a:ln w="9525">
            <a:solidFill>
              <a:schemeClr val="tx2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sz="2800" b="1" dirty="0">
                <a:solidFill>
                  <a:srgbClr val="C00000"/>
                </a:solidFill>
              </a:rPr>
              <a:t>Как делать?</a:t>
            </a:r>
            <a:r>
              <a:rPr lang="ru-RU" sz="18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914400" y="457200"/>
            <a:ext cx="6781800" cy="76200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2700338" y="836613"/>
            <a:ext cx="914400" cy="91440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 flipV="1">
            <a:off x="827584" y="188640"/>
            <a:ext cx="7705725" cy="7016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ot="10800000" anchor="ctr">
            <a:spAutoFit/>
          </a:bodyPr>
          <a:lstStyle/>
          <a:p>
            <a:pPr algn="ctr">
              <a:buFont typeface="Monotype Sorts" pitchFamily="2" charset="2"/>
              <a:buNone/>
            </a:pPr>
            <a:r>
              <a:rPr lang="ru-RU" sz="4000" b="1" dirty="0" err="1">
                <a:solidFill>
                  <a:srgbClr val="C00000"/>
                </a:solidFill>
              </a:rPr>
              <a:t>Проблематизация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10" name="Picture 3" descr="DSCF083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7904" y="1268760"/>
            <a:ext cx="1979712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750888"/>
          </a:xfr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Постановка проблемы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40768"/>
            <a:ext cx="9036050" cy="5328592"/>
          </a:xfr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pPr marL="0" lvl="1" indent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Сформулировать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проблему, которая имеет личную или социальную значимость.</a:t>
            </a:r>
          </a:p>
          <a:p>
            <a:pPr marL="0" lvl="1" indent="0">
              <a:lnSpc>
                <a:spcPct val="80000"/>
              </a:lnSpc>
              <a:spcBef>
                <a:spcPts val="0"/>
              </a:spcBef>
              <a:defRPr/>
            </a:pPr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1" indent="0">
              <a:lnSpc>
                <a:spcPct val="80000"/>
              </a:lnSpc>
              <a:spcBef>
                <a:spcPts val="0"/>
              </a:spcBef>
              <a:defRPr/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1" indent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Обозначить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обстоятельства, которые побудили выделить данную проблему.</a:t>
            </a:r>
          </a:p>
          <a:p>
            <a:pPr marL="0" lvl="1" indent="0">
              <a:lnSpc>
                <a:spcPct val="80000"/>
              </a:lnSpc>
              <a:spcBef>
                <a:spcPts val="0"/>
              </a:spcBef>
              <a:defRPr/>
            </a:pPr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1" indent="0">
              <a:lnSpc>
                <a:spcPct val="80000"/>
              </a:lnSpc>
              <a:spcBef>
                <a:spcPts val="0"/>
              </a:spcBef>
              <a:defRPr/>
            </a:pPr>
            <a:endParaRPr lang="ru-RU" sz="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indent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Определить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предполагаемые способы решения  проблемы.</a:t>
            </a:r>
          </a:p>
          <a:p>
            <a:pPr marL="0" lvl="1" indent="0">
              <a:lnSpc>
                <a:spcPct val="80000"/>
              </a:lnSpc>
              <a:spcBef>
                <a:spcPts val="0"/>
              </a:spcBef>
              <a:defRPr/>
            </a:pPr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1" indent="0">
              <a:lnSpc>
                <a:spcPct val="80000"/>
              </a:lnSpc>
              <a:spcBef>
                <a:spcPts val="0"/>
              </a:spcBef>
              <a:buFontTx/>
              <a:buNone/>
              <a:defRPr/>
            </a:pPr>
            <a:endParaRPr lang="ru-RU" sz="1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indent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Выяснить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какие необходимы ресурсы (информационные, материальные, временные, финансовые) для решения данной проблемы.</a:t>
            </a:r>
          </a:p>
          <a:p>
            <a:pPr marL="0" lvl="1" indent="0">
              <a:lnSpc>
                <a:spcPct val="80000"/>
              </a:lnSpc>
              <a:spcBef>
                <a:spcPts val="0"/>
              </a:spcBef>
              <a:buFontTx/>
              <a:buNone/>
              <a:defRPr/>
            </a:pP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lvl="1" indent="0">
              <a:lnSpc>
                <a:spcPct val="80000"/>
              </a:lnSpc>
              <a:spcBef>
                <a:spcPts val="0"/>
              </a:spcBef>
              <a:buFontTx/>
              <a:buNone/>
              <a:defRPr/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1" indent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Обозначить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предполагаемый механизм решения проблемы.</a:t>
            </a:r>
          </a:p>
          <a:p>
            <a:pPr marL="0" lvl="1" indent="0">
              <a:lnSpc>
                <a:spcPct val="80000"/>
              </a:lnSpc>
              <a:spcBef>
                <a:spcPts val="0"/>
              </a:spcBef>
              <a:defRPr/>
            </a:pPr>
            <a:endParaRPr lang="ru-RU" sz="800" b="1" dirty="0">
              <a:latin typeface="Times New Roman" pitchFamily="18" charset="0"/>
              <a:cs typeface="Times New Roman" pitchFamily="18" charset="0"/>
            </a:endParaRPr>
          </a:p>
          <a:p>
            <a:pPr marL="0" lvl="1" indent="0">
              <a:lnSpc>
                <a:spcPct val="80000"/>
              </a:lnSpc>
              <a:spcBef>
                <a:spcPts val="0"/>
              </a:spcBef>
              <a:defRPr/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1" indent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Принять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решение о реальности решения проблемы и определить уровень личной готовности к проектной деятельности.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  <a:defRPr/>
            </a:pPr>
            <a:endParaRPr lang="ru-RU" b="1" dirty="0" smtClean="0">
              <a:solidFill>
                <a:srgbClr val="CC99FF"/>
              </a:solidFill>
            </a:endParaRPr>
          </a:p>
        </p:txBody>
      </p:sp>
      <p:pic>
        <p:nvPicPr>
          <p:cNvPr id="4" name="Picture 2" descr="D:\разное\картинки\НГПУ-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5589240"/>
            <a:ext cx="183515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419872" y="609329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" action="ppaction://hlinkpres?slideindex=1&amp;slidetitle="/>
              </a:rPr>
              <a:t>Технологическая карта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720</Words>
  <Application>Microsoft Office PowerPoint</Application>
  <PresentationFormat>Экран (4:3)</PresentationFormat>
  <Paragraphs>128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Arial</vt:lpstr>
      <vt:lpstr>Calibri</vt:lpstr>
      <vt:lpstr>Franklin Gothic Book</vt:lpstr>
      <vt:lpstr>Monotype Corsiva</vt:lpstr>
      <vt:lpstr>Monotype Sorts</vt:lpstr>
      <vt:lpstr>Times New Roman</vt:lpstr>
      <vt:lpstr>Wingdings</vt:lpstr>
      <vt:lpstr>Тема Office</vt:lpstr>
      <vt:lpstr>     ФГОС и проектная   технология обучения  Метод проектов в деятельности учителя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Дерево целей проектной деятельности</vt:lpstr>
      <vt:lpstr>Презентация PowerPoint</vt:lpstr>
      <vt:lpstr>Презентация PowerPoint</vt:lpstr>
      <vt:lpstr>Постановка проблемы</vt:lpstr>
      <vt:lpstr>Оценка результативности проекта</vt:lpstr>
      <vt:lpstr>Основные факторы, необходимые для успешной проектной деятельности</vt:lpstr>
      <vt:lpstr>Организационные модели</vt:lpstr>
      <vt:lpstr>Требования ФГОС</vt:lpstr>
      <vt:lpstr>Проектная технология дает возможность:     Реализовать деятельностный поход в обучении географии    Решить проблему сокращения часов на изучение географии   Формирования у школьников информа-ционной компетентности   Овладения школьниками методами географического прогнозирования    Участия школьников в общественных экспертизах</vt:lpstr>
      <vt:lpstr>Презентация PowerPoint</vt:lpstr>
      <vt:lpstr>Презентация PowerPoint</vt:lpstr>
      <vt:lpstr>Презентация PowerPoint</vt:lpstr>
      <vt:lpstr>Презентация PowerPoint</vt:lpstr>
      <vt:lpstr>УМК, монографии, пособия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Преподаватель</cp:lastModifiedBy>
  <cp:revision>29</cp:revision>
  <dcterms:created xsi:type="dcterms:W3CDTF">2015-08-25T05:39:33Z</dcterms:created>
  <dcterms:modified xsi:type="dcterms:W3CDTF">2015-10-07T06:44:52Z</dcterms:modified>
</cp:coreProperties>
</file>