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60" r:id="rId3"/>
    <p:sldId id="259" r:id="rId4"/>
    <p:sldId id="275" r:id="rId5"/>
    <p:sldId id="262" r:id="rId6"/>
    <p:sldId id="263" r:id="rId7"/>
    <p:sldId id="264" r:id="rId8"/>
    <p:sldId id="265" r:id="rId9"/>
    <p:sldId id="276" r:id="rId10"/>
    <p:sldId id="267" r:id="rId11"/>
    <p:sldId id="268" r:id="rId12"/>
    <p:sldId id="269" r:id="rId13"/>
    <p:sldId id="270" r:id="rId14"/>
    <p:sldId id="271" r:id="rId15"/>
    <p:sldId id="277" r:id="rId16"/>
  </p:sldIdLst>
  <p:sldSz cx="9144000" cy="6858000" type="screen4x3"/>
  <p:notesSz cx="6669088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8593" autoAdjust="0"/>
  </p:normalViewPr>
  <p:slideViewPr>
    <p:cSldViewPr>
      <p:cViewPr varScale="1">
        <p:scale>
          <a:sx n="87" d="100"/>
          <a:sy n="87" d="100"/>
        </p:scale>
        <p:origin x="-136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>
        <c:manualLayout>
          <c:layoutTarget val="inner"/>
          <c:xMode val="edge"/>
          <c:yMode val="edge"/>
          <c:x val="0.12033851223658359"/>
          <c:y val="5.4148588753296423E-2"/>
          <c:w val="0.84951209124912042"/>
          <c:h val="0.94121023589971486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Lbls>
            <c:dLbl>
              <c:idx val="0"/>
              <c:layout>
                <c:manualLayout>
                  <c:x val="0.21866995061162722"/>
                  <c:y val="-1.3923891497436018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rPr>
                      <a:t>2</a:t>
                    </a:r>
                    <a:r>
                      <a:rPr lang="ru-RU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rPr>
                      <a:t>2,3</a:t>
                    </a:r>
                    <a:r>
                      <a:rPr lang="ru-RU" dirty="0" smtClean="0">
                        <a:latin typeface="Arial Narrow" pitchFamily="34" charset="0"/>
                      </a:rPr>
                      <a:t> 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23055580438276593"/>
                  <c:y val="-3.0409632847812297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rPr>
                      <a:t>2</a:t>
                    </a:r>
                    <a:r>
                      <a:rPr lang="ru-RU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rPr>
                      <a:t>3,4</a:t>
                    </a:r>
                    <a:r>
                      <a:rPr lang="ru-RU" dirty="0" smtClean="0">
                        <a:latin typeface="Arial Narrow" pitchFamily="34" charset="0"/>
                      </a:rPr>
                      <a:t> 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24450948404912379"/>
                  <c:y val="1.07228582789048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rPr>
                      <a:t>24,9 </a:t>
                    </a:r>
                    <a:r>
                      <a:rPr lang="ru-RU" dirty="0" smtClean="0">
                        <a:latin typeface="Arial Narrow" pitchFamily="34" charset="0"/>
                      </a:rPr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25394099234971246"/>
                  <c:y val="-1.6003338810306809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rPr>
                      <a:t>26,2</a:t>
                    </a:r>
                    <a:r>
                      <a:rPr lang="ru-RU" dirty="0" smtClean="0">
                        <a:latin typeface="Arial Narrow" pitchFamily="34" charset="0"/>
                      </a:rPr>
                      <a:t> 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.258569968010391"/>
                  <c:y val="-4.641297165812004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itchFamily="34" charset="0"/>
                      </a:rPr>
                      <a:t>27,5 %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0.25159302051159121"/>
                  <c:y val="-1.8565188663248001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</a:rPr>
                      <a:t>29</a:t>
                    </a:r>
                    <a:r>
                      <a:rPr lang="en-US" baseline="0" dirty="0" smtClean="0">
                        <a:latin typeface="Arial Narrow" pitchFamily="34" charset="0"/>
                      </a:rPr>
                      <a:t> 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0.27073596772443131"/>
                  <c:y val="-4.641297165812004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itchFamily="34" charset="0"/>
                      </a:rPr>
                      <a:t> 3</a:t>
                    </a:r>
                    <a:r>
                      <a:rPr lang="en-US" dirty="0" smtClean="0">
                        <a:latin typeface="Arial Narrow" pitchFamily="34" charset="0"/>
                      </a:rPr>
                      <a:t>0,5</a:t>
                    </a:r>
                    <a:r>
                      <a:rPr lang="ru-RU" dirty="0" smtClean="0">
                        <a:latin typeface="Arial Narrow" pitchFamily="34" charset="0"/>
                      </a:rPr>
                      <a:t> %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0.28714420819257847"/>
                  <c:y val="-1.39238914974360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itchFamily="34" charset="0"/>
                      </a:rPr>
                      <a:t>3</a:t>
                    </a:r>
                    <a:r>
                      <a:rPr lang="en-US" dirty="0" smtClean="0">
                        <a:latin typeface="Arial Narrow" pitchFamily="34" charset="0"/>
                      </a:rPr>
                      <a:t>1,8</a:t>
                    </a:r>
                    <a:r>
                      <a:rPr lang="ru-RU" dirty="0" smtClean="0">
                        <a:latin typeface="Arial Narrow" pitchFamily="34" charset="0"/>
                      </a:rPr>
                      <a:t> %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0.28987891493727108"/>
                  <c:y val="-4.641297165812004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 Narrow" pitchFamily="34" charset="0"/>
                      </a:rPr>
                      <a:t>32,2</a:t>
                    </a:r>
                    <a:r>
                      <a:rPr lang="ru-RU" dirty="0" smtClean="0">
                        <a:latin typeface="Arial Narrow" pitchFamily="34" charset="0"/>
                      </a:rPr>
                      <a:t> %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0.34183834308640343"/>
                  <c:y val="-9.28259433162401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</a:rPr>
                      <a:t>39,7</a:t>
                    </a:r>
                    <a:r>
                      <a: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</a:rPr>
                      <a:t> %</a:t>
                    </a:r>
                    <a:endParaRPr lang="en-US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75000"/>
                      </a:schemeClr>
                    </a:solidFill>
                    <a:latin typeface="Arial Narrow" pitchFamily="34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Лист1!$B$2:$B$11</c:f>
              <c:numCache>
                <c:formatCode>0.00</c:formatCode>
                <c:ptCount val="10"/>
                <c:pt idx="0">
                  <c:v>22.2</c:v>
                </c:pt>
                <c:pt idx="1">
                  <c:v>23.4</c:v>
                </c:pt>
                <c:pt idx="2">
                  <c:v>24.9</c:v>
                </c:pt>
                <c:pt idx="3">
                  <c:v>26.2</c:v>
                </c:pt>
                <c:pt idx="4">
                  <c:v>27.5</c:v>
                </c:pt>
                <c:pt idx="5">
                  <c:v>29</c:v>
                </c:pt>
                <c:pt idx="6">
                  <c:v>30.5</c:v>
                </c:pt>
                <c:pt idx="7">
                  <c:v>31.8</c:v>
                </c:pt>
                <c:pt idx="8">
                  <c:v>32.200000000000003</c:v>
                </c:pt>
                <c:pt idx="9">
                  <c:v>39.700000000000003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</c:ser>
        <c:dLbls>
          <c:showVal val="1"/>
        </c:dLbls>
        <c:overlap val="100"/>
        <c:axId val="64808832"/>
        <c:axId val="64810368"/>
      </c:barChart>
      <c:catAx>
        <c:axId val="6480883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defRPr>
            </a:pPr>
            <a:endParaRPr lang="ru-RU"/>
          </a:p>
        </c:txPr>
        <c:crossAx val="64810368"/>
        <c:crosses val="autoZero"/>
        <c:auto val="1"/>
        <c:lblAlgn val="ctr"/>
        <c:lblOffset val="100"/>
      </c:catAx>
      <c:valAx>
        <c:axId val="64810368"/>
        <c:scaling>
          <c:orientation val="minMax"/>
        </c:scaling>
        <c:delete val="1"/>
        <c:axPos val="b"/>
        <c:numFmt formatCode="0.00" sourceLinked="1"/>
        <c:tickLblPos val="none"/>
        <c:crossAx val="64808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1.579426498216616E-2"/>
          <c:y val="3.4643968130525241E-2"/>
          <c:w val="0.9420876950653907"/>
          <c:h val="0.94467308643266235"/>
        </c:manualLayout>
      </c:layout>
      <c:barChart>
        <c:barDir val="bar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Lbls>
            <c:dLbl>
              <c:idx val="10"/>
              <c:tx>
                <c:rich>
                  <a:bodyPr/>
                  <a:lstStyle/>
                  <a:p>
                    <a:r>
                      <a:rPr lang="en-US" sz="1050" b="1" dirty="0" smtClean="0">
                        <a:latin typeface="Arial Narrow" pitchFamily="34" charset="0"/>
                      </a:rPr>
                      <a:t>2344</a:t>
                    </a:r>
                    <a:endParaRPr lang="en-US" dirty="0" smtClean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50" b="1"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17229</c:v>
                </c:pt>
                <c:pt idx="1">
                  <c:v>14077</c:v>
                </c:pt>
                <c:pt idx="2">
                  <c:v>13722</c:v>
                </c:pt>
                <c:pt idx="3">
                  <c:v>12903</c:v>
                </c:pt>
                <c:pt idx="4">
                  <c:v>10809</c:v>
                </c:pt>
                <c:pt idx="5">
                  <c:v>10986</c:v>
                </c:pt>
                <c:pt idx="6">
                  <c:v>10923</c:v>
                </c:pt>
                <c:pt idx="7">
                  <c:v>10068</c:v>
                </c:pt>
                <c:pt idx="8">
                  <c:v>9216</c:v>
                </c:pt>
                <c:pt idx="9">
                  <c:v>8281</c:v>
                </c:pt>
              </c:numCache>
            </c:numRef>
          </c:val>
        </c:ser>
        <c:dLbls>
          <c:showVal val="1"/>
        </c:dLbls>
        <c:axId val="46676608"/>
        <c:axId val="46678400"/>
      </c:barChart>
      <c:catAx>
        <c:axId val="4667660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 b="1">
                <a:latin typeface="Arial Narrow" pitchFamily="34" charset="0"/>
              </a:defRPr>
            </a:pPr>
            <a:endParaRPr lang="ru-RU"/>
          </a:p>
        </c:txPr>
        <c:crossAx val="46678400"/>
        <c:crosses val="autoZero"/>
        <c:lblAlgn val="ctr"/>
        <c:lblOffset val="100"/>
      </c:catAx>
      <c:valAx>
        <c:axId val="466784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46676608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200" b="0">
          <a:solidFill>
            <a:schemeClr val="tx2">
              <a:lumMod val="75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1.6303043826129498E-2"/>
          <c:y val="0"/>
          <c:w val="0.96739391234774164"/>
          <c:h val="0.73269000203681256"/>
        </c:manualLayout>
      </c:layout>
      <c:bar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2"/>
                        </a:solidFill>
                        <a:latin typeface="Arial Narrow" pitchFamily="34" charset="0"/>
                      </a:rPr>
                      <a:t>2344</a:t>
                    </a:r>
                    <a:endParaRPr lang="en-US" dirty="0" smtClean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4924</c:v>
                </c:pt>
                <c:pt idx="1">
                  <c:v>4604</c:v>
                </c:pt>
                <c:pt idx="2">
                  <c:v>4520</c:v>
                </c:pt>
                <c:pt idx="3">
                  <c:v>4583</c:v>
                </c:pt>
                <c:pt idx="4">
                  <c:v>4103</c:v>
                </c:pt>
                <c:pt idx="5">
                  <c:v>3200</c:v>
                </c:pt>
                <c:pt idx="6">
                  <c:v>3244</c:v>
                </c:pt>
                <c:pt idx="7">
                  <c:v>3220</c:v>
                </c:pt>
                <c:pt idx="8">
                  <c:v>2999</c:v>
                </c:pt>
                <c:pt idx="9">
                  <c:v>2757</c:v>
                </c:pt>
                <c:pt idx="10">
                  <c:v>2344</c:v>
                </c:pt>
              </c:numCache>
            </c:numRef>
          </c:val>
        </c:ser>
        <c:dLbls>
          <c:showVal val="1"/>
        </c:dLbls>
        <c:overlap val="-25"/>
        <c:axId val="46776704"/>
        <c:axId val="46778240"/>
      </c:barChart>
      <c:catAx>
        <c:axId val="467767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Arial Narrow" pitchFamily="34" charset="0"/>
              </a:defRPr>
            </a:pPr>
            <a:endParaRPr lang="ru-RU"/>
          </a:p>
        </c:txPr>
        <c:crossAx val="46778240"/>
        <c:crosses val="autoZero"/>
        <c:lblAlgn val="ctr"/>
        <c:lblOffset val="100"/>
      </c:catAx>
      <c:valAx>
        <c:axId val="467782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46776704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2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1.6303043826129498E-2"/>
          <c:y val="0"/>
          <c:w val="0.96739391234774164"/>
          <c:h val="0.84060882124208514"/>
        </c:manualLayout>
      </c:layout>
      <c:bar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1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Lbls>
            <c:dLbl>
              <c:idx val="10"/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chemeClr val="tx2"/>
                        </a:solidFill>
                        <a:latin typeface="Arial Narrow" pitchFamily="34" charset="0"/>
                        <a:cs typeface="Times New Roman" pitchFamily="18" charset="0"/>
                      </a:rPr>
                      <a:t>2</a:t>
                    </a:r>
                    <a:r>
                      <a:rPr lang="en-US" sz="1100" dirty="0" smtClean="0">
                        <a:solidFill>
                          <a:schemeClr val="tx2"/>
                        </a:solidFill>
                        <a:latin typeface="Arial Narrow" pitchFamily="34" charset="0"/>
                      </a:rPr>
                      <a:t>344</a:t>
                    </a:r>
                    <a:endParaRPr lang="en-US" dirty="0" smtClean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tx2"/>
                    </a:solidFill>
                    <a:latin typeface="Arial Narrow" pitchFamily="34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Россия</c:v>
                </c:pt>
                <c:pt idx="1">
                  <c:v>Германия</c:v>
                </c:pt>
                <c:pt idx="2">
                  <c:v>ЕС-15</c:v>
                </c:pt>
                <c:pt idx="3">
                  <c:v>ЕС-27</c:v>
                </c:pt>
                <c:pt idx="4">
                  <c:v>США</c:v>
                </c:pt>
                <c:pt idx="5">
                  <c:v>Япония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3.2800000000000002</c:v>
                </c:pt>
                <c:pt idx="1">
                  <c:v>2.5</c:v>
                </c:pt>
                <c:pt idx="2">
                  <c:v>2.8499999999999988</c:v>
                </c:pt>
                <c:pt idx="3">
                  <c:v>3.63</c:v>
                </c:pt>
                <c:pt idx="4">
                  <c:v>4.3599999999999985</c:v>
                </c:pt>
                <c:pt idx="5">
                  <c:v>3.17</c:v>
                </c:pt>
              </c:numCache>
            </c:numRef>
          </c:val>
        </c:ser>
        <c:dLbls>
          <c:showVal val="1"/>
        </c:dLbls>
        <c:overlap val="-25"/>
        <c:axId val="46892160"/>
        <c:axId val="46893696"/>
      </c:barChart>
      <c:catAx>
        <c:axId val="468921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pPr>
            <a:endParaRPr lang="ru-RU"/>
          </a:p>
        </c:txPr>
        <c:crossAx val="46893696"/>
        <c:crosses val="autoZero"/>
        <c:lblAlgn val="ctr"/>
        <c:lblOffset val="100"/>
      </c:catAx>
      <c:valAx>
        <c:axId val="46893696"/>
        <c:scaling>
          <c:orientation val="minMax"/>
        </c:scaling>
        <c:delete val="1"/>
        <c:axPos val="l"/>
        <c:numFmt formatCode="0.00" sourceLinked="1"/>
        <c:majorTickMark val="none"/>
        <c:tickLblPos val="none"/>
        <c:crossAx val="46892160"/>
        <c:crosses val="autoZero"/>
        <c:crossBetween val="between"/>
      </c:valAx>
      <c:spPr>
        <a:ln>
          <a:noFill/>
        </a:ln>
      </c:spPr>
    </c:plotArea>
    <c:plotVisOnly val="1"/>
    <c:dispBlanksAs val="zero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2.2384725451961282E-2"/>
          <c:y val="4.4092323075213956E-2"/>
          <c:w val="0.96739391234774164"/>
          <c:h val="0.74396198041487538"/>
        </c:manualLayout>
      </c:layout>
      <c:bar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Lbls>
            <c:dLbl>
              <c:idx val="10"/>
              <c:tx>
                <c:rich>
                  <a:bodyPr/>
                  <a:lstStyle/>
                  <a:p>
                    <a:r>
                      <a:rPr lang="en-US" sz="1050" b="1" dirty="0" smtClean="0">
                        <a:solidFill>
                          <a:schemeClr val="tx2"/>
                        </a:solidFill>
                        <a:latin typeface="Arial Narrow" pitchFamily="34" charset="0"/>
                        <a:cs typeface="Times New Roman" pitchFamily="18" charset="0"/>
                      </a:rPr>
                      <a:t>2</a:t>
                    </a:r>
                    <a:r>
                      <a:rPr lang="en-US" sz="1050" dirty="0" smtClean="0">
                        <a:solidFill>
                          <a:schemeClr val="tx2"/>
                        </a:solidFill>
                        <a:latin typeface="Arial Narrow" pitchFamily="34" charset="0"/>
                      </a:rPr>
                      <a:t>344</a:t>
                    </a:r>
                    <a:endParaRPr lang="en-US" dirty="0" smtClean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Arial Narrow" pitchFamily="34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Бразилия</c:v>
                </c:pt>
                <c:pt idx="2">
                  <c:v>Индия</c:v>
                </c:pt>
                <c:pt idx="3">
                  <c:v>Китай</c:v>
                </c:pt>
                <c:pt idx="4">
                  <c:v>ЮАР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3.2800000000000002</c:v>
                </c:pt>
                <c:pt idx="1">
                  <c:v>16.14</c:v>
                </c:pt>
                <c:pt idx="2">
                  <c:v>9.93</c:v>
                </c:pt>
                <c:pt idx="3">
                  <c:v>13.18</c:v>
                </c:pt>
                <c:pt idx="4">
                  <c:v>16.399999999999999</c:v>
                </c:pt>
              </c:numCache>
            </c:numRef>
          </c:val>
        </c:ser>
        <c:dLbls>
          <c:showVal val="1"/>
        </c:dLbls>
        <c:overlap val="-25"/>
        <c:axId val="63412096"/>
        <c:axId val="63413632"/>
      </c:barChart>
      <c:catAx>
        <c:axId val="634120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0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pPr>
            <a:endParaRPr lang="ru-RU"/>
          </a:p>
        </c:txPr>
        <c:crossAx val="63413632"/>
        <c:crosses val="autoZero"/>
        <c:lblAlgn val="ctr"/>
        <c:lblOffset val="100"/>
      </c:catAx>
      <c:valAx>
        <c:axId val="63413632"/>
        <c:scaling>
          <c:orientation val="minMax"/>
        </c:scaling>
        <c:delete val="1"/>
        <c:axPos val="l"/>
        <c:numFmt formatCode="0.00" sourceLinked="1"/>
        <c:majorTickMark val="none"/>
        <c:tickLblPos val="none"/>
        <c:crossAx val="63412096"/>
        <c:crosses val="autoZero"/>
        <c:crossBetween val="between"/>
      </c:valAx>
      <c:spPr>
        <a:ln>
          <a:noFill/>
        </a:ln>
      </c:spPr>
    </c:plotArea>
    <c:plotVisOnly val="1"/>
    <c:dispBlanksAs val="zero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7.020824846621981E-4"/>
          <c:w val="1"/>
          <c:h val="0.9889236163302116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6105</c:v>
                </c:pt>
                <c:pt idx="1">
                  <c:v>5468</c:v>
                </c:pt>
                <c:pt idx="2">
                  <c:v>5960</c:v>
                </c:pt>
                <c:pt idx="3">
                  <c:v>5229</c:v>
                </c:pt>
                <c:pt idx="4">
                  <c:v>5789</c:v>
                </c:pt>
                <c:pt idx="5">
                  <c:v>7268</c:v>
                </c:pt>
              </c:numCache>
            </c:numRef>
          </c:val>
        </c:ser>
        <c:marker val="1"/>
        <c:axId val="50071040"/>
        <c:axId val="50072576"/>
      </c:lineChart>
      <c:catAx>
        <c:axId val="50071040"/>
        <c:scaling>
          <c:orientation val="minMax"/>
        </c:scaling>
        <c:delete val="1"/>
        <c:axPos val="b"/>
        <c:numFmt formatCode="General" sourceLinked="1"/>
        <c:tickLblPos val="none"/>
        <c:crossAx val="50072576"/>
        <c:crosses val="autoZero"/>
        <c:auto val="1"/>
        <c:lblAlgn val="ctr"/>
        <c:lblOffset val="100"/>
      </c:catAx>
      <c:valAx>
        <c:axId val="50072576"/>
        <c:scaling>
          <c:orientation val="minMax"/>
        </c:scaling>
        <c:delete val="1"/>
        <c:axPos val="l"/>
        <c:numFmt formatCode="General" sourceLinked="1"/>
        <c:tickLblPos val="none"/>
        <c:crossAx val="50071040"/>
        <c:crosses val="autoZero"/>
        <c:crossBetween val="between"/>
      </c:valAx>
      <c:spPr>
        <a:solidFill>
          <a:schemeClr val="bg1"/>
        </a:solidFill>
        <a:ln w="9525" cap="flat" cmpd="sng" algn="ctr">
          <a:noFill/>
          <a:prstDash val="solid"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>
          <a:solidFill>
            <a:schemeClr val="dk1"/>
          </a:solidFill>
          <a:latin typeface="Arial Narrow" pitchFamily="34" charset="0"/>
          <a:ea typeface="+mn-ea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5452209353088354"/>
          <c:y val="0.17874339719829155"/>
          <c:w val="0.42606070539804997"/>
          <c:h val="0.682597135671794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>
                <c:manualLayout>
                  <c:x val="6.25E-2"/>
                  <c:y val="-0.276056283601338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нарушения </a:t>
                    </a:r>
                    <a:r>
                      <a:rPr lang="ru-RU" dirty="0" smtClean="0"/>
                      <a:t>слуха </a:t>
                    </a:r>
                    <a:r>
                      <a:rPr lang="ru-RU" b="1" dirty="0" smtClean="0"/>
                      <a:t>37,1%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5.5555555555555558E-3"/>
                  <c:y val="0.1495304869507255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вибрационная </a:t>
                    </a:r>
                    <a:r>
                      <a:rPr lang="ru-RU" dirty="0" smtClean="0"/>
                      <a:t>болезнь </a:t>
                    </a:r>
                    <a:r>
                      <a:rPr lang="ru-RU" b="1" dirty="0" smtClean="0"/>
                      <a:t>24,9%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0.15447170007580691"/>
                  <c:y val="3.119571310258459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заболевания органов </a:t>
                    </a:r>
                    <a:r>
                      <a:rPr lang="ru-RU" dirty="0" smtClean="0"/>
                      <a:t>дыхания </a:t>
                    </a:r>
                    <a:r>
                      <a:rPr lang="ru-RU" b="1" dirty="0" smtClean="0"/>
                      <a:t>17,2%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0.20947542737905175"/>
                  <c:y val="-8.975328498853664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заболевания опорно-двигательного </a:t>
                    </a:r>
                    <a:r>
                      <a:rPr lang="ru-RU" dirty="0" smtClean="0"/>
                      <a:t>аппарата </a:t>
                    </a:r>
                    <a:r>
                      <a:rPr lang="ru-RU" b="1" dirty="0" smtClean="0"/>
                      <a:t>16,1%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нарушения слуха</c:v>
                </c:pt>
                <c:pt idx="1">
                  <c:v>вибрационная болезнь</c:v>
                </c:pt>
                <c:pt idx="2">
                  <c:v>заболевания органов дыхания</c:v>
                </c:pt>
                <c:pt idx="3">
                  <c:v>заболевания опорно-двигательного аппарата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37.1</c:v>
                </c:pt>
                <c:pt idx="1">
                  <c:v>24.9</c:v>
                </c:pt>
                <c:pt idx="2">
                  <c:v>17.2</c:v>
                </c:pt>
                <c:pt idx="3">
                  <c:v>16.100000000000001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11967916263272335"/>
                </c:manualLayout>
              </c:layout>
              <c:showVal val="1"/>
            </c:dLbl>
            <c:dLbl>
              <c:idx val="1"/>
              <c:layout>
                <c:manualLayout>
                  <c:x val="-2.9394882050142578E-3"/>
                  <c:y val="-0.13857587252210071"/>
                </c:manualLayout>
              </c:layout>
              <c:showVal val="1"/>
            </c:dLbl>
            <c:dLbl>
              <c:idx val="2"/>
              <c:layout>
                <c:manualLayout>
                  <c:x val="8.8184646150427995E-3"/>
                  <c:y val="6.2989032964591324E-2"/>
                </c:manualLayout>
              </c:layout>
              <c:showVal val="1"/>
            </c:dLbl>
            <c:dLbl>
              <c:idx val="3"/>
              <c:layout>
                <c:manualLayout>
                  <c:x val="1.1757952820057082E-2"/>
                  <c:y val="0.10078245274334599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0.10708135603980504"/>
                </c:manualLayout>
              </c:layout>
              <c:showVal val="1"/>
            </c:dLbl>
            <c:dLbl>
              <c:idx val="5"/>
              <c:layout>
                <c:manualLayout>
                  <c:x val="1.1757952820057031E-2"/>
                  <c:y val="4.4092323075213991E-2"/>
                </c:manualLayout>
              </c:layout>
              <c:showVal val="1"/>
            </c:dLbl>
            <c:dLbl>
              <c:idx val="6"/>
              <c:layout>
                <c:manualLayout>
                  <c:x val="7.3487205125356524E-3"/>
                  <c:y val="8.8184646150427953E-2"/>
                </c:manualLayout>
              </c:layout>
              <c:showVal val="1"/>
            </c:dLbl>
            <c:dLbl>
              <c:idx val="7"/>
              <c:layout>
                <c:manualLayout>
                  <c:x val="-2.8912998737845156E-3"/>
                  <c:y val="-4.522289546175764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Лист1!$B$2:$B$9</c:f>
              <c:numCache>
                <c:formatCode>_(* #,##0.00_);_(* \(#,##0.00\);_(* "-"??_);_(@_)</c:formatCode>
                <c:ptCount val="8"/>
                <c:pt idx="0">
                  <c:v>0.3800000000000005</c:v>
                </c:pt>
                <c:pt idx="1">
                  <c:v>1.1599999999999981</c:v>
                </c:pt>
                <c:pt idx="2">
                  <c:v>2.12</c:v>
                </c:pt>
                <c:pt idx="3">
                  <c:v>3.16</c:v>
                </c:pt>
                <c:pt idx="4">
                  <c:v>4.29</c:v>
                </c:pt>
                <c:pt idx="5">
                  <c:v>5.41</c:v>
                </c:pt>
                <c:pt idx="6">
                  <c:v>7.64</c:v>
                </c:pt>
                <c:pt idx="7">
                  <c:v>8.8600000000000048</c:v>
                </c:pt>
              </c:numCache>
            </c:numRef>
          </c:val>
        </c:ser>
        <c:dLbls>
          <c:showVal val="1"/>
        </c:dLbls>
        <c:marker val="1"/>
        <c:axId val="50172672"/>
        <c:axId val="50174208"/>
      </c:lineChart>
      <c:catAx>
        <c:axId val="501726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Arial Narrow" pitchFamily="34" charset="0"/>
              </a:defRPr>
            </a:pPr>
            <a:endParaRPr lang="ru-RU"/>
          </a:p>
        </c:txPr>
        <c:crossAx val="50174208"/>
        <c:crosses val="autoZero"/>
        <c:auto val="1"/>
        <c:lblAlgn val="ctr"/>
        <c:lblOffset val="100"/>
      </c:catAx>
      <c:valAx>
        <c:axId val="501742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tickLblPos val="none"/>
        <c:crossAx val="50172672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>
          <a:latin typeface="Arial Narrow" pitchFamily="34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36C3D-3E55-49AF-8007-5EBFE65066F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5355D94-56A0-4D41-96F2-3DBE67684EB3}">
      <dgm:prSet phldrT="[Текст]" custT="1"/>
      <dgm:spPr>
        <a:noFill/>
      </dgm:spPr>
      <dgm:t>
        <a:bodyPr/>
        <a:lstStyle/>
        <a:p>
          <a:pPr algn="ctr"/>
          <a:r>
            <a:rPr lang="ru-RU" sz="1800" dirty="0" smtClean="0">
              <a:solidFill>
                <a:schemeClr val="tx2"/>
              </a:solidFill>
              <a:latin typeface="Arial Narrow" pitchFamily="34" charset="0"/>
            </a:rPr>
            <a:t>более </a:t>
          </a:r>
          <a:r>
            <a:rPr lang="ru-RU" sz="1800" b="1" dirty="0" smtClean="0">
              <a:solidFill>
                <a:schemeClr val="tx2"/>
              </a:solidFill>
              <a:latin typeface="Arial Narrow" pitchFamily="34" charset="0"/>
            </a:rPr>
            <a:t>700 тыс. работников </a:t>
          </a:r>
          <a:r>
            <a:rPr lang="ru-RU" sz="1800" dirty="0" smtClean="0">
              <a:solidFill>
                <a:schemeClr val="tx2"/>
              </a:solidFill>
              <a:latin typeface="Arial Narrow" pitchFamily="34" charset="0"/>
            </a:rPr>
            <a:t>прошли обязательные периодические медосмотры</a:t>
          </a:r>
          <a:endParaRPr lang="ru-RU" sz="1800" dirty="0">
            <a:solidFill>
              <a:schemeClr val="tx2"/>
            </a:solidFill>
            <a:latin typeface="Arial Narrow" pitchFamily="34" charset="0"/>
          </a:endParaRPr>
        </a:p>
      </dgm:t>
    </dgm:pt>
    <dgm:pt modelId="{3A89CE5B-4313-4FF9-9204-88708FF390B9}" type="parTrans" cxnId="{1909923B-238D-4C4D-91D6-771F544912E3}">
      <dgm:prSet/>
      <dgm:spPr/>
      <dgm:t>
        <a:bodyPr/>
        <a:lstStyle/>
        <a:p>
          <a:pPr algn="ctr"/>
          <a:endParaRPr lang="ru-RU" sz="1800"/>
        </a:p>
      </dgm:t>
    </dgm:pt>
    <dgm:pt modelId="{0BFF99D3-7BA7-46CC-9C68-43C55ADD2139}" type="sibTrans" cxnId="{1909923B-238D-4C4D-91D6-771F544912E3}">
      <dgm:prSet/>
      <dgm:spPr/>
      <dgm:t>
        <a:bodyPr/>
        <a:lstStyle/>
        <a:p>
          <a:pPr algn="ctr"/>
          <a:endParaRPr lang="ru-RU" sz="1800"/>
        </a:p>
      </dgm:t>
    </dgm:pt>
    <dgm:pt modelId="{52C5CC7A-2C1E-4EE7-9871-0F16403CFF86}">
      <dgm:prSet phldrT="[Текст]" custT="1"/>
      <dgm:spPr>
        <a:noFill/>
      </dgm:spPr>
      <dgm:t>
        <a:bodyPr/>
        <a:lstStyle/>
        <a:p>
          <a:pPr algn="ctr"/>
          <a:r>
            <a:rPr lang="ru-RU" sz="1800" dirty="0" smtClean="0">
              <a:solidFill>
                <a:schemeClr val="tx2"/>
              </a:solidFill>
              <a:latin typeface="Arial Narrow" pitchFamily="34" charset="0"/>
            </a:rPr>
            <a:t>свыше </a:t>
          </a:r>
          <a:r>
            <a:rPr lang="ru-RU" sz="1800" b="1" dirty="0" smtClean="0">
              <a:solidFill>
                <a:schemeClr val="tx2"/>
              </a:solidFill>
              <a:latin typeface="Arial Narrow" pitchFamily="34" charset="0"/>
            </a:rPr>
            <a:t>60 тыс. работников </a:t>
          </a:r>
          <a:r>
            <a:rPr lang="ru-RU" sz="1800" dirty="0" smtClean="0">
              <a:solidFill>
                <a:schemeClr val="tx2"/>
              </a:solidFill>
              <a:latin typeface="Arial Narrow" pitchFamily="34" charset="0"/>
            </a:rPr>
            <a:t>направлены на санаторно-курортное лечение</a:t>
          </a:r>
          <a:endParaRPr lang="ru-RU" sz="1800" dirty="0">
            <a:solidFill>
              <a:schemeClr val="tx2"/>
            </a:solidFill>
            <a:latin typeface="Arial Narrow" pitchFamily="34" charset="0"/>
          </a:endParaRPr>
        </a:p>
      </dgm:t>
    </dgm:pt>
    <dgm:pt modelId="{884D3225-B3E1-4E03-982E-DEF9B414D506}" type="parTrans" cxnId="{27695CBA-0109-4DBA-AF07-A90831FBD709}">
      <dgm:prSet/>
      <dgm:spPr/>
      <dgm:t>
        <a:bodyPr/>
        <a:lstStyle/>
        <a:p>
          <a:pPr algn="ctr"/>
          <a:endParaRPr lang="ru-RU" sz="1800"/>
        </a:p>
      </dgm:t>
    </dgm:pt>
    <dgm:pt modelId="{8E100E6D-BFE9-45B0-8557-ECE89CD4B282}" type="sibTrans" cxnId="{27695CBA-0109-4DBA-AF07-A90831FBD709}">
      <dgm:prSet/>
      <dgm:spPr/>
      <dgm:t>
        <a:bodyPr/>
        <a:lstStyle/>
        <a:p>
          <a:pPr algn="ctr"/>
          <a:endParaRPr lang="ru-RU" sz="1800"/>
        </a:p>
      </dgm:t>
    </dgm:pt>
    <dgm:pt modelId="{5247306C-2207-47C0-92C3-8EB01DC15CBA}">
      <dgm:prSet phldrT="[Текст]" custT="1"/>
      <dgm:spPr>
        <a:noFill/>
      </dgm:spPr>
      <dgm:t>
        <a:bodyPr/>
        <a:lstStyle/>
        <a:p>
          <a:pPr algn="ctr"/>
          <a:r>
            <a:rPr lang="ru-RU" sz="1800" dirty="0" smtClean="0">
              <a:solidFill>
                <a:schemeClr val="tx2"/>
              </a:solidFill>
              <a:latin typeface="Arial Narrow" pitchFamily="34" charset="0"/>
            </a:rPr>
            <a:t>более </a:t>
          </a:r>
          <a:r>
            <a:rPr lang="ru-RU" sz="1800" b="1" dirty="0" smtClean="0">
              <a:solidFill>
                <a:schemeClr val="tx2"/>
              </a:solidFill>
              <a:latin typeface="Arial Narrow" pitchFamily="34" charset="0"/>
            </a:rPr>
            <a:t>22 тыс. работников </a:t>
          </a:r>
          <a:r>
            <a:rPr lang="ru-RU" sz="1800" dirty="0" smtClean="0">
              <a:solidFill>
                <a:schemeClr val="tx2"/>
              </a:solidFill>
              <a:latin typeface="Arial Narrow" pitchFamily="34" charset="0"/>
            </a:rPr>
            <a:t>прошли обучение по охране труда</a:t>
          </a:r>
          <a:endParaRPr lang="ru-RU" sz="1800" dirty="0">
            <a:solidFill>
              <a:schemeClr val="tx2"/>
            </a:solidFill>
            <a:latin typeface="Arial Narrow" pitchFamily="34" charset="0"/>
          </a:endParaRPr>
        </a:p>
      </dgm:t>
    </dgm:pt>
    <dgm:pt modelId="{70E93DBA-080D-4F59-98C7-0C3B991E7F27}" type="parTrans" cxnId="{AF4D7EC6-B9B2-4389-8DCC-0C53A4E87EAB}">
      <dgm:prSet/>
      <dgm:spPr/>
      <dgm:t>
        <a:bodyPr/>
        <a:lstStyle/>
        <a:p>
          <a:pPr algn="ctr"/>
          <a:endParaRPr lang="ru-RU" sz="1800"/>
        </a:p>
      </dgm:t>
    </dgm:pt>
    <dgm:pt modelId="{4936D54C-7763-4BD0-A9B1-408CEE36B696}" type="sibTrans" cxnId="{AF4D7EC6-B9B2-4389-8DCC-0C53A4E87EAB}">
      <dgm:prSet/>
      <dgm:spPr/>
      <dgm:t>
        <a:bodyPr/>
        <a:lstStyle/>
        <a:p>
          <a:pPr algn="ctr"/>
          <a:endParaRPr lang="ru-RU" sz="1800"/>
        </a:p>
      </dgm:t>
    </dgm:pt>
    <dgm:pt modelId="{CB049206-3806-4DB1-B517-440D60F8B4DA}">
      <dgm:prSet phldrT="[Текст]" custT="1"/>
      <dgm:spPr>
        <a:noFill/>
      </dgm:spPr>
      <dgm:t>
        <a:bodyPr/>
        <a:lstStyle/>
        <a:p>
          <a:pPr algn="ctr"/>
          <a:r>
            <a:rPr lang="ru-RU" sz="1800" dirty="0" smtClean="0">
              <a:solidFill>
                <a:schemeClr val="tx2"/>
              </a:solidFill>
              <a:latin typeface="Arial Narrow" pitchFamily="34" charset="0"/>
            </a:rPr>
            <a:t>закуплено свыше </a:t>
          </a:r>
          <a:r>
            <a:rPr lang="ru-RU" sz="1800" b="1" dirty="0" smtClean="0">
              <a:solidFill>
                <a:schemeClr val="tx2"/>
              </a:solidFill>
              <a:latin typeface="Arial Narrow" pitchFamily="34" charset="0"/>
            </a:rPr>
            <a:t>17,5 млн. единиц </a:t>
          </a:r>
          <a:r>
            <a:rPr lang="ru-RU" sz="1800" dirty="0" smtClean="0">
              <a:solidFill>
                <a:schemeClr val="tx2"/>
              </a:solidFill>
              <a:latin typeface="Arial Narrow" pitchFamily="34" charset="0"/>
            </a:rPr>
            <a:t>средств индивидуальной защиты  </a:t>
          </a:r>
          <a:endParaRPr lang="ru-RU" sz="1800" dirty="0">
            <a:solidFill>
              <a:schemeClr val="tx2"/>
            </a:solidFill>
            <a:latin typeface="Arial Narrow" pitchFamily="34" charset="0"/>
          </a:endParaRPr>
        </a:p>
      </dgm:t>
    </dgm:pt>
    <dgm:pt modelId="{C679BC39-CBB1-47B7-A096-0123A33B1EDA}" type="parTrans" cxnId="{3D73ACF5-6A0D-4BB4-A6DC-1CDFC5F7D9E4}">
      <dgm:prSet/>
      <dgm:spPr/>
      <dgm:t>
        <a:bodyPr/>
        <a:lstStyle/>
        <a:p>
          <a:pPr algn="ctr"/>
          <a:endParaRPr lang="ru-RU" sz="1800"/>
        </a:p>
      </dgm:t>
    </dgm:pt>
    <dgm:pt modelId="{E9303124-787F-4E86-8EC2-18778DE464BE}" type="sibTrans" cxnId="{3D73ACF5-6A0D-4BB4-A6DC-1CDFC5F7D9E4}">
      <dgm:prSet/>
      <dgm:spPr/>
      <dgm:t>
        <a:bodyPr/>
        <a:lstStyle/>
        <a:p>
          <a:pPr algn="ctr"/>
          <a:endParaRPr lang="ru-RU" sz="1800"/>
        </a:p>
      </dgm:t>
    </dgm:pt>
    <dgm:pt modelId="{3C5B7ABC-CE0C-4C95-A81F-645CA9AFC63A}" type="pres">
      <dgm:prSet presAssocID="{4FE36C3D-3E55-49AF-8007-5EBFE65066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EB8FBF-12FC-4CE9-9510-39A65413A493}" type="pres">
      <dgm:prSet presAssocID="{65355D94-56A0-4D41-96F2-3DBE67684EB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FE69E-5452-4910-A292-1505D5806140}" type="pres">
      <dgm:prSet presAssocID="{0BFF99D3-7BA7-46CC-9C68-43C55ADD2139}" presName="spacer" presStyleCnt="0"/>
      <dgm:spPr/>
    </dgm:pt>
    <dgm:pt modelId="{A19ACE59-B238-4CDD-B192-AEBCF556FAFA}" type="pres">
      <dgm:prSet presAssocID="{52C5CC7A-2C1E-4EE7-9871-0F16403CFF8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B7DF3-AEED-46C5-8699-8511EA1A1E07}" type="pres">
      <dgm:prSet presAssocID="{8E100E6D-BFE9-45B0-8557-ECE89CD4B282}" presName="spacer" presStyleCnt="0"/>
      <dgm:spPr/>
    </dgm:pt>
    <dgm:pt modelId="{DDC46E48-65BD-44DE-843A-D53E9E96467E}" type="pres">
      <dgm:prSet presAssocID="{5247306C-2207-47C0-92C3-8EB01DC15CB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103E3-B360-4FD9-9A1A-658079B0730B}" type="pres">
      <dgm:prSet presAssocID="{4936D54C-7763-4BD0-A9B1-408CEE36B696}" presName="spacer" presStyleCnt="0"/>
      <dgm:spPr/>
    </dgm:pt>
    <dgm:pt modelId="{134A00A1-0E18-456C-A7FD-1EB190FA1ED3}" type="pres">
      <dgm:prSet presAssocID="{CB049206-3806-4DB1-B517-440D60F8B4D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048C8-E0CD-4C11-8163-2D87CC6C843A}" type="presOf" srcId="{5247306C-2207-47C0-92C3-8EB01DC15CBA}" destId="{DDC46E48-65BD-44DE-843A-D53E9E96467E}" srcOrd="0" destOrd="0" presId="urn:microsoft.com/office/officeart/2005/8/layout/vList2"/>
    <dgm:cxn modelId="{1909923B-238D-4C4D-91D6-771F544912E3}" srcId="{4FE36C3D-3E55-49AF-8007-5EBFE65066FC}" destId="{65355D94-56A0-4D41-96F2-3DBE67684EB3}" srcOrd="0" destOrd="0" parTransId="{3A89CE5B-4313-4FF9-9204-88708FF390B9}" sibTransId="{0BFF99D3-7BA7-46CC-9C68-43C55ADD2139}"/>
    <dgm:cxn modelId="{12EED5AE-7CC4-47FD-9CEE-D66995E1101F}" type="presOf" srcId="{52C5CC7A-2C1E-4EE7-9871-0F16403CFF86}" destId="{A19ACE59-B238-4CDD-B192-AEBCF556FAFA}" srcOrd="0" destOrd="0" presId="urn:microsoft.com/office/officeart/2005/8/layout/vList2"/>
    <dgm:cxn modelId="{AF4D7EC6-B9B2-4389-8DCC-0C53A4E87EAB}" srcId="{4FE36C3D-3E55-49AF-8007-5EBFE65066FC}" destId="{5247306C-2207-47C0-92C3-8EB01DC15CBA}" srcOrd="2" destOrd="0" parTransId="{70E93DBA-080D-4F59-98C7-0C3B991E7F27}" sibTransId="{4936D54C-7763-4BD0-A9B1-408CEE36B696}"/>
    <dgm:cxn modelId="{BE4D7603-11B5-4616-BB15-07ACCFD1F331}" type="presOf" srcId="{4FE36C3D-3E55-49AF-8007-5EBFE65066FC}" destId="{3C5B7ABC-CE0C-4C95-A81F-645CA9AFC63A}" srcOrd="0" destOrd="0" presId="urn:microsoft.com/office/officeart/2005/8/layout/vList2"/>
    <dgm:cxn modelId="{3D73ACF5-6A0D-4BB4-A6DC-1CDFC5F7D9E4}" srcId="{4FE36C3D-3E55-49AF-8007-5EBFE65066FC}" destId="{CB049206-3806-4DB1-B517-440D60F8B4DA}" srcOrd="3" destOrd="0" parTransId="{C679BC39-CBB1-47B7-A096-0123A33B1EDA}" sibTransId="{E9303124-787F-4E86-8EC2-18778DE464BE}"/>
    <dgm:cxn modelId="{A25EF232-0801-4D33-B45F-31BE4201BEED}" type="presOf" srcId="{CB049206-3806-4DB1-B517-440D60F8B4DA}" destId="{134A00A1-0E18-456C-A7FD-1EB190FA1ED3}" srcOrd="0" destOrd="0" presId="urn:microsoft.com/office/officeart/2005/8/layout/vList2"/>
    <dgm:cxn modelId="{AE0E0EA5-63FD-4989-A355-95FA8A37F4E8}" type="presOf" srcId="{65355D94-56A0-4D41-96F2-3DBE67684EB3}" destId="{0EEB8FBF-12FC-4CE9-9510-39A65413A493}" srcOrd="0" destOrd="0" presId="urn:microsoft.com/office/officeart/2005/8/layout/vList2"/>
    <dgm:cxn modelId="{27695CBA-0109-4DBA-AF07-A90831FBD709}" srcId="{4FE36C3D-3E55-49AF-8007-5EBFE65066FC}" destId="{52C5CC7A-2C1E-4EE7-9871-0F16403CFF86}" srcOrd="1" destOrd="0" parTransId="{884D3225-B3E1-4E03-982E-DEF9B414D506}" sibTransId="{8E100E6D-BFE9-45B0-8557-ECE89CD4B282}"/>
    <dgm:cxn modelId="{DFFBC600-A825-425A-89CB-ADFDE2369FC1}" type="presParOf" srcId="{3C5B7ABC-CE0C-4C95-A81F-645CA9AFC63A}" destId="{0EEB8FBF-12FC-4CE9-9510-39A65413A493}" srcOrd="0" destOrd="0" presId="urn:microsoft.com/office/officeart/2005/8/layout/vList2"/>
    <dgm:cxn modelId="{64157439-E196-42A8-A9C6-29CCDAC676B7}" type="presParOf" srcId="{3C5B7ABC-CE0C-4C95-A81F-645CA9AFC63A}" destId="{5E0FE69E-5452-4910-A292-1505D5806140}" srcOrd="1" destOrd="0" presId="urn:microsoft.com/office/officeart/2005/8/layout/vList2"/>
    <dgm:cxn modelId="{CA3504DF-2C12-458D-AE39-3006F51F4470}" type="presParOf" srcId="{3C5B7ABC-CE0C-4C95-A81F-645CA9AFC63A}" destId="{A19ACE59-B238-4CDD-B192-AEBCF556FAFA}" srcOrd="2" destOrd="0" presId="urn:microsoft.com/office/officeart/2005/8/layout/vList2"/>
    <dgm:cxn modelId="{9D82491E-814E-4FFA-9C9B-098D4BD2195E}" type="presParOf" srcId="{3C5B7ABC-CE0C-4C95-A81F-645CA9AFC63A}" destId="{726B7DF3-AEED-46C5-8699-8511EA1A1E07}" srcOrd="3" destOrd="0" presId="urn:microsoft.com/office/officeart/2005/8/layout/vList2"/>
    <dgm:cxn modelId="{46347BEB-F48C-445F-A911-CD2870203AFE}" type="presParOf" srcId="{3C5B7ABC-CE0C-4C95-A81F-645CA9AFC63A}" destId="{DDC46E48-65BD-44DE-843A-D53E9E96467E}" srcOrd="4" destOrd="0" presId="urn:microsoft.com/office/officeart/2005/8/layout/vList2"/>
    <dgm:cxn modelId="{51149536-E6EA-489C-8723-575BDE3020D8}" type="presParOf" srcId="{3C5B7ABC-CE0C-4C95-A81F-645CA9AFC63A}" destId="{3FF103E3-B360-4FD9-9A1A-658079B0730B}" srcOrd="5" destOrd="0" presId="urn:microsoft.com/office/officeart/2005/8/layout/vList2"/>
    <dgm:cxn modelId="{0F187F49-F18A-4F3D-87A9-EF4B37F6E0C0}" type="presParOf" srcId="{3C5B7ABC-CE0C-4C95-A81F-645CA9AFC63A}" destId="{134A00A1-0E18-456C-A7FD-1EB190FA1ED3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D12B70-11AE-4EC8-85E7-4E0D51BC45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B4C475-6124-4E2F-841E-4D4331C38CF6}">
      <dgm:prSet phldrT="[Текст]" custT="1"/>
      <dgm:spPr/>
      <dgm:t>
        <a:bodyPr/>
        <a:lstStyle/>
        <a:p>
          <a:pPr algn="ctr"/>
          <a:r>
            <a:rPr lang="ru-RU" sz="2400" b="0" dirty="0" smtClean="0">
              <a:latin typeface="Arial Narrow" pitchFamily="34" charset="0"/>
            </a:rPr>
            <a:t>СДЕЛАНО</a:t>
          </a:r>
          <a:endParaRPr lang="ru-RU" sz="2400" b="0" dirty="0">
            <a:latin typeface="Arial Narrow" pitchFamily="34" charset="0"/>
          </a:endParaRPr>
        </a:p>
      </dgm:t>
    </dgm:pt>
    <dgm:pt modelId="{12BA58DB-6EBB-46DC-9F08-23C6A03544E8}" type="parTrans" cxnId="{4B899CAD-C494-48DA-A301-A08842661239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99E67BFB-A2F7-4792-817A-AF9599371CB0}" type="sibTrans" cxnId="{4B899CAD-C494-48DA-A301-A08842661239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9F95DF38-2AD8-4EAB-ADBD-3E7B68802296}">
      <dgm:prSet custT="1"/>
      <dgm:spPr/>
      <dgm:t>
        <a:bodyPr/>
        <a:lstStyle/>
        <a:p>
          <a:r>
            <a:rPr lang="ru-RU" sz="2000" dirty="0" smtClean="0">
              <a:solidFill>
                <a:schemeClr val="tx2"/>
              </a:solidFill>
              <a:latin typeface="Arial Narrow" pitchFamily="34" charset="0"/>
            </a:rPr>
            <a:t>С 1 января 2014 г. введен единый универсальный инструмент оценки условий труда на рабочих местах – </a:t>
          </a:r>
          <a:r>
            <a:rPr lang="ru-RU" sz="2000" b="1" dirty="0" smtClean="0">
              <a:solidFill>
                <a:schemeClr val="tx2"/>
              </a:solidFill>
              <a:latin typeface="Arial Narrow" pitchFamily="34" charset="0"/>
            </a:rPr>
            <a:t>специальная оценка условий труда</a:t>
          </a:r>
          <a:endParaRPr lang="ru-RU" sz="2000" b="1" dirty="0">
            <a:solidFill>
              <a:schemeClr val="tx2"/>
            </a:solidFill>
            <a:latin typeface="Arial Narrow" pitchFamily="34" charset="0"/>
          </a:endParaRPr>
        </a:p>
      </dgm:t>
    </dgm:pt>
    <dgm:pt modelId="{FD265217-24A4-43C5-B3F4-6146A4C15D1A}" type="parTrans" cxnId="{101EB2A5-D768-484E-9BEE-742A02086F41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407BF399-476C-41A2-BFCE-353F00F0D5DA}" type="sibTrans" cxnId="{101EB2A5-D768-484E-9BEE-742A02086F41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C34A458D-EEE2-449C-8DB8-95551EAF0A09}">
      <dgm:prSet custT="1"/>
      <dgm:spPr/>
      <dgm:t>
        <a:bodyPr/>
        <a:lstStyle/>
        <a:p>
          <a:r>
            <a:rPr lang="ru-RU" sz="2000" dirty="0" smtClean="0">
              <a:solidFill>
                <a:schemeClr val="tx2"/>
              </a:solidFill>
              <a:latin typeface="Arial Narrow" pitchFamily="34" charset="0"/>
            </a:rPr>
            <a:t>Субъектами Российской Федерации обеспечено программное планирование мероприятий по улучшению условий и охраны труда до 2020 года</a:t>
          </a:r>
          <a:endParaRPr lang="ru-RU" sz="2000" dirty="0">
            <a:solidFill>
              <a:schemeClr val="tx2"/>
            </a:solidFill>
            <a:latin typeface="Arial Narrow" pitchFamily="34" charset="0"/>
          </a:endParaRPr>
        </a:p>
      </dgm:t>
    </dgm:pt>
    <dgm:pt modelId="{9E97FB7D-705A-49D6-AF6F-913800262744}" type="parTrans" cxnId="{259A8695-38D0-4091-8375-567299561DA6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81B0C08E-9458-44FF-83E9-D1A7939E66D6}" type="sibTrans" cxnId="{259A8695-38D0-4091-8375-567299561DA6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3F3B0277-6710-4377-BAA8-9ABC1298D12F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2"/>
              </a:solidFill>
              <a:latin typeface="Arial Narrow" pitchFamily="34" charset="0"/>
            </a:rPr>
            <a:t>ПРЕДСТОИТ СДЕЛАТЬ</a:t>
          </a:r>
          <a:endParaRPr lang="ru-RU" sz="2400" dirty="0">
            <a:solidFill>
              <a:schemeClr val="tx2"/>
            </a:solidFill>
            <a:latin typeface="Arial Narrow" pitchFamily="34" charset="0"/>
          </a:endParaRPr>
        </a:p>
      </dgm:t>
    </dgm:pt>
    <dgm:pt modelId="{21480ED2-6754-4214-9E90-EBB537939D46}" type="parTrans" cxnId="{91211C89-7152-4839-AB8B-70B3C091460B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6E0A5B08-C551-403D-82DD-371258F65C2F}" type="sibTrans" cxnId="{91211C89-7152-4839-AB8B-70B3C091460B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2DE4226C-C1EC-486C-85C5-C9F98642B2A2}">
      <dgm:prSet custT="1"/>
      <dgm:spPr/>
      <dgm:t>
        <a:bodyPr/>
        <a:lstStyle/>
        <a:p>
          <a:r>
            <a:rPr lang="ru-RU" sz="2000" dirty="0" smtClean="0">
              <a:solidFill>
                <a:schemeClr val="tx2"/>
              </a:solidFill>
              <a:latin typeface="Arial Narrow" pitchFamily="34" charset="0"/>
            </a:rPr>
            <a:t>Сформировать риск-ориентированную модель управления охраной труда</a:t>
          </a:r>
          <a:endParaRPr lang="ru-RU" sz="2000" dirty="0">
            <a:solidFill>
              <a:schemeClr val="tx2"/>
            </a:solidFill>
            <a:latin typeface="Arial Narrow" pitchFamily="34" charset="0"/>
          </a:endParaRPr>
        </a:p>
      </dgm:t>
    </dgm:pt>
    <dgm:pt modelId="{B06658F6-197F-427F-A69C-AC3538FD7DA4}" type="parTrans" cxnId="{DCFF9D4B-C3BE-4C23-A5C7-E9DEFC7B2233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47794814-064A-4B68-822E-3471D88DB2DA}" type="sibTrans" cxnId="{DCFF9D4B-C3BE-4C23-A5C7-E9DEFC7B2233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CDDF638E-7490-4627-90A1-DEB74E87F4D3}">
      <dgm:prSet custT="1"/>
      <dgm:spPr/>
      <dgm:t>
        <a:bodyPr/>
        <a:lstStyle/>
        <a:p>
          <a:r>
            <a:rPr lang="ru-RU" sz="2000" dirty="0" smtClean="0">
              <a:solidFill>
                <a:schemeClr val="tx2"/>
              </a:solidFill>
              <a:latin typeface="Arial Narrow" pitchFamily="34" charset="0"/>
            </a:rPr>
            <a:t>Совершенствовать контрольно-надзорную деятельность в области охраны труда</a:t>
          </a:r>
          <a:endParaRPr lang="ru-RU" sz="2000" dirty="0">
            <a:solidFill>
              <a:schemeClr val="tx2"/>
            </a:solidFill>
            <a:latin typeface="Arial Narrow" pitchFamily="34" charset="0"/>
          </a:endParaRPr>
        </a:p>
      </dgm:t>
    </dgm:pt>
    <dgm:pt modelId="{B4C02D06-3032-4D1F-B040-63BB8787C575}" type="parTrans" cxnId="{AA08B58F-9DDE-4AC7-B436-A04517DA3A26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25EBF297-4D44-4A97-B694-2309B5809041}" type="sibTrans" cxnId="{AA08B58F-9DDE-4AC7-B436-A04517DA3A26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70E1FEFA-182F-4C27-A271-9F1F8D094419}">
      <dgm:prSet custT="1"/>
      <dgm:spPr/>
      <dgm:t>
        <a:bodyPr/>
        <a:lstStyle/>
        <a:p>
          <a:r>
            <a:rPr lang="ru-RU" sz="2000" dirty="0" smtClean="0">
              <a:solidFill>
                <a:schemeClr val="tx2"/>
              </a:solidFill>
              <a:latin typeface="Arial Narrow" pitchFamily="34" charset="0"/>
            </a:rPr>
            <a:t>Реформировать систему обязательного социального страхования от несчастных случаев на производстве и профессиональных заболеваний</a:t>
          </a:r>
          <a:endParaRPr lang="ru-RU" sz="2000" dirty="0">
            <a:solidFill>
              <a:schemeClr val="tx2"/>
            </a:solidFill>
            <a:latin typeface="Arial Narrow" pitchFamily="34" charset="0"/>
          </a:endParaRPr>
        </a:p>
      </dgm:t>
    </dgm:pt>
    <dgm:pt modelId="{62257472-2AD9-4BC9-B0B3-3E24C44FE702}" type="parTrans" cxnId="{BEA4EB48-2123-4B80-ADE8-9A555C573E99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4D167DFE-9A17-40C7-9EB3-5C45905A8A4E}" type="sibTrans" cxnId="{BEA4EB48-2123-4B80-ADE8-9A555C573E99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E8184354-8210-4B64-8840-B8774748F777}" type="pres">
      <dgm:prSet presAssocID="{86D12B70-11AE-4EC8-85E7-4E0D51BC45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50C552-9CB4-4BD0-8CF3-CC10D2109CBB}" type="pres">
      <dgm:prSet presAssocID="{DBB4C475-6124-4E2F-841E-4D4331C38CF6}" presName="parentText" presStyleLbl="node1" presStyleIdx="0" presStyleCnt="2" custScaleY="55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60E62-4D38-4DCA-951C-C0AA7EA4F454}" type="pres">
      <dgm:prSet presAssocID="{DBB4C475-6124-4E2F-841E-4D4331C38CF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B1668-6D84-482E-A2BC-09492FFDE189}" type="pres">
      <dgm:prSet presAssocID="{3F3B0277-6710-4377-BAA8-9ABC1298D12F}" presName="parentText" presStyleLbl="node1" presStyleIdx="1" presStyleCnt="2" custScaleY="507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50DC6-BF85-4C5F-A462-BE8921D9A308}" type="pres">
      <dgm:prSet presAssocID="{3F3B0277-6710-4377-BAA8-9ABC1298D12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4EB48-2123-4B80-ADE8-9A555C573E99}" srcId="{3F3B0277-6710-4377-BAA8-9ABC1298D12F}" destId="{70E1FEFA-182F-4C27-A271-9F1F8D094419}" srcOrd="2" destOrd="0" parTransId="{62257472-2AD9-4BC9-B0B3-3E24C44FE702}" sibTransId="{4D167DFE-9A17-40C7-9EB3-5C45905A8A4E}"/>
    <dgm:cxn modelId="{1CA7AD07-D037-4B92-B7B8-1098D28CB687}" type="presOf" srcId="{CDDF638E-7490-4627-90A1-DEB74E87F4D3}" destId="{F4950DC6-BF85-4C5F-A462-BE8921D9A308}" srcOrd="0" destOrd="1" presId="urn:microsoft.com/office/officeart/2005/8/layout/vList2"/>
    <dgm:cxn modelId="{25AB7E39-5D02-492F-8496-A74E042CECC2}" type="presOf" srcId="{86D12B70-11AE-4EC8-85E7-4E0D51BC457E}" destId="{E8184354-8210-4B64-8840-B8774748F777}" srcOrd="0" destOrd="0" presId="urn:microsoft.com/office/officeart/2005/8/layout/vList2"/>
    <dgm:cxn modelId="{DBFA336E-0A8E-466F-891A-8F7B5D9A2595}" type="presOf" srcId="{2DE4226C-C1EC-486C-85C5-C9F98642B2A2}" destId="{F4950DC6-BF85-4C5F-A462-BE8921D9A308}" srcOrd="0" destOrd="0" presId="urn:microsoft.com/office/officeart/2005/8/layout/vList2"/>
    <dgm:cxn modelId="{AA08B58F-9DDE-4AC7-B436-A04517DA3A26}" srcId="{3F3B0277-6710-4377-BAA8-9ABC1298D12F}" destId="{CDDF638E-7490-4627-90A1-DEB74E87F4D3}" srcOrd="1" destOrd="0" parTransId="{B4C02D06-3032-4D1F-B040-63BB8787C575}" sibTransId="{25EBF297-4D44-4A97-B694-2309B5809041}"/>
    <dgm:cxn modelId="{4B899CAD-C494-48DA-A301-A08842661239}" srcId="{86D12B70-11AE-4EC8-85E7-4E0D51BC457E}" destId="{DBB4C475-6124-4E2F-841E-4D4331C38CF6}" srcOrd="0" destOrd="0" parTransId="{12BA58DB-6EBB-46DC-9F08-23C6A03544E8}" sibTransId="{99E67BFB-A2F7-4792-817A-AF9599371CB0}"/>
    <dgm:cxn modelId="{8435F080-F471-4CEA-BE26-5BD7A19B07D2}" type="presOf" srcId="{3F3B0277-6710-4377-BAA8-9ABC1298D12F}" destId="{B35B1668-6D84-482E-A2BC-09492FFDE189}" srcOrd="0" destOrd="0" presId="urn:microsoft.com/office/officeart/2005/8/layout/vList2"/>
    <dgm:cxn modelId="{259A8695-38D0-4091-8375-567299561DA6}" srcId="{DBB4C475-6124-4E2F-841E-4D4331C38CF6}" destId="{C34A458D-EEE2-449C-8DB8-95551EAF0A09}" srcOrd="1" destOrd="0" parTransId="{9E97FB7D-705A-49D6-AF6F-913800262744}" sibTransId="{81B0C08E-9458-44FF-83E9-D1A7939E66D6}"/>
    <dgm:cxn modelId="{91211C89-7152-4839-AB8B-70B3C091460B}" srcId="{86D12B70-11AE-4EC8-85E7-4E0D51BC457E}" destId="{3F3B0277-6710-4377-BAA8-9ABC1298D12F}" srcOrd="1" destOrd="0" parTransId="{21480ED2-6754-4214-9E90-EBB537939D46}" sibTransId="{6E0A5B08-C551-403D-82DD-371258F65C2F}"/>
    <dgm:cxn modelId="{A5D95DE6-EC6D-4BCF-B722-798129CAB963}" type="presOf" srcId="{DBB4C475-6124-4E2F-841E-4D4331C38CF6}" destId="{6550C552-9CB4-4BD0-8CF3-CC10D2109CBB}" srcOrd="0" destOrd="0" presId="urn:microsoft.com/office/officeart/2005/8/layout/vList2"/>
    <dgm:cxn modelId="{DCFF9D4B-C3BE-4C23-A5C7-E9DEFC7B2233}" srcId="{3F3B0277-6710-4377-BAA8-9ABC1298D12F}" destId="{2DE4226C-C1EC-486C-85C5-C9F98642B2A2}" srcOrd="0" destOrd="0" parTransId="{B06658F6-197F-427F-A69C-AC3538FD7DA4}" sibTransId="{47794814-064A-4B68-822E-3471D88DB2DA}"/>
    <dgm:cxn modelId="{04F7F803-9834-4F12-A922-80FB59291AD2}" type="presOf" srcId="{70E1FEFA-182F-4C27-A271-9F1F8D094419}" destId="{F4950DC6-BF85-4C5F-A462-BE8921D9A308}" srcOrd="0" destOrd="2" presId="urn:microsoft.com/office/officeart/2005/8/layout/vList2"/>
    <dgm:cxn modelId="{55DE3507-0FD2-4FFE-B212-D8CC726C0F3B}" type="presOf" srcId="{C34A458D-EEE2-449C-8DB8-95551EAF0A09}" destId="{9A160E62-4D38-4DCA-951C-C0AA7EA4F454}" srcOrd="0" destOrd="1" presId="urn:microsoft.com/office/officeart/2005/8/layout/vList2"/>
    <dgm:cxn modelId="{101EB2A5-D768-484E-9BEE-742A02086F41}" srcId="{DBB4C475-6124-4E2F-841E-4D4331C38CF6}" destId="{9F95DF38-2AD8-4EAB-ADBD-3E7B68802296}" srcOrd="0" destOrd="0" parTransId="{FD265217-24A4-43C5-B3F4-6146A4C15D1A}" sibTransId="{407BF399-476C-41A2-BFCE-353F00F0D5DA}"/>
    <dgm:cxn modelId="{CF3B3B32-A234-4751-8FAD-13BE466A6897}" type="presOf" srcId="{9F95DF38-2AD8-4EAB-ADBD-3E7B68802296}" destId="{9A160E62-4D38-4DCA-951C-C0AA7EA4F454}" srcOrd="0" destOrd="0" presId="urn:microsoft.com/office/officeart/2005/8/layout/vList2"/>
    <dgm:cxn modelId="{5CFB4101-8320-42A6-8FB1-4DF2BF0B0D56}" type="presParOf" srcId="{E8184354-8210-4B64-8840-B8774748F777}" destId="{6550C552-9CB4-4BD0-8CF3-CC10D2109CBB}" srcOrd="0" destOrd="0" presId="urn:microsoft.com/office/officeart/2005/8/layout/vList2"/>
    <dgm:cxn modelId="{2A707707-822C-4778-A1AF-C2F535F937C2}" type="presParOf" srcId="{E8184354-8210-4B64-8840-B8774748F777}" destId="{9A160E62-4D38-4DCA-951C-C0AA7EA4F454}" srcOrd="1" destOrd="0" presId="urn:microsoft.com/office/officeart/2005/8/layout/vList2"/>
    <dgm:cxn modelId="{EB1B590B-63F6-4627-97CF-8BC19A9D1FBD}" type="presParOf" srcId="{E8184354-8210-4B64-8840-B8774748F777}" destId="{B35B1668-6D84-482E-A2BC-09492FFDE189}" srcOrd="2" destOrd="0" presId="urn:microsoft.com/office/officeart/2005/8/layout/vList2"/>
    <dgm:cxn modelId="{44D19FE2-8556-4471-ACE9-850EFAEB661E}" type="presParOf" srcId="{E8184354-8210-4B64-8840-B8774748F777}" destId="{F4950DC6-BF85-4C5F-A462-BE8921D9A30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7B8D75-4C7A-4ACD-A6AA-7CBCA1148313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0600B21-46C6-446E-9258-8B61814A9B98}">
      <dgm:prSet phldrT="[Текст]"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ru-RU" sz="2000" b="0" i="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Специальная оценка условий труда проведена</a:t>
          </a:r>
          <a:br>
            <a:rPr lang="ru-RU" sz="2000" b="0" i="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</a:br>
          <a:r>
            <a:rPr lang="ru-RU" sz="2000" b="0" i="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в 126</a:t>
          </a:r>
          <a:r>
            <a:rPr lang="en-US" sz="2000" b="0" i="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 </a:t>
          </a:r>
          <a:r>
            <a:rPr lang="ru-RU" sz="2000" b="0" i="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2</a:t>
          </a:r>
          <a:r>
            <a:rPr lang="en-US" sz="2000" b="0" i="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77</a:t>
          </a:r>
          <a:r>
            <a:rPr lang="ru-RU" sz="2000" b="0" i="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 организациях </a:t>
          </a:r>
          <a:r>
            <a:rPr lang="ru-RU" sz="2000" b="1" i="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на более чем 2,1 млн. рабочих мест</a:t>
          </a:r>
          <a:endParaRPr lang="ru-RU" sz="2000" b="1" i="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6AE1DE8E-3B84-4C5F-AC9F-058A8355C86B}" type="parTrans" cxnId="{63D1ECDF-9B39-4242-82E5-FEA0D5AB36C0}">
      <dgm:prSet/>
      <dgm:spPr/>
      <dgm:t>
        <a:bodyPr/>
        <a:lstStyle/>
        <a:p>
          <a:endParaRPr lang="ru-RU" sz="2000">
            <a:solidFill>
              <a:schemeClr val="tx2"/>
            </a:solidFill>
            <a:latin typeface="Arial Narrow" pitchFamily="34" charset="0"/>
          </a:endParaRPr>
        </a:p>
      </dgm:t>
    </dgm:pt>
    <dgm:pt modelId="{CA7BEFDC-9FBB-4F06-8301-15D4E567B73C}" type="sibTrans" cxnId="{63D1ECDF-9B39-4242-82E5-FEA0D5AB36C0}">
      <dgm:prSet/>
      <dgm:spPr/>
      <dgm:t>
        <a:bodyPr/>
        <a:lstStyle/>
        <a:p>
          <a:endParaRPr lang="ru-RU" sz="2000">
            <a:solidFill>
              <a:schemeClr val="tx2"/>
            </a:solidFill>
            <a:latin typeface="Arial Narrow" pitchFamily="34" charset="0"/>
          </a:endParaRPr>
        </a:p>
      </dgm:t>
    </dgm:pt>
    <dgm:pt modelId="{BC170440-FFAB-458B-AD4F-A20381662B23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endParaRPr lang="ru-RU" sz="2000" dirty="0" smtClean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355D125F-707E-4259-ABD7-6E560FE12062}" type="sibTrans" cxnId="{C58A8300-03C2-4784-8CD1-B1904B679A5E}">
      <dgm:prSet/>
      <dgm:spPr/>
      <dgm:t>
        <a:bodyPr/>
        <a:lstStyle/>
        <a:p>
          <a:endParaRPr lang="ru-RU" sz="2000">
            <a:solidFill>
              <a:schemeClr val="tx2"/>
            </a:solidFill>
            <a:latin typeface="Arial Narrow" pitchFamily="34" charset="0"/>
          </a:endParaRPr>
        </a:p>
      </dgm:t>
    </dgm:pt>
    <dgm:pt modelId="{460DC62D-3064-4550-8372-77B583E69E5A}" type="parTrans" cxnId="{C58A8300-03C2-4784-8CD1-B1904B679A5E}">
      <dgm:prSet/>
      <dgm:spPr/>
      <dgm:t>
        <a:bodyPr/>
        <a:lstStyle/>
        <a:p>
          <a:endParaRPr lang="ru-RU" sz="2000">
            <a:solidFill>
              <a:schemeClr val="tx2"/>
            </a:solidFill>
            <a:latin typeface="Arial Narrow" pitchFamily="34" charset="0"/>
          </a:endParaRPr>
        </a:p>
      </dgm:t>
    </dgm:pt>
    <dgm:pt modelId="{09BF3C24-30CF-47FA-9141-DE867F93BA9C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b="0" i="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Количество застрахованных лиц, занятых на «списочных» рабочих местах, в 2014 году сократилось в сравнении с 2013 годом                               </a:t>
          </a:r>
          <a:r>
            <a:rPr lang="ru-RU" sz="2000" b="1" i="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на 138 тыс. человек   </a:t>
          </a:r>
          <a:endParaRPr lang="ru-RU" sz="2000" dirty="0">
            <a:solidFill>
              <a:schemeClr val="tx2"/>
            </a:solidFill>
            <a:latin typeface="Arial Narrow" pitchFamily="34" charset="0"/>
          </a:endParaRPr>
        </a:p>
      </dgm:t>
    </dgm:pt>
    <dgm:pt modelId="{66745319-85DF-4963-AD29-52855E726F50}" type="parTrans" cxnId="{3D48350B-3A31-4C96-9B71-DC37DBD86C4B}">
      <dgm:prSet/>
      <dgm:spPr/>
      <dgm:t>
        <a:bodyPr/>
        <a:lstStyle/>
        <a:p>
          <a:endParaRPr lang="ru-RU" sz="2000">
            <a:solidFill>
              <a:schemeClr val="tx2"/>
            </a:solidFill>
            <a:latin typeface="Arial Narrow" pitchFamily="34" charset="0"/>
          </a:endParaRPr>
        </a:p>
      </dgm:t>
    </dgm:pt>
    <dgm:pt modelId="{358B1EF9-00C4-4A9A-86F1-54BE05C80151}" type="sibTrans" cxnId="{3D48350B-3A31-4C96-9B71-DC37DBD86C4B}">
      <dgm:prSet/>
      <dgm:spPr/>
      <dgm:t>
        <a:bodyPr/>
        <a:lstStyle/>
        <a:p>
          <a:endParaRPr lang="ru-RU" sz="2000">
            <a:solidFill>
              <a:schemeClr val="tx2"/>
            </a:solidFill>
            <a:latin typeface="Arial Narrow" pitchFamily="34" charset="0"/>
          </a:endParaRPr>
        </a:p>
      </dgm:t>
    </dgm:pt>
    <dgm:pt modelId="{C4B71F7A-65DE-432B-8692-81F64EB84188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endParaRPr lang="ru-RU" sz="2000" dirty="0">
            <a:solidFill>
              <a:schemeClr val="tx2"/>
            </a:solidFill>
            <a:latin typeface="Arial Narrow" pitchFamily="34" charset="0"/>
          </a:endParaRPr>
        </a:p>
      </dgm:t>
    </dgm:pt>
    <dgm:pt modelId="{E43914C6-C408-47D3-9494-A898200A98B0}" type="parTrans" cxnId="{DD312BAE-16D4-4DE1-A45C-E3658111F8EA}">
      <dgm:prSet/>
      <dgm:spPr/>
      <dgm:t>
        <a:bodyPr/>
        <a:lstStyle/>
        <a:p>
          <a:endParaRPr lang="ru-RU" sz="2000">
            <a:solidFill>
              <a:schemeClr val="tx2"/>
            </a:solidFill>
            <a:latin typeface="Arial Narrow" pitchFamily="34" charset="0"/>
          </a:endParaRPr>
        </a:p>
      </dgm:t>
    </dgm:pt>
    <dgm:pt modelId="{2C5E8E90-9F77-4D92-B395-4C0658661F78}" type="sibTrans" cxnId="{DD312BAE-16D4-4DE1-A45C-E3658111F8EA}">
      <dgm:prSet/>
      <dgm:spPr/>
      <dgm:t>
        <a:bodyPr/>
        <a:lstStyle/>
        <a:p>
          <a:endParaRPr lang="ru-RU" sz="2000">
            <a:solidFill>
              <a:schemeClr val="tx2"/>
            </a:solidFill>
            <a:latin typeface="Arial Narrow" pitchFamily="34" charset="0"/>
          </a:endParaRPr>
        </a:p>
      </dgm:t>
    </dgm:pt>
    <dgm:pt modelId="{B0B6E58D-969E-44CA-A660-44E4DCFABD98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b="0" i="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Организован </a:t>
          </a:r>
          <a:r>
            <a:rPr lang="ru-RU" sz="2000" b="1" i="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мониторинг практики применения </a:t>
          </a:r>
          <a:r>
            <a:rPr lang="ru-RU" sz="2000" b="0" i="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специальной оценки условий труда </a:t>
          </a:r>
          <a:r>
            <a:rPr lang="ru-RU" sz="20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с участием профсоюзов и работодателей, экспертного сообщества</a:t>
          </a:r>
          <a:endParaRPr lang="ru-RU" sz="2000" b="0" i="0" dirty="0" smtClean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5E8A9BC5-4586-4DF9-96AD-F66945D50DA4}" type="parTrans" cxnId="{7F80691F-0C26-4E86-91E1-3D0C1976963F}">
      <dgm:prSet/>
      <dgm:spPr/>
      <dgm:t>
        <a:bodyPr/>
        <a:lstStyle/>
        <a:p>
          <a:endParaRPr lang="ru-RU" sz="2000">
            <a:solidFill>
              <a:schemeClr val="tx2"/>
            </a:solidFill>
            <a:latin typeface="Arial Narrow" pitchFamily="34" charset="0"/>
          </a:endParaRPr>
        </a:p>
      </dgm:t>
    </dgm:pt>
    <dgm:pt modelId="{8341114B-8BE1-4DE2-82CD-8BFB1FFF5179}" type="sibTrans" cxnId="{7F80691F-0C26-4E86-91E1-3D0C1976963F}">
      <dgm:prSet/>
      <dgm:spPr/>
      <dgm:t>
        <a:bodyPr/>
        <a:lstStyle/>
        <a:p>
          <a:endParaRPr lang="ru-RU" sz="2000">
            <a:solidFill>
              <a:schemeClr val="tx2"/>
            </a:solidFill>
            <a:latin typeface="Arial Narrow" pitchFamily="34" charset="0"/>
          </a:endParaRPr>
        </a:p>
      </dgm:t>
    </dgm:pt>
    <dgm:pt modelId="{E675B71F-1FAD-4C07-9654-9051FE9437BA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endParaRPr lang="ru-RU" sz="2000" dirty="0" smtClean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0C0B22B7-3961-4724-B508-B27BC1BB2AA4}" type="sibTrans" cxnId="{8ABCC351-5D39-4902-B328-82E913FA7F11}">
      <dgm:prSet/>
      <dgm:spPr/>
      <dgm:t>
        <a:bodyPr/>
        <a:lstStyle/>
        <a:p>
          <a:endParaRPr lang="ru-RU" sz="2000">
            <a:solidFill>
              <a:schemeClr val="tx2"/>
            </a:solidFill>
            <a:latin typeface="Arial Narrow" pitchFamily="34" charset="0"/>
          </a:endParaRPr>
        </a:p>
      </dgm:t>
    </dgm:pt>
    <dgm:pt modelId="{30F2A1AB-3D54-43A9-AEAF-632A40563668}" type="parTrans" cxnId="{8ABCC351-5D39-4902-B328-82E913FA7F11}">
      <dgm:prSet/>
      <dgm:spPr/>
      <dgm:t>
        <a:bodyPr/>
        <a:lstStyle/>
        <a:p>
          <a:endParaRPr lang="ru-RU" sz="2000">
            <a:solidFill>
              <a:schemeClr val="tx2"/>
            </a:solidFill>
            <a:latin typeface="Arial Narrow" pitchFamily="34" charset="0"/>
          </a:endParaRPr>
        </a:p>
      </dgm:t>
    </dgm:pt>
    <dgm:pt modelId="{836459C6-486E-4431-96F9-39A66B5235CA}" type="pres">
      <dgm:prSet presAssocID="{9B7B8D75-4C7A-4ACD-A6AA-7CBCA11483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5C8370-CE0A-4D40-A7DD-6640251AB70D}" type="pres">
      <dgm:prSet presAssocID="{BC170440-FFAB-458B-AD4F-A20381662B23}" presName="parentText" presStyleLbl="node1" presStyleIdx="0" presStyleCnt="3" custFlipVert="0" custScaleY="84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9697F-3FC0-4C13-B501-CA36473E3B14}" type="pres">
      <dgm:prSet presAssocID="{BC170440-FFAB-458B-AD4F-A20381662B2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3396C-4AA8-4EA8-AE4F-267DFCFEA31B}" type="pres">
      <dgm:prSet presAssocID="{E675B71F-1FAD-4C07-9654-9051FE9437BA}" presName="parentText" presStyleLbl="node1" presStyleIdx="1" presStyleCnt="3" custFlipVert="0" custScaleY="153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66CFB-FE50-472E-91D7-79995F06E611}" type="pres">
      <dgm:prSet presAssocID="{E675B71F-1FAD-4C07-9654-9051FE9437B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15943-B2BF-4690-B1F4-2DB0EA8B85AA}" type="pres">
      <dgm:prSet presAssocID="{C4B71F7A-65DE-432B-8692-81F64EB84188}" presName="parentText" presStyleLbl="node1" presStyleIdx="2" presStyleCnt="3" custFlipVert="1" custScaleY="106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60569-C804-4CA8-A70F-B421BB616B45}" type="pres">
      <dgm:prSet presAssocID="{C4B71F7A-65DE-432B-8692-81F64EB8418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8350B-3A31-4C96-9B71-DC37DBD86C4B}" srcId="{E675B71F-1FAD-4C07-9654-9051FE9437BA}" destId="{09BF3C24-30CF-47FA-9141-DE867F93BA9C}" srcOrd="0" destOrd="0" parTransId="{66745319-85DF-4963-AD29-52855E726F50}" sibTransId="{358B1EF9-00C4-4A9A-86F1-54BE05C80151}"/>
    <dgm:cxn modelId="{7A3DB71C-42E2-468D-8F9C-DFCB4D396017}" type="presOf" srcId="{00600B21-46C6-446E-9258-8B61814A9B98}" destId="{8849697F-3FC0-4C13-B501-CA36473E3B14}" srcOrd="0" destOrd="0" presId="urn:microsoft.com/office/officeart/2005/8/layout/vList2"/>
    <dgm:cxn modelId="{7F80691F-0C26-4E86-91E1-3D0C1976963F}" srcId="{C4B71F7A-65DE-432B-8692-81F64EB84188}" destId="{B0B6E58D-969E-44CA-A660-44E4DCFABD98}" srcOrd="0" destOrd="0" parTransId="{5E8A9BC5-4586-4DF9-96AD-F66945D50DA4}" sibTransId="{8341114B-8BE1-4DE2-82CD-8BFB1FFF5179}"/>
    <dgm:cxn modelId="{60491C4C-39C3-41F9-9EBE-4F55A6C49AC1}" type="presOf" srcId="{C4B71F7A-65DE-432B-8692-81F64EB84188}" destId="{72215943-B2BF-4690-B1F4-2DB0EA8B85AA}" srcOrd="0" destOrd="0" presId="urn:microsoft.com/office/officeart/2005/8/layout/vList2"/>
    <dgm:cxn modelId="{C58A8300-03C2-4784-8CD1-B1904B679A5E}" srcId="{9B7B8D75-4C7A-4ACD-A6AA-7CBCA1148313}" destId="{BC170440-FFAB-458B-AD4F-A20381662B23}" srcOrd="0" destOrd="0" parTransId="{460DC62D-3064-4550-8372-77B583E69E5A}" sibTransId="{355D125F-707E-4259-ABD7-6E560FE12062}"/>
    <dgm:cxn modelId="{63D1ECDF-9B39-4242-82E5-FEA0D5AB36C0}" srcId="{BC170440-FFAB-458B-AD4F-A20381662B23}" destId="{00600B21-46C6-446E-9258-8B61814A9B98}" srcOrd="0" destOrd="0" parTransId="{6AE1DE8E-3B84-4C5F-AC9F-058A8355C86B}" sibTransId="{CA7BEFDC-9FBB-4F06-8301-15D4E567B73C}"/>
    <dgm:cxn modelId="{8ABCC351-5D39-4902-B328-82E913FA7F11}" srcId="{9B7B8D75-4C7A-4ACD-A6AA-7CBCA1148313}" destId="{E675B71F-1FAD-4C07-9654-9051FE9437BA}" srcOrd="1" destOrd="0" parTransId="{30F2A1AB-3D54-43A9-AEAF-632A40563668}" sibTransId="{0C0B22B7-3961-4724-B508-B27BC1BB2AA4}"/>
    <dgm:cxn modelId="{AC855ED9-9B6C-45AD-8EAB-50F4F682AFC2}" type="presOf" srcId="{B0B6E58D-969E-44CA-A660-44E4DCFABD98}" destId="{4C860569-C804-4CA8-A70F-B421BB616B45}" srcOrd="0" destOrd="0" presId="urn:microsoft.com/office/officeart/2005/8/layout/vList2"/>
    <dgm:cxn modelId="{FC414D94-4BFD-4C44-833F-053A28981161}" type="presOf" srcId="{E675B71F-1FAD-4C07-9654-9051FE9437BA}" destId="{8B63396C-4AA8-4EA8-AE4F-267DFCFEA31B}" srcOrd="0" destOrd="0" presId="urn:microsoft.com/office/officeart/2005/8/layout/vList2"/>
    <dgm:cxn modelId="{DD312BAE-16D4-4DE1-A45C-E3658111F8EA}" srcId="{9B7B8D75-4C7A-4ACD-A6AA-7CBCA1148313}" destId="{C4B71F7A-65DE-432B-8692-81F64EB84188}" srcOrd="2" destOrd="0" parTransId="{E43914C6-C408-47D3-9494-A898200A98B0}" sibTransId="{2C5E8E90-9F77-4D92-B395-4C0658661F78}"/>
    <dgm:cxn modelId="{C750532F-3A07-4C6F-961C-E978F1FA3EFA}" type="presOf" srcId="{09BF3C24-30CF-47FA-9141-DE867F93BA9C}" destId="{A3566CFB-FE50-472E-91D7-79995F06E611}" srcOrd="0" destOrd="0" presId="urn:microsoft.com/office/officeart/2005/8/layout/vList2"/>
    <dgm:cxn modelId="{DD6D6A88-05AB-4363-ADB7-725106E5E2CC}" type="presOf" srcId="{BC170440-FFAB-458B-AD4F-A20381662B23}" destId="{415C8370-CE0A-4D40-A7DD-6640251AB70D}" srcOrd="0" destOrd="0" presId="urn:microsoft.com/office/officeart/2005/8/layout/vList2"/>
    <dgm:cxn modelId="{C99C31F2-8ABF-4399-AD2D-A13DE0E147CC}" type="presOf" srcId="{9B7B8D75-4C7A-4ACD-A6AA-7CBCA1148313}" destId="{836459C6-486E-4431-96F9-39A66B5235CA}" srcOrd="0" destOrd="0" presId="urn:microsoft.com/office/officeart/2005/8/layout/vList2"/>
    <dgm:cxn modelId="{17D10740-EB5A-4628-BA5A-4363B30E9CDA}" type="presParOf" srcId="{836459C6-486E-4431-96F9-39A66B5235CA}" destId="{415C8370-CE0A-4D40-A7DD-6640251AB70D}" srcOrd="0" destOrd="0" presId="urn:microsoft.com/office/officeart/2005/8/layout/vList2"/>
    <dgm:cxn modelId="{DA82EF53-6F19-4E59-8637-C32161825C2D}" type="presParOf" srcId="{836459C6-486E-4431-96F9-39A66B5235CA}" destId="{8849697F-3FC0-4C13-B501-CA36473E3B14}" srcOrd="1" destOrd="0" presId="urn:microsoft.com/office/officeart/2005/8/layout/vList2"/>
    <dgm:cxn modelId="{F8C8E97F-78F0-409C-9F81-674A3DD11C55}" type="presParOf" srcId="{836459C6-486E-4431-96F9-39A66B5235CA}" destId="{8B63396C-4AA8-4EA8-AE4F-267DFCFEA31B}" srcOrd="2" destOrd="0" presId="urn:microsoft.com/office/officeart/2005/8/layout/vList2"/>
    <dgm:cxn modelId="{77C835AD-29CD-4A47-A211-2B1F85AFB2D6}" type="presParOf" srcId="{836459C6-486E-4431-96F9-39A66B5235CA}" destId="{A3566CFB-FE50-472E-91D7-79995F06E611}" srcOrd="3" destOrd="0" presId="urn:microsoft.com/office/officeart/2005/8/layout/vList2"/>
    <dgm:cxn modelId="{EF5B7CAB-0750-4F74-85BD-EEDB675EA569}" type="presParOf" srcId="{836459C6-486E-4431-96F9-39A66B5235CA}" destId="{72215943-B2BF-4690-B1F4-2DB0EA8B85AA}" srcOrd="4" destOrd="0" presId="urn:microsoft.com/office/officeart/2005/8/layout/vList2"/>
    <dgm:cxn modelId="{BEE477BE-9DB1-4018-BDD9-27548B68E7E6}" type="presParOf" srcId="{836459C6-486E-4431-96F9-39A66B5235CA}" destId="{4C860569-C804-4CA8-A70F-B421BB616B45}" srcOrd="5" destOrd="0" presId="urn:microsoft.com/office/officeart/2005/8/layout/vList2"/>
  </dgm:cxnLst>
  <dgm:bg>
    <a:solidFill>
      <a:schemeClr val="lt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70BEF0-5484-4548-A963-FCF63C41BC4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DC1A3D-1814-4D4D-9E9B-A69A3EC4E6C1}">
      <dgm:prSet phldrT="[Текст]" custT="1"/>
      <dgm:spPr/>
      <dgm:t>
        <a:bodyPr/>
        <a:lstStyle/>
        <a:p>
          <a:r>
            <a:rPr lang="ru-RU" sz="1600" dirty="0" smtClean="0">
              <a:latin typeface="Arial Narrow" pitchFamily="34" charset="0"/>
              <a:cs typeface="Times New Roman" pitchFamily="18" charset="0"/>
            </a:rPr>
            <a:t>Рамочное участие государства в управлении охраной труда</a:t>
          </a:r>
          <a:endParaRPr lang="ru-RU" sz="1600" dirty="0">
            <a:latin typeface="Arial Narrow" pitchFamily="34" charset="0"/>
            <a:cs typeface="Times New Roman" pitchFamily="18" charset="0"/>
          </a:endParaRPr>
        </a:p>
      </dgm:t>
    </dgm:pt>
    <dgm:pt modelId="{EE821AE6-23CA-4893-A613-0F101E641854}" type="parTrans" cxnId="{0F4B8D97-9F40-48F1-8742-8AE6B0447838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FDE77EC1-B7F3-49B8-B641-6EA30D96DCC9}" type="sibTrans" cxnId="{0F4B8D97-9F40-48F1-8742-8AE6B0447838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86810959-6983-4985-BA07-D5C06D78F0E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установление общих требований безопасности труда</a:t>
          </a:r>
          <a:endParaRPr lang="ru-RU" sz="160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92408183-A53C-430E-92A4-7FE6793082DC}" type="parTrans" cxnId="{38FAFB49-6A74-4F30-8F85-B1B1862BBA42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744F02E4-C958-460D-9B80-902404E5CF9C}" type="sibTrans" cxnId="{38FAFB49-6A74-4F30-8F85-B1B1862BBA42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83EBB938-BD1F-4A01-850E-9388730B4397}">
      <dgm:prSet phldrT="[Текст]" custT="1"/>
      <dgm:spPr/>
      <dgm:t>
        <a:bodyPr/>
        <a:lstStyle/>
        <a:p>
          <a:r>
            <a:rPr lang="ru-RU" sz="1600" dirty="0" smtClean="0">
              <a:latin typeface="Arial Narrow" pitchFamily="34" charset="0"/>
              <a:cs typeface="Times New Roman" pitchFamily="18" charset="0"/>
            </a:rPr>
            <a:t>Гибкость работодателя в построении системы управления охраной труда</a:t>
          </a:r>
          <a:endParaRPr lang="ru-RU" sz="1600" dirty="0">
            <a:latin typeface="Arial Narrow" pitchFamily="34" charset="0"/>
            <a:cs typeface="Times New Roman" pitchFamily="18" charset="0"/>
          </a:endParaRPr>
        </a:p>
      </dgm:t>
    </dgm:pt>
    <dgm:pt modelId="{1C96C237-FC71-422B-9152-C8997160F99E}" type="parTrans" cxnId="{5A56A6FF-BA77-44AA-9B41-DA635C83E894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89565D0E-10BD-4BD5-983A-4A209E19CE34}" type="sibTrans" cxnId="{5A56A6FF-BA77-44AA-9B41-DA635C83E894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318B7925-0E9C-4C58-A0D6-F0B7F1A8AA3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выбор средств обеспечения безопасности труда и сохранения здоровья работников</a:t>
          </a:r>
          <a:endParaRPr lang="ru-RU" sz="160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BED4AE63-C06D-40DF-8E47-39BFA3B009F0}" type="parTrans" cxnId="{3F9FBA45-5EC7-4CA1-9B11-93559A82AB8D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73059188-1B67-4DD9-BC27-B1A26F16B520}" type="sibTrans" cxnId="{3F9FBA45-5EC7-4CA1-9B11-93559A82AB8D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E8181247-ECAF-4891-85BC-D8591D2C61BE}">
      <dgm:prSet phldrT="[Текст]" custT="1"/>
      <dgm:spPr/>
      <dgm:t>
        <a:bodyPr/>
        <a:lstStyle/>
        <a:p>
          <a:r>
            <a:rPr lang="ru-RU" sz="1600" dirty="0" smtClean="0">
              <a:latin typeface="Arial Narrow" pitchFamily="34" charset="0"/>
              <a:cs typeface="Times New Roman" pitchFamily="18" charset="0"/>
            </a:rPr>
            <a:t>Детализация учета несчастных случаев</a:t>
          </a:r>
          <a:endParaRPr lang="ru-RU" sz="1600" dirty="0">
            <a:latin typeface="Arial Narrow" pitchFamily="34" charset="0"/>
            <a:cs typeface="Times New Roman" pitchFamily="18" charset="0"/>
          </a:endParaRPr>
        </a:p>
      </dgm:t>
    </dgm:pt>
    <dgm:pt modelId="{9538A4EE-D4FF-4C00-A6CA-165920538BE0}" type="parTrans" cxnId="{7E5F3127-D312-47BB-A5F1-7DE5564A6839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475908DF-077D-4068-A9A8-312045F2EE91}" type="sibTrans" cxnId="{7E5F3127-D312-47BB-A5F1-7DE5564A6839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C36AE7ED-F5CB-4C52-BC6A-783F7F48EBF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расширение перечня учитываемых несчастных случаев за счет микротравм и инцидентов на производстве</a:t>
          </a:r>
          <a:endParaRPr lang="ru-RU" sz="160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D8152618-D53E-4F73-9B67-BFE06C23666C}" type="parTrans" cxnId="{08C338C4-BCE2-4B9C-A387-8014DA403C3E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0A22525F-1C37-4CA4-BFA2-8E857E6C6D91}" type="sibTrans" cxnId="{08C338C4-BCE2-4B9C-A387-8014DA403C3E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7BFCD07D-204D-4965-89DD-F43A2E96A7A6}">
      <dgm:prSet phldrT="[Текст]" custT="1"/>
      <dgm:spPr/>
      <dgm:t>
        <a:bodyPr/>
        <a:lstStyle/>
        <a:p>
          <a:r>
            <a:rPr lang="ru-RU" sz="1600" dirty="0" smtClean="0">
              <a:latin typeface="Arial Narrow" pitchFamily="34" charset="0"/>
              <a:cs typeface="Times New Roman" pitchFamily="18" charset="0"/>
            </a:rPr>
            <a:t>Совершенствование контрольно-надзорной деятельности в области охраны труда</a:t>
          </a:r>
          <a:endParaRPr lang="ru-RU" sz="1600" dirty="0">
            <a:latin typeface="Arial Narrow" pitchFamily="34" charset="0"/>
            <a:cs typeface="Times New Roman" pitchFamily="18" charset="0"/>
          </a:endParaRPr>
        </a:p>
      </dgm:t>
    </dgm:pt>
    <dgm:pt modelId="{36AF68A0-6D81-4DDA-BA39-E095ED4C5465}" type="parTrans" cxnId="{6DCCF73B-337D-4090-8F3C-723B6E76B102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548F65ED-2091-4BEE-A9A7-C79F7D568E26}" type="sibTrans" cxnId="{6DCCF73B-337D-4090-8F3C-723B6E76B102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4B6B0CFA-5871-4A67-BBB9-FA31666EB65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зависимость проверочных мероприятий от качества охраны труда у работодателя</a:t>
          </a:r>
          <a:endParaRPr lang="ru-RU" sz="160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7425EC67-FBB3-4219-938B-AEA468E61388}" type="parTrans" cxnId="{1ED05967-E883-45A3-BAD5-49AAA2AFD471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8665617F-FD19-41CC-8DEC-FDB35DD01019}" type="sibTrans" cxnId="{1ED05967-E883-45A3-BAD5-49AAA2AFD471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D332495C-4059-4F90-B9A2-6380FB90D65F}" type="pres">
      <dgm:prSet presAssocID="{F670BEF0-5484-4548-A963-FCF63C41BC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F4C96-8964-4366-8636-45A6A709ABE6}" type="pres">
      <dgm:prSet presAssocID="{02DC1A3D-1814-4D4D-9E9B-A69A3EC4E6C1}" presName="linNode" presStyleCnt="0"/>
      <dgm:spPr/>
    </dgm:pt>
    <dgm:pt modelId="{FEC89D89-7DEE-4590-B685-C9B7EF1062F7}" type="pres">
      <dgm:prSet presAssocID="{02DC1A3D-1814-4D4D-9E9B-A69A3EC4E6C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6513D-1DF2-43DB-B2FA-F55C52C28FCE}" type="pres">
      <dgm:prSet presAssocID="{02DC1A3D-1814-4D4D-9E9B-A69A3EC4E6C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9607C-FA17-4ED7-9D4E-DC0F908E39D6}" type="pres">
      <dgm:prSet presAssocID="{FDE77EC1-B7F3-49B8-B641-6EA30D96DCC9}" presName="sp" presStyleCnt="0"/>
      <dgm:spPr/>
    </dgm:pt>
    <dgm:pt modelId="{FBB136B8-84BB-4BD2-9E12-AA28F06A900A}" type="pres">
      <dgm:prSet presAssocID="{83EBB938-BD1F-4A01-850E-9388730B4397}" presName="linNode" presStyleCnt="0"/>
      <dgm:spPr/>
    </dgm:pt>
    <dgm:pt modelId="{27E94D84-78DB-4025-9392-EFA206190901}" type="pres">
      <dgm:prSet presAssocID="{83EBB938-BD1F-4A01-850E-9388730B439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643D4-26EB-4B01-98AA-729CEC6D4C22}" type="pres">
      <dgm:prSet presAssocID="{83EBB938-BD1F-4A01-850E-9388730B439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58B6B-6675-4D78-A105-D11ABDD4A6AE}" type="pres">
      <dgm:prSet presAssocID="{89565D0E-10BD-4BD5-983A-4A209E19CE34}" presName="sp" presStyleCnt="0"/>
      <dgm:spPr/>
    </dgm:pt>
    <dgm:pt modelId="{819C58C9-EBA2-4692-AB46-CC638AEE4ED4}" type="pres">
      <dgm:prSet presAssocID="{E8181247-ECAF-4891-85BC-D8591D2C61BE}" presName="linNode" presStyleCnt="0"/>
      <dgm:spPr/>
    </dgm:pt>
    <dgm:pt modelId="{D72EE680-141C-45F5-8534-A168F5AEBFC7}" type="pres">
      <dgm:prSet presAssocID="{E8181247-ECAF-4891-85BC-D8591D2C61B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EF83E-BFF3-407E-B320-06DE8F284EA0}" type="pres">
      <dgm:prSet presAssocID="{E8181247-ECAF-4891-85BC-D8591D2C61B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87198-FFA8-43D8-89B3-04E9573D1240}" type="pres">
      <dgm:prSet presAssocID="{475908DF-077D-4068-A9A8-312045F2EE91}" presName="sp" presStyleCnt="0"/>
      <dgm:spPr/>
    </dgm:pt>
    <dgm:pt modelId="{736E6635-597A-4563-81B5-79BF088C5EBF}" type="pres">
      <dgm:prSet presAssocID="{7BFCD07D-204D-4965-89DD-F43A2E96A7A6}" presName="linNode" presStyleCnt="0"/>
      <dgm:spPr/>
    </dgm:pt>
    <dgm:pt modelId="{A0BBFB69-3696-4E1C-A660-50A55F8DC625}" type="pres">
      <dgm:prSet presAssocID="{7BFCD07D-204D-4965-89DD-F43A2E96A7A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60E17-44CC-4E68-B3E2-471239CA412B}" type="pres">
      <dgm:prSet presAssocID="{7BFCD07D-204D-4965-89DD-F43A2E96A7A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4B8983-A20B-49DB-8A80-F8F62EB5BF6E}" type="presOf" srcId="{83EBB938-BD1F-4A01-850E-9388730B4397}" destId="{27E94D84-78DB-4025-9392-EFA206190901}" srcOrd="0" destOrd="0" presId="urn:microsoft.com/office/officeart/2005/8/layout/vList5"/>
    <dgm:cxn modelId="{AA6D1385-30F3-4775-9EB5-887AE1F4B76D}" type="presOf" srcId="{02DC1A3D-1814-4D4D-9E9B-A69A3EC4E6C1}" destId="{FEC89D89-7DEE-4590-B685-C9B7EF1062F7}" srcOrd="0" destOrd="0" presId="urn:microsoft.com/office/officeart/2005/8/layout/vList5"/>
    <dgm:cxn modelId="{08C338C4-BCE2-4B9C-A387-8014DA403C3E}" srcId="{E8181247-ECAF-4891-85BC-D8591D2C61BE}" destId="{C36AE7ED-F5CB-4C52-BC6A-783F7F48EBF1}" srcOrd="0" destOrd="0" parTransId="{D8152618-D53E-4F73-9B67-BFE06C23666C}" sibTransId="{0A22525F-1C37-4CA4-BFA2-8E857E6C6D91}"/>
    <dgm:cxn modelId="{1ED05967-E883-45A3-BAD5-49AAA2AFD471}" srcId="{7BFCD07D-204D-4965-89DD-F43A2E96A7A6}" destId="{4B6B0CFA-5871-4A67-BBB9-FA31666EB65F}" srcOrd="0" destOrd="0" parTransId="{7425EC67-FBB3-4219-938B-AEA468E61388}" sibTransId="{8665617F-FD19-41CC-8DEC-FDB35DD01019}"/>
    <dgm:cxn modelId="{3F9FBA45-5EC7-4CA1-9B11-93559A82AB8D}" srcId="{83EBB938-BD1F-4A01-850E-9388730B4397}" destId="{318B7925-0E9C-4C58-A0D6-F0B7F1A8AA3B}" srcOrd="0" destOrd="0" parTransId="{BED4AE63-C06D-40DF-8E47-39BFA3B009F0}" sibTransId="{73059188-1B67-4DD9-BC27-B1A26F16B520}"/>
    <dgm:cxn modelId="{ACAEC7B6-C888-4D1F-9ED5-37087EA6766A}" type="presOf" srcId="{F670BEF0-5484-4548-A963-FCF63C41BC43}" destId="{D332495C-4059-4F90-B9A2-6380FB90D65F}" srcOrd="0" destOrd="0" presId="urn:microsoft.com/office/officeart/2005/8/layout/vList5"/>
    <dgm:cxn modelId="{5A56A6FF-BA77-44AA-9B41-DA635C83E894}" srcId="{F670BEF0-5484-4548-A963-FCF63C41BC43}" destId="{83EBB938-BD1F-4A01-850E-9388730B4397}" srcOrd="1" destOrd="0" parTransId="{1C96C237-FC71-422B-9152-C8997160F99E}" sibTransId="{89565D0E-10BD-4BD5-983A-4A209E19CE34}"/>
    <dgm:cxn modelId="{38FAFB49-6A74-4F30-8F85-B1B1862BBA42}" srcId="{02DC1A3D-1814-4D4D-9E9B-A69A3EC4E6C1}" destId="{86810959-6983-4985-BA07-D5C06D78F0E4}" srcOrd="0" destOrd="0" parTransId="{92408183-A53C-430E-92A4-7FE6793082DC}" sibTransId="{744F02E4-C958-460D-9B80-902404E5CF9C}"/>
    <dgm:cxn modelId="{7CA222F0-41C4-43F8-9DAB-1D8DBA41644F}" type="presOf" srcId="{4B6B0CFA-5871-4A67-BBB9-FA31666EB65F}" destId="{FE360E17-44CC-4E68-B3E2-471239CA412B}" srcOrd="0" destOrd="0" presId="urn:microsoft.com/office/officeart/2005/8/layout/vList5"/>
    <dgm:cxn modelId="{4466CE05-BA91-4F41-8B1B-4272B2AECAF0}" type="presOf" srcId="{C36AE7ED-F5CB-4C52-BC6A-783F7F48EBF1}" destId="{2FCEF83E-BFF3-407E-B320-06DE8F284EA0}" srcOrd="0" destOrd="0" presId="urn:microsoft.com/office/officeart/2005/8/layout/vList5"/>
    <dgm:cxn modelId="{58F5421F-95AB-4EF1-B3F0-3A516575F3B7}" type="presOf" srcId="{E8181247-ECAF-4891-85BC-D8591D2C61BE}" destId="{D72EE680-141C-45F5-8534-A168F5AEBFC7}" srcOrd="0" destOrd="0" presId="urn:microsoft.com/office/officeart/2005/8/layout/vList5"/>
    <dgm:cxn modelId="{7E5F3127-D312-47BB-A5F1-7DE5564A6839}" srcId="{F670BEF0-5484-4548-A963-FCF63C41BC43}" destId="{E8181247-ECAF-4891-85BC-D8591D2C61BE}" srcOrd="2" destOrd="0" parTransId="{9538A4EE-D4FF-4C00-A6CA-165920538BE0}" sibTransId="{475908DF-077D-4068-A9A8-312045F2EE91}"/>
    <dgm:cxn modelId="{6DCCF73B-337D-4090-8F3C-723B6E76B102}" srcId="{F670BEF0-5484-4548-A963-FCF63C41BC43}" destId="{7BFCD07D-204D-4965-89DD-F43A2E96A7A6}" srcOrd="3" destOrd="0" parTransId="{36AF68A0-6D81-4DDA-BA39-E095ED4C5465}" sibTransId="{548F65ED-2091-4BEE-A9A7-C79F7D568E26}"/>
    <dgm:cxn modelId="{22769F7A-5CC9-4FC5-825F-183871E7FAC6}" type="presOf" srcId="{7BFCD07D-204D-4965-89DD-F43A2E96A7A6}" destId="{A0BBFB69-3696-4E1C-A660-50A55F8DC625}" srcOrd="0" destOrd="0" presId="urn:microsoft.com/office/officeart/2005/8/layout/vList5"/>
    <dgm:cxn modelId="{0F4B8D97-9F40-48F1-8742-8AE6B0447838}" srcId="{F670BEF0-5484-4548-A963-FCF63C41BC43}" destId="{02DC1A3D-1814-4D4D-9E9B-A69A3EC4E6C1}" srcOrd="0" destOrd="0" parTransId="{EE821AE6-23CA-4893-A613-0F101E641854}" sibTransId="{FDE77EC1-B7F3-49B8-B641-6EA30D96DCC9}"/>
    <dgm:cxn modelId="{D9A6A741-7B6F-4F43-B3C3-80BFC22803E0}" type="presOf" srcId="{86810959-6983-4985-BA07-D5C06D78F0E4}" destId="{F026513D-1DF2-43DB-B2FA-F55C52C28FCE}" srcOrd="0" destOrd="0" presId="urn:microsoft.com/office/officeart/2005/8/layout/vList5"/>
    <dgm:cxn modelId="{A4981D2E-B24D-4D78-9C60-CE084E8EB18A}" type="presOf" srcId="{318B7925-0E9C-4C58-A0D6-F0B7F1A8AA3B}" destId="{778643D4-26EB-4B01-98AA-729CEC6D4C22}" srcOrd="0" destOrd="0" presId="urn:microsoft.com/office/officeart/2005/8/layout/vList5"/>
    <dgm:cxn modelId="{CB922DA1-0644-4284-ABAC-07127FACE76A}" type="presParOf" srcId="{D332495C-4059-4F90-B9A2-6380FB90D65F}" destId="{006F4C96-8964-4366-8636-45A6A709ABE6}" srcOrd="0" destOrd="0" presId="urn:microsoft.com/office/officeart/2005/8/layout/vList5"/>
    <dgm:cxn modelId="{8B4DAC18-4D50-43BD-ABFB-005CF813E5B0}" type="presParOf" srcId="{006F4C96-8964-4366-8636-45A6A709ABE6}" destId="{FEC89D89-7DEE-4590-B685-C9B7EF1062F7}" srcOrd="0" destOrd="0" presId="urn:microsoft.com/office/officeart/2005/8/layout/vList5"/>
    <dgm:cxn modelId="{ADD397EB-4CB5-4646-AFF2-65849D56C204}" type="presParOf" srcId="{006F4C96-8964-4366-8636-45A6A709ABE6}" destId="{F026513D-1DF2-43DB-B2FA-F55C52C28FCE}" srcOrd="1" destOrd="0" presId="urn:microsoft.com/office/officeart/2005/8/layout/vList5"/>
    <dgm:cxn modelId="{D25CEF8E-A83F-47E6-93B7-8E90E4F151D0}" type="presParOf" srcId="{D332495C-4059-4F90-B9A2-6380FB90D65F}" destId="{52B9607C-FA17-4ED7-9D4E-DC0F908E39D6}" srcOrd="1" destOrd="0" presId="urn:microsoft.com/office/officeart/2005/8/layout/vList5"/>
    <dgm:cxn modelId="{5844FBA6-8582-437D-969F-AF3183EDFDE2}" type="presParOf" srcId="{D332495C-4059-4F90-B9A2-6380FB90D65F}" destId="{FBB136B8-84BB-4BD2-9E12-AA28F06A900A}" srcOrd="2" destOrd="0" presId="urn:microsoft.com/office/officeart/2005/8/layout/vList5"/>
    <dgm:cxn modelId="{06983877-2B73-47AE-B838-92C45E84DAD1}" type="presParOf" srcId="{FBB136B8-84BB-4BD2-9E12-AA28F06A900A}" destId="{27E94D84-78DB-4025-9392-EFA206190901}" srcOrd="0" destOrd="0" presId="urn:microsoft.com/office/officeart/2005/8/layout/vList5"/>
    <dgm:cxn modelId="{0EBE857E-9527-4E70-BE40-440BBC3A5CA6}" type="presParOf" srcId="{FBB136B8-84BB-4BD2-9E12-AA28F06A900A}" destId="{778643D4-26EB-4B01-98AA-729CEC6D4C22}" srcOrd="1" destOrd="0" presId="urn:microsoft.com/office/officeart/2005/8/layout/vList5"/>
    <dgm:cxn modelId="{F47A368E-90F0-4699-9A12-78E2BABD4D56}" type="presParOf" srcId="{D332495C-4059-4F90-B9A2-6380FB90D65F}" destId="{47658B6B-6675-4D78-A105-D11ABDD4A6AE}" srcOrd="3" destOrd="0" presId="urn:microsoft.com/office/officeart/2005/8/layout/vList5"/>
    <dgm:cxn modelId="{0C06483A-DB68-46F8-8669-2383349BD992}" type="presParOf" srcId="{D332495C-4059-4F90-B9A2-6380FB90D65F}" destId="{819C58C9-EBA2-4692-AB46-CC638AEE4ED4}" srcOrd="4" destOrd="0" presId="urn:microsoft.com/office/officeart/2005/8/layout/vList5"/>
    <dgm:cxn modelId="{24DACC18-7527-4082-A0CB-FDEAE2714D61}" type="presParOf" srcId="{819C58C9-EBA2-4692-AB46-CC638AEE4ED4}" destId="{D72EE680-141C-45F5-8534-A168F5AEBFC7}" srcOrd="0" destOrd="0" presId="urn:microsoft.com/office/officeart/2005/8/layout/vList5"/>
    <dgm:cxn modelId="{36BEAF66-9297-4CDF-97E9-B696E6B100DF}" type="presParOf" srcId="{819C58C9-EBA2-4692-AB46-CC638AEE4ED4}" destId="{2FCEF83E-BFF3-407E-B320-06DE8F284EA0}" srcOrd="1" destOrd="0" presId="urn:microsoft.com/office/officeart/2005/8/layout/vList5"/>
    <dgm:cxn modelId="{4F556A28-85B3-4867-B296-5150CAD18B8F}" type="presParOf" srcId="{D332495C-4059-4F90-B9A2-6380FB90D65F}" destId="{C6287198-FFA8-43D8-89B3-04E9573D1240}" srcOrd="5" destOrd="0" presId="urn:microsoft.com/office/officeart/2005/8/layout/vList5"/>
    <dgm:cxn modelId="{E98B9EEC-76A1-4E75-8C93-31E9BD587541}" type="presParOf" srcId="{D332495C-4059-4F90-B9A2-6380FB90D65F}" destId="{736E6635-597A-4563-81B5-79BF088C5EBF}" srcOrd="6" destOrd="0" presId="urn:microsoft.com/office/officeart/2005/8/layout/vList5"/>
    <dgm:cxn modelId="{98FD454F-775B-4283-BDCD-8B83A83267CB}" type="presParOf" srcId="{736E6635-597A-4563-81B5-79BF088C5EBF}" destId="{A0BBFB69-3696-4E1C-A660-50A55F8DC625}" srcOrd="0" destOrd="0" presId="urn:microsoft.com/office/officeart/2005/8/layout/vList5"/>
    <dgm:cxn modelId="{EAE31415-BEC4-4516-AD95-471D1ECFF009}" type="presParOf" srcId="{736E6635-597A-4563-81B5-79BF088C5EBF}" destId="{FE360E17-44CC-4E68-B3E2-471239CA41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3838CD-F3CD-4A25-85B3-E0CAEC76075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535009-CEE5-482D-AD34-FC7852AD55CC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до</a:t>
          </a:r>
          <a:r>
            <a:rPr lang="ru-RU" sz="3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 10 %</a:t>
          </a:r>
          <a:endParaRPr lang="ru-RU" sz="3200" b="0" i="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4EAE4BA9-EEB7-4A7A-AD9E-DFA1626967D8}" type="parTrans" cxnId="{EBDA904F-B499-45BC-A284-37C99B70D075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3E30CCE7-9F4B-4B25-BA14-AFC5A4079A8A}" type="sibTrans" cxnId="{EBDA904F-B499-45BC-A284-37C99B70D075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4FD4BBFB-DFE9-45FD-A096-07D78FAD7D68}">
      <dgm:prSet phldrT="[Текст]" custT="1"/>
      <dgm:spPr>
        <a:noFill/>
      </dgm:spPr>
      <dgm:t>
        <a:bodyPr/>
        <a:lstStyle/>
        <a:p>
          <a:r>
            <a:rPr lang="ru-RU" sz="1800" dirty="0" smtClean="0">
              <a:solidFill>
                <a:srgbClr val="0070C0"/>
              </a:solidFill>
              <a:latin typeface="Arial Narrow" pitchFamily="34" charset="0"/>
              <a:cs typeface="Times New Roman" pitchFamily="18" charset="0"/>
            </a:rPr>
            <a:t>на субсидирование процентной ставки по кредиту</a:t>
          </a:r>
        </a:p>
      </dgm:t>
    </dgm:pt>
    <dgm:pt modelId="{C9440E8F-C0D8-4C97-8C8B-9306DC1FAAA8}" type="parTrans" cxnId="{1E30F236-BE95-4A02-90C5-5455173FF93C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B761A311-9079-46CB-98BD-A6130794D95E}" type="sibTrans" cxnId="{1E30F236-BE95-4A02-90C5-5455173FF93C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D7900CD2-24F5-4850-B9D7-DD3F55471377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до</a:t>
          </a:r>
          <a:r>
            <a:rPr lang="ru-RU" sz="3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 15 %</a:t>
          </a:r>
          <a:endParaRPr lang="ru-RU" sz="320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498ED44F-027D-4E4B-A6F3-325C8A8B5719}" type="parTrans" cxnId="{4228B0A5-F21B-488A-AD43-425ABDF83233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4E3497C4-E3B9-43B2-88F7-6E9A486085B3}" type="sibTrans" cxnId="{4228B0A5-F21B-488A-AD43-425ABDF83233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828FE521-37E8-4889-9804-3D25992D2B85}">
      <dgm:prSet phldrT="[Текст]" custT="1"/>
      <dgm:spPr>
        <a:noFill/>
      </dgm:spPr>
      <dgm:t>
        <a:bodyPr/>
        <a:lstStyle/>
        <a:p>
          <a:r>
            <a:rPr lang="ru-RU" sz="1800" dirty="0" smtClean="0">
              <a:solidFill>
                <a:srgbClr val="0070C0"/>
              </a:solidFill>
              <a:latin typeface="Arial Narrow" pitchFamily="34" charset="0"/>
              <a:cs typeface="Times New Roman" pitchFamily="18" charset="0"/>
            </a:rPr>
            <a:t>на проведение специальной оценки условий труда</a:t>
          </a:r>
          <a:endParaRPr lang="ru-RU" sz="1800" dirty="0">
            <a:latin typeface="Arial Narrow" pitchFamily="34" charset="0"/>
            <a:cs typeface="Times New Roman" pitchFamily="18" charset="0"/>
          </a:endParaRPr>
        </a:p>
      </dgm:t>
    </dgm:pt>
    <dgm:pt modelId="{22FA3F6A-ADE3-4561-BD3C-3513FD39E01A}" type="parTrans" cxnId="{AD89AC3C-153A-4B62-9A67-6ECCF235F21A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89EA037C-EE6A-47F3-984B-41C545955B7C}" type="sibTrans" cxnId="{AD89AC3C-153A-4B62-9A67-6ECCF235F21A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5A366DAD-CECA-430C-87C6-77C9C4182462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до</a:t>
          </a:r>
          <a:r>
            <a:rPr lang="ru-RU" sz="3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 5 %</a:t>
          </a:r>
          <a:endParaRPr lang="ru-RU" sz="320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3E7C0491-4E76-4928-81C0-948FBD513537}" type="parTrans" cxnId="{ABDAD73E-8261-4FD5-8798-D3675AFD7D49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79EC2470-13A7-4971-BFF9-E4D85DF0280D}" type="sibTrans" cxnId="{ABDAD73E-8261-4FD5-8798-D3675AFD7D49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CD29F6C5-F11C-4608-A3E6-F43BBB5CE7B7}">
      <dgm:prSet phldrT="[Текст]" custT="1"/>
      <dgm:spPr>
        <a:noFill/>
      </dgm:spPr>
      <dgm:t>
        <a:bodyPr/>
        <a:lstStyle/>
        <a:p>
          <a:r>
            <a:rPr lang="ru-RU" sz="1800" dirty="0" smtClean="0">
              <a:solidFill>
                <a:srgbClr val="0070C0"/>
              </a:solidFill>
              <a:latin typeface="Arial Narrow" pitchFamily="34" charset="0"/>
              <a:cs typeface="Times New Roman" pitchFamily="18" charset="0"/>
            </a:rPr>
            <a:t>на реализацию иных предупредительных мер</a:t>
          </a:r>
          <a:endParaRPr lang="ru-RU" sz="1800" dirty="0">
            <a:latin typeface="Arial Narrow" pitchFamily="34" charset="0"/>
            <a:cs typeface="Times New Roman" pitchFamily="18" charset="0"/>
          </a:endParaRPr>
        </a:p>
      </dgm:t>
    </dgm:pt>
    <dgm:pt modelId="{7E342DE0-C109-4A66-A243-D794290E8AD6}" type="parTrans" cxnId="{DB3DB602-4592-4ABD-9F70-719AF5EB373C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0897482F-CF6A-4D03-9246-AFB2FFB6E6C5}" type="sibTrans" cxnId="{DB3DB602-4592-4ABD-9F70-719AF5EB373C}">
      <dgm:prSet/>
      <dgm:spPr/>
      <dgm:t>
        <a:bodyPr/>
        <a:lstStyle/>
        <a:p>
          <a:endParaRPr lang="ru-RU" sz="1800">
            <a:latin typeface="Arial Narrow" pitchFamily="34" charset="0"/>
            <a:cs typeface="Times New Roman" pitchFamily="18" charset="0"/>
          </a:endParaRPr>
        </a:p>
      </dgm:t>
    </dgm:pt>
    <dgm:pt modelId="{5836A41F-1BFF-44A4-B3B9-07E6E1F27BD9}" type="pres">
      <dgm:prSet presAssocID="{E13838CD-F3CD-4A25-85B3-E0CAEC7607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4CBAA4-204D-4E55-9A44-C69D3091D889}" type="pres">
      <dgm:prSet presAssocID="{95535009-CEE5-482D-AD34-FC7852AD55CC}" presName="linNode" presStyleCnt="0"/>
      <dgm:spPr/>
    </dgm:pt>
    <dgm:pt modelId="{75790507-BAD8-4112-BF5A-91ACC8C8E49E}" type="pres">
      <dgm:prSet presAssocID="{95535009-CEE5-482D-AD34-FC7852AD55C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B0634-CA8F-4D71-8084-E460A65664C7}" type="pres">
      <dgm:prSet presAssocID="{95535009-CEE5-482D-AD34-FC7852AD55C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6EEAA-A982-428C-9BBD-C735A7A73A9A}" type="pres">
      <dgm:prSet presAssocID="{3E30CCE7-9F4B-4B25-BA14-AFC5A4079A8A}" presName="sp" presStyleCnt="0"/>
      <dgm:spPr/>
    </dgm:pt>
    <dgm:pt modelId="{6EA175D3-9BF5-4BC0-B73B-D5B92E38ED5F}" type="pres">
      <dgm:prSet presAssocID="{D7900CD2-24F5-4850-B9D7-DD3F55471377}" presName="linNode" presStyleCnt="0"/>
      <dgm:spPr/>
    </dgm:pt>
    <dgm:pt modelId="{976FFB77-3EE6-47E9-BEAD-8973ED515DA4}" type="pres">
      <dgm:prSet presAssocID="{D7900CD2-24F5-4850-B9D7-DD3F5547137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5F76C-03D2-4E75-8026-99377268BA57}" type="pres">
      <dgm:prSet presAssocID="{D7900CD2-24F5-4850-B9D7-DD3F5547137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F2368-493A-4BBF-9B41-978832E18F69}" type="pres">
      <dgm:prSet presAssocID="{4E3497C4-E3B9-43B2-88F7-6E9A486085B3}" presName="sp" presStyleCnt="0"/>
      <dgm:spPr/>
    </dgm:pt>
    <dgm:pt modelId="{367929F8-89DA-42E6-B632-1DDD65432764}" type="pres">
      <dgm:prSet presAssocID="{5A366DAD-CECA-430C-87C6-77C9C4182462}" presName="linNode" presStyleCnt="0"/>
      <dgm:spPr/>
    </dgm:pt>
    <dgm:pt modelId="{11198DF5-99CD-4C52-ACE4-A2E951E9C9A4}" type="pres">
      <dgm:prSet presAssocID="{5A366DAD-CECA-430C-87C6-77C9C418246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1E6EB-6BF9-40C8-9FA7-E701D3F0488E}" type="pres">
      <dgm:prSet presAssocID="{5A366DAD-CECA-430C-87C6-77C9C418246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89AC3C-153A-4B62-9A67-6ECCF235F21A}" srcId="{D7900CD2-24F5-4850-B9D7-DD3F55471377}" destId="{828FE521-37E8-4889-9804-3D25992D2B85}" srcOrd="0" destOrd="0" parTransId="{22FA3F6A-ADE3-4561-BD3C-3513FD39E01A}" sibTransId="{89EA037C-EE6A-47F3-984B-41C545955B7C}"/>
    <dgm:cxn modelId="{1E30F236-BE95-4A02-90C5-5455173FF93C}" srcId="{95535009-CEE5-482D-AD34-FC7852AD55CC}" destId="{4FD4BBFB-DFE9-45FD-A096-07D78FAD7D68}" srcOrd="0" destOrd="0" parTransId="{C9440E8F-C0D8-4C97-8C8B-9306DC1FAAA8}" sibTransId="{B761A311-9079-46CB-98BD-A6130794D95E}"/>
    <dgm:cxn modelId="{7271AB37-6821-4F81-ACED-4FBAEA21361E}" type="presOf" srcId="{95535009-CEE5-482D-AD34-FC7852AD55CC}" destId="{75790507-BAD8-4112-BF5A-91ACC8C8E49E}" srcOrd="0" destOrd="0" presId="urn:microsoft.com/office/officeart/2005/8/layout/vList5"/>
    <dgm:cxn modelId="{4228B0A5-F21B-488A-AD43-425ABDF83233}" srcId="{E13838CD-F3CD-4A25-85B3-E0CAEC760755}" destId="{D7900CD2-24F5-4850-B9D7-DD3F55471377}" srcOrd="1" destOrd="0" parTransId="{498ED44F-027D-4E4B-A6F3-325C8A8B5719}" sibTransId="{4E3497C4-E3B9-43B2-88F7-6E9A486085B3}"/>
    <dgm:cxn modelId="{E9E6210F-3E8C-4BF3-8816-40625A172E9D}" type="presOf" srcId="{D7900CD2-24F5-4850-B9D7-DD3F55471377}" destId="{976FFB77-3EE6-47E9-BEAD-8973ED515DA4}" srcOrd="0" destOrd="0" presId="urn:microsoft.com/office/officeart/2005/8/layout/vList5"/>
    <dgm:cxn modelId="{751CA037-2E50-4542-8853-31D4A59F3937}" type="presOf" srcId="{4FD4BBFB-DFE9-45FD-A096-07D78FAD7D68}" destId="{D48B0634-CA8F-4D71-8084-E460A65664C7}" srcOrd="0" destOrd="0" presId="urn:microsoft.com/office/officeart/2005/8/layout/vList5"/>
    <dgm:cxn modelId="{ABDAD73E-8261-4FD5-8798-D3675AFD7D49}" srcId="{E13838CD-F3CD-4A25-85B3-E0CAEC760755}" destId="{5A366DAD-CECA-430C-87C6-77C9C4182462}" srcOrd="2" destOrd="0" parTransId="{3E7C0491-4E76-4928-81C0-948FBD513537}" sibTransId="{79EC2470-13A7-4971-BFF9-E4D85DF0280D}"/>
    <dgm:cxn modelId="{A4EDAF6E-BF5B-4E33-938E-FE2B379F6600}" type="presOf" srcId="{E13838CD-F3CD-4A25-85B3-E0CAEC760755}" destId="{5836A41F-1BFF-44A4-B3B9-07E6E1F27BD9}" srcOrd="0" destOrd="0" presId="urn:microsoft.com/office/officeart/2005/8/layout/vList5"/>
    <dgm:cxn modelId="{EBDA904F-B499-45BC-A284-37C99B70D075}" srcId="{E13838CD-F3CD-4A25-85B3-E0CAEC760755}" destId="{95535009-CEE5-482D-AD34-FC7852AD55CC}" srcOrd="0" destOrd="0" parTransId="{4EAE4BA9-EEB7-4A7A-AD9E-DFA1626967D8}" sibTransId="{3E30CCE7-9F4B-4B25-BA14-AFC5A4079A8A}"/>
    <dgm:cxn modelId="{4848667E-AC24-4A1F-B04D-2F9C4A683364}" type="presOf" srcId="{CD29F6C5-F11C-4608-A3E6-F43BBB5CE7B7}" destId="{1BC1E6EB-6BF9-40C8-9FA7-E701D3F0488E}" srcOrd="0" destOrd="0" presId="urn:microsoft.com/office/officeart/2005/8/layout/vList5"/>
    <dgm:cxn modelId="{DB3DB602-4592-4ABD-9F70-719AF5EB373C}" srcId="{5A366DAD-CECA-430C-87C6-77C9C4182462}" destId="{CD29F6C5-F11C-4608-A3E6-F43BBB5CE7B7}" srcOrd="0" destOrd="0" parTransId="{7E342DE0-C109-4A66-A243-D794290E8AD6}" sibTransId="{0897482F-CF6A-4D03-9246-AFB2FFB6E6C5}"/>
    <dgm:cxn modelId="{1EA0624F-770B-45D1-939E-000FEB6F2EC1}" type="presOf" srcId="{5A366DAD-CECA-430C-87C6-77C9C4182462}" destId="{11198DF5-99CD-4C52-ACE4-A2E951E9C9A4}" srcOrd="0" destOrd="0" presId="urn:microsoft.com/office/officeart/2005/8/layout/vList5"/>
    <dgm:cxn modelId="{27DCD40F-6FA4-4EDF-A199-57DD62BD0057}" type="presOf" srcId="{828FE521-37E8-4889-9804-3D25992D2B85}" destId="{89E5F76C-03D2-4E75-8026-99377268BA57}" srcOrd="0" destOrd="0" presId="urn:microsoft.com/office/officeart/2005/8/layout/vList5"/>
    <dgm:cxn modelId="{908A560B-31BB-40D6-9D49-1BC961341292}" type="presParOf" srcId="{5836A41F-1BFF-44A4-B3B9-07E6E1F27BD9}" destId="{624CBAA4-204D-4E55-9A44-C69D3091D889}" srcOrd="0" destOrd="0" presId="urn:microsoft.com/office/officeart/2005/8/layout/vList5"/>
    <dgm:cxn modelId="{D4CD5234-8F35-49CD-913D-7BAE70D6A1B7}" type="presParOf" srcId="{624CBAA4-204D-4E55-9A44-C69D3091D889}" destId="{75790507-BAD8-4112-BF5A-91ACC8C8E49E}" srcOrd="0" destOrd="0" presId="urn:microsoft.com/office/officeart/2005/8/layout/vList5"/>
    <dgm:cxn modelId="{10898AFA-8E7F-4C70-A9CB-6FFB4A00893F}" type="presParOf" srcId="{624CBAA4-204D-4E55-9A44-C69D3091D889}" destId="{D48B0634-CA8F-4D71-8084-E460A65664C7}" srcOrd="1" destOrd="0" presId="urn:microsoft.com/office/officeart/2005/8/layout/vList5"/>
    <dgm:cxn modelId="{C6C841A9-E6B7-4CD3-996D-A578F6D3DE09}" type="presParOf" srcId="{5836A41F-1BFF-44A4-B3B9-07E6E1F27BD9}" destId="{95A6EEAA-A982-428C-9BBD-C735A7A73A9A}" srcOrd="1" destOrd="0" presId="urn:microsoft.com/office/officeart/2005/8/layout/vList5"/>
    <dgm:cxn modelId="{9E538274-6EC3-4AFF-A98E-F3A4AFC737A9}" type="presParOf" srcId="{5836A41F-1BFF-44A4-B3B9-07E6E1F27BD9}" destId="{6EA175D3-9BF5-4BC0-B73B-D5B92E38ED5F}" srcOrd="2" destOrd="0" presId="urn:microsoft.com/office/officeart/2005/8/layout/vList5"/>
    <dgm:cxn modelId="{0438F359-6CE0-4DA0-BBDF-B3370BF0864A}" type="presParOf" srcId="{6EA175D3-9BF5-4BC0-B73B-D5B92E38ED5F}" destId="{976FFB77-3EE6-47E9-BEAD-8973ED515DA4}" srcOrd="0" destOrd="0" presId="urn:microsoft.com/office/officeart/2005/8/layout/vList5"/>
    <dgm:cxn modelId="{6E81CAE0-56EA-4F22-A0A0-B9CCB38F359E}" type="presParOf" srcId="{6EA175D3-9BF5-4BC0-B73B-D5B92E38ED5F}" destId="{89E5F76C-03D2-4E75-8026-99377268BA57}" srcOrd="1" destOrd="0" presId="urn:microsoft.com/office/officeart/2005/8/layout/vList5"/>
    <dgm:cxn modelId="{D9F91205-CBBF-4FE5-B58A-6A254E2F5B86}" type="presParOf" srcId="{5836A41F-1BFF-44A4-B3B9-07E6E1F27BD9}" destId="{A56F2368-493A-4BBF-9B41-978832E18F69}" srcOrd="3" destOrd="0" presId="urn:microsoft.com/office/officeart/2005/8/layout/vList5"/>
    <dgm:cxn modelId="{C6EB9251-0A73-4212-9996-04F454C1E79D}" type="presParOf" srcId="{5836A41F-1BFF-44A4-B3B9-07E6E1F27BD9}" destId="{367929F8-89DA-42E6-B632-1DDD65432764}" srcOrd="4" destOrd="0" presId="urn:microsoft.com/office/officeart/2005/8/layout/vList5"/>
    <dgm:cxn modelId="{DDEFEB2D-B38E-4833-B21C-4629B19E13B4}" type="presParOf" srcId="{367929F8-89DA-42E6-B632-1DDD65432764}" destId="{11198DF5-99CD-4C52-ACE4-A2E951E9C9A4}" srcOrd="0" destOrd="0" presId="urn:microsoft.com/office/officeart/2005/8/layout/vList5"/>
    <dgm:cxn modelId="{66F1A51D-C6DD-4B62-A8CE-658981FF8E3E}" type="presParOf" srcId="{367929F8-89DA-42E6-B632-1DDD65432764}" destId="{1BC1E6EB-6BF9-40C8-9FA7-E701D3F048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A67E85-7EDE-4FB9-84B2-E5A04BA5AF3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4F2B6C2-43C4-4A3D-967A-93ADD4C345D0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rPr>
            <a:t>Проведение оценки условий труда</a:t>
          </a:r>
          <a:endParaRPr lang="ru-RU" sz="1600" b="1" dirty="0">
            <a:solidFill>
              <a:schemeClr val="tx2">
                <a:lumMod val="75000"/>
              </a:schemeClr>
            </a:solidFill>
            <a:latin typeface="Arial Narrow" pitchFamily="34" charset="0"/>
            <a:cs typeface="Times New Roman" pitchFamily="18" charset="0"/>
          </a:endParaRPr>
        </a:p>
      </dgm:t>
    </dgm:pt>
    <dgm:pt modelId="{AD3459AC-B813-4D42-B1C2-F8D9860DDA82}" type="parTrans" cxnId="{22920616-B5CB-4423-B460-9BF303DAFD9F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Arial Narrow" pitchFamily="34" charset="0"/>
            <a:cs typeface="Times New Roman" pitchFamily="18" charset="0"/>
          </a:endParaRPr>
        </a:p>
      </dgm:t>
    </dgm:pt>
    <dgm:pt modelId="{B64433EC-3990-4C93-BE60-495B1F2EC62F}" type="sibTrans" cxnId="{22920616-B5CB-4423-B460-9BF303DAFD9F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Arial Narrow" pitchFamily="34" charset="0"/>
            <a:cs typeface="Times New Roman" pitchFamily="18" charset="0"/>
          </a:endParaRPr>
        </a:p>
      </dgm:t>
    </dgm:pt>
    <dgm:pt modelId="{F88FA6C5-DC8C-41CE-B251-27B072930CC4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rPr>
            <a:t>Обучение по охране труда</a:t>
          </a:r>
          <a:endParaRPr lang="ru-RU" sz="1600" b="1" dirty="0">
            <a:solidFill>
              <a:schemeClr val="tx2">
                <a:lumMod val="75000"/>
              </a:schemeClr>
            </a:solidFill>
            <a:latin typeface="Arial Narrow" pitchFamily="34" charset="0"/>
            <a:cs typeface="Times New Roman" pitchFamily="18" charset="0"/>
          </a:endParaRPr>
        </a:p>
      </dgm:t>
    </dgm:pt>
    <dgm:pt modelId="{863CD8DB-4CAF-4345-A27B-75C03DBE78A5}" type="parTrans" cxnId="{DB752555-8FA7-46C1-941C-03D89DBDDCA6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Arial Narrow" pitchFamily="34" charset="0"/>
            <a:cs typeface="Times New Roman" pitchFamily="18" charset="0"/>
          </a:endParaRPr>
        </a:p>
      </dgm:t>
    </dgm:pt>
    <dgm:pt modelId="{0A0B9D17-CA02-4DE0-AD09-CC838FDDBBB2}" type="sibTrans" cxnId="{DB752555-8FA7-46C1-941C-03D89DBDDCA6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Arial Narrow" pitchFamily="34" charset="0"/>
            <a:cs typeface="Times New Roman" pitchFamily="18" charset="0"/>
          </a:endParaRPr>
        </a:p>
      </dgm:t>
    </dgm:pt>
    <dgm:pt modelId="{72AD8530-4768-4436-B580-E709F99C7775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rPr>
            <a:t>Приобретение СИЗ</a:t>
          </a:r>
        </a:p>
      </dgm:t>
    </dgm:pt>
    <dgm:pt modelId="{70231891-B36C-4DB7-8021-D719B5EE1652}" type="parTrans" cxnId="{3A4B4DD4-C44D-4DE1-9B97-5FA8DB61236D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Arial Narrow" pitchFamily="34" charset="0"/>
            <a:cs typeface="Times New Roman" pitchFamily="18" charset="0"/>
          </a:endParaRPr>
        </a:p>
      </dgm:t>
    </dgm:pt>
    <dgm:pt modelId="{74970825-3946-4CEF-BE6B-9A09AF6C052D}" type="sibTrans" cxnId="{3A4B4DD4-C44D-4DE1-9B97-5FA8DB61236D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Arial Narrow" pitchFamily="34" charset="0"/>
            <a:cs typeface="Times New Roman" pitchFamily="18" charset="0"/>
          </a:endParaRPr>
        </a:p>
      </dgm:t>
    </dgm:pt>
    <dgm:pt modelId="{88B242B0-5F00-4FBF-84CA-0FD298391213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rPr>
            <a:t>Санаторно-курортное лечение</a:t>
          </a:r>
          <a:endParaRPr lang="ru-RU" sz="1600" b="1" dirty="0">
            <a:solidFill>
              <a:schemeClr val="tx2">
                <a:lumMod val="75000"/>
              </a:schemeClr>
            </a:solidFill>
            <a:latin typeface="Arial Narrow" pitchFamily="34" charset="0"/>
            <a:cs typeface="Times New Roman" pitchFamily="18" charset="0"/>
          </a:endParaRPr>
        </a:p>
      </dgm:t>
    </dgm:pt>
    <dgm:pt modelId="{B893E5CF-1969-4D9A-9464-6B89E7005449}" type="parTrans" cxnId="{80EF78A4-05D0-4865-9E5F-87D3058003EF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Arial Narrow" pitchFamily="34" charset="0"/>
            <a:cs typeface="Times New Roman" pitchFamily="18" charset="0"/>
          </a:endParaRPr>
        </a:p>
      </dgm:t>
    </dgm:pt>
    <dgm:pt modelId="{B0463DB9-1FFD-47A9-B6C9-39EB4C196835}" type="sibTrans" cxnId="{80EF78A4-05D0-4865-9E5F-87D3058003EF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Arial Narrow" pitchFamily="34" charset="0"/>
            <a:cs typeface="Times New Roman" pitchFamily="18" charset="0"/>
          </a:endParaRPr>
        </a:p>
      </dgm:t>
    </dgm:pt>
    <dgm:pt modelId="{39499388-D9E8-4DC6-BCEC-91EC0A3EB4A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rPr>
            <a:t>Проведение периодических медицинских осмотров </a:t>
          </a:r>
          <a:endParaRPr lang="ru-RU" sz="1600" b="1" dirty="0">
            <a:solidFill>
              <a:schemeClr val="tx2">
                <a:lumMod val="75000"/>
              </a:schemeClr>
            </a:solidFill>
            <a:latin typeface="Arial Narrow" pitchFamily="34" charset="0"/>
            <a:cs typeface="Times New Roman" pitchFamily="18" charset="0"/>
          </a:endParaRPr>
        </a:p>
      </dgm:t>
    </dgm:pt>
    <dgm:pt modelId="{AB59A31C-29D3-4001-9DB5-73FA1C1C8930}" type="parTrans" cxnId="{3935A47F-0B33-4D09-BFB3-3C178C74CEFB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Arial Narrow" pitchFamily="34" charset="0"/>
            <a:cs typeface="Times New Roman" pitchFamily="18" charset="0"/>
          </a:endParaRPr>
        </a:p>
      </dgm:t>
    </dgm:pt>
    <dgm:pt modelId="{F56FC6D0-0FD6-455C-90F0-9746113DDF16}" type="sibTrans" cxnId="{3935A47F-0B33-4D09-BFB3-3C178C74CEFB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  <a:latin typeface="Arial Narrow" pitchFamily="34" charset="0"/>
            <a:cs typeface="Times New Roman" pitchFamily="18" charset="0"/>
          </a:endParaRPr>
        </a:p>
      </dgm:t>
    </dgm:pt>
    <dgm:pt modelId="{92CD2291-611D-4094-8BFA-0841FEB8BAC4}" type="pres">
      <dgm:prSet presAssocID="{F8A67E85-7EDE-4FB9-84B2-E5A04BA5AF33}" presName="compositeShape" presStyleCnt="0">
        <dgm:presLayoutVars>
          <dgm:dir/>
          <dgm:resizeHandles/>
        </dgm:presLayoutVars>
      </dgm:prSet>
      <dgm:spPr/>
    </dgm:pt>
    <dgm:pt modelId="{D6263386-25F9-4C25-80C4-CF6692527800}" type="pres">
      <dgm:prSet presAssocID="{F8A67E85-7EDE-4FB9-84B2-E5A04BA5AF33}" presName="pyramid" presStyleLbl="node1" presStyleIdx="0" presStyleCnt="1" custScaleX="38983" custLinFactNeighborX="-15135"/>
      <dgm:spPr/>
    </dgm:pt>
    <dgm:pt modelId="{7F31048F-F44F-4B9C-9435-076B3757D2A2}" type="pres">
      <dgm:prSet presAssocID="{F8A67E85-7EDE-4FB9-84B2-E5A04BA5AF33}" presName="theList" presStyleCnt="0"/>
      <dgm:spPr/>
    </dgm:pt>
    <dgm:pt modelId="{17D0976D-423D-4765-B66F-672F988264EE}" type="pres">
      <dgm:prSet presAssocID="{D4F2B6C2-43C4-4A3D-967A-93ADD4C345D0}" presName="aNode" presStyleLbl="fgAcc1" presStyleIdx="0" presStyleCnt="5" custScaleX="184109" custScaleY="133371" custLinFactNeighborX="104" custLinFactNeighborY="-80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20F0D-05B3-49C8-A924-ABF45548D25C}" type="pres">
      <dgm:prSet presAssocID="{D4F2B6C2-43C4-4A3D-967A-93ADD4C345D0}" presName="aSpace" presStyleCnt="0"/>
      <dgm:spPr/>
    </dgm:pt>
    <dgm:pt modelId="{36D97942-2E9C-41DD-9CFD-F23540B531CC}" type="pres">
      <dgm:prSet presAssocID="{F88FA6C5-DC8C-41CE-B251-27B072930CC4}" presName="aNode" presStyleLbl="fgAcc1" presStyleIdx="1" presStyleCnt="5" custScaleX="183723" custScaleY="124132" custLinFactNeighborX="832" custLinFactNeighborY="83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52669-77B4-485F-89F0-CE0A46122A67}" type="pres">
      <dgm:prSet presAssocID="{F88FA6C5-DC8C-41CE-B251-27B072930CC4}" presName="aSpace" presStyleCnt="0"/>
      <dgm:spPr/>
    </dgm:pt>
    <dgm:pt modelId="{45D75B05-9957-4747-85C5-D997D7755C4A}" type="pres">
      <dgm:prSet presAssocID="{72AD8530-4768-4436-B580-E709F99C7775}" presName="aNode" presStyleLbl="fgAcc1" presStyleIdx="2" presStyleCnt="5" custScaleX="182633" custScaleY="121267" custLinFactY="18548" custLinFactNeighborX="6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FC1AC-21C0-4FCE-834E-3DA4EB715551}" type="pres">
      <dgm:prSet presAssocID="{72AD8530-4768-4436-B580-E709F99C7775}" presName="aSpace" presStyleCnt="0"/>
      <dgm:spPr/>
    </dgm:pt>
    <dgm:pt modelId="{9878BDA3-6782-407E-B136-23CEC625F0B4}" type="pres">
      <dgm:prSet presAssocID="{88B242B0-5F00-4FBF-84CA-0FD298391213}" presName="aNode" presStyleLbl="fgAcc1" presStyleIdx="3" presStyleCnt="5" custScaleX="182633" custScaleY="124893" custLinFactY="39104" custLinFactNeighborX="6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59966-8A30-4508-B705-E559DC1CC5CE}" type="pres">
      <dgm:prSet presAssocID="{88B242B0-5F00-4FBF-84CA-0FD298391213}" presName="aSpace" presStyleCnt="0"/>
      <dgm:spPr/>
    </dgm:pt>
    <dgm:pt modelId="{F6DD9CBE-FF80-47AE-8F2A-A11454FD2CC5}" type="pres">
      <dgm:prSet presAssocID="{39499388-D9E8-4DC6-BCEC-91EC0A3EB4A2}" presName="aNode" presStyleLbl="fgAcc1" presStyleIdx="4" presStyleCnt="5" custScaleX="182633" custScaleY="128596" custLinFactY="59660" custLinFactNeighborX="6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0D118-8F60-4E26-9481-9AE49F45A340}" type="pres">
      <dgm:prSet presAssocID="{39499388-D9E8-4DC6-BCEC-91EC0A3EB4A2}" presName="aSpace" presStyleCnt="0"/>
      <dgm:spPr/>
    </dgm:pt>
  </dgm:ptLst>
  <dgm:cxnLst>
    <dgm:cxn modelId="{9500F7CD-2D30-4B2D-87ED-251DEDD45F09}" type="presOf" srcId="{88B242B0-5F00-4FBF-84CA-0FD298391213}" destId="{9878BDA3-6782-407E-B136-23CEC625F0B4}" srcOrd="0" destOrd="0" presId="urn:microsoft.com/office/officeart/2005/8/layout/pyramid2"/>
    <dgm:cxn modelId="{DB752555-8FA7-46C1-941C-03D89DBDDCA6}" srcId="{F8A67E85-7EDE-4FB9-84B2-E5A04BA5AF33}" destId="{F88FA6C5-DC8C-41CE-B251-27B072930CC4}" srcOrd="1" destOrd="0" parTransId="{863CD8DB-4CAF-4345-A27B-75C03DBE78A5}" sibTransId="{0A0B9D17-CA02-4DE0-AD09-CC838FDDBBB2}"/>
    <dgm:cxn modelId="{976349B9-76CC-45FC-A6CD-CD04AA199952}" type="presOf" srcId="{F88FA6C5-DC8C-41CE-B251-27B072930CC4}" destId="{36D97942-2E9C-41DD-9CFD-F23540B531CC}" srcOrd="0" destOrd="0" presId="urn:microsoft.com/office/officeart/2005/8/layout/pyramid2"/>
    <dgm:cxn modelId="{80EF78A4-05D0-4865-9E5F-87D3058003EF}" srcId="{F8A67E85-7EDE-4FB9-84B2-E5A04BA5AF33}" destId="{88B242B0-5F00-4FBF-84CA-0FD298391213}" srcOrd="3" destOrd="0" parTransId="{B893E5CF-1969-4D9A-9464-6B89E7005449}" sibTransId="{B0463DB9-1FFD-47A9-B6C9-39EB4C196835}"/>
    <dgm:cxn modelId="{3935A47F-0B33-4D09-BFB3-3C178C74CEFB}" srcId="{F8A67E85-7EDE-4FB9-84B2-E5A04BA5AF33}" destId="{39499388-D9E8-4DC6-BCEC-91EC0A3EB4A2}" srcOrd="4" destOrd="0" parTransId="{AB59A31C-29D3-4001-9DB5-73FA1C1C8930}" sibTransId="{F56FC6D0-0FD6-455C-90F0-9746113DDF16}"/>
    <dgm:cxn modelId="{D2C57CF9-42EE-4AF6-B61F-F2F52FCA2AFE}" type="presOf" srcId="{72AD8530-4768-4436-B580-E709F99C7775}" destId="{45D75B05-9957-4747-85C5-D997D7755C4A}" srcOrd="0" destOrd="0" presId="urn:microsoft.com/office/officeart/2005/8/layout/pyramid2"/>
    <dgm:cxn modelId="{CCD86047-030E-4DA6-B156-2B1024008F64}" type="presOf" srcId="{D4F2B6C2-43C4-4A3D-967A-93ADD4C345D0}" destId="{17D0976D-423D-4765-B66F-672F988264EE}" srcOrd="0" destOrd="0" presId="urn:microsoft.com/office/officeart/2005/8/layout/pyramid2"/>
    <dgm:cxn modelId="{3A4B4DD4-C44D-4DE1-9B97-5FA8DB61236D}" srcId="{F8A67E85-7EDE-4FB9-84B2-E5A04BA5AF33}" destId="{72AD8530-4768-4436-B580-E709F99C7775}" srcOrd="2" destOrd="0" parTransId="{70231891-B36C-4DB7-8021-D719B5EE1652}" sibTransId="{74970825-3946-4CEF-BE6B-9A09AF6C052D}"/>
    <dgm:cxn modelId="{E7780A07-BB01-4BBA-A2E2-D03E51CD18F1}" type="presOf" srcId="{F8A67E85-7EDE-4FB9-84B2-E5A04BA5AF33}" destId="{92CD2291-611D-4094-8BFA-0841FEB8BAC4}" srcOrd="0" destOrd="0" presId="urn:microsoft.com/office/officeart/2005/8/layout/pyramid2"/>
    <dgm:cxn modelId="{22920616-B5CB-4423-B460-9BF303DAFD9F}" srcId="{F8A67E85-7EDE-4FB9-84B2-E5A04BA5AF33}" destId="{D4F2B6C2-43C4-4A3D-967A-93ADD4C345D0}" srcOrd="0" destOrd="0" parTransId="{AD3459AC-B813-4D42-B1C2-F8D9860DDA82}" sibTransId="{B64433EC-3990-4C93-BE60-495B1F2EC62F}"/>
    <dgm:cxn modelId="{2FF8142F-C794-4372-A434-78740CE04787}" type="presOf" srcId="{39499388-D9E8-4DC6-BCEC-91EC0A3EB4A2}" destId="{F6DD9CBE-FF80-47AE-8F2A-A11454FD2CC5}" srcOrd="0" destOrd="0" presId="urn:microsoft.com/office/officeart/2005/8/layout/pyramid2"/>
    <dgm:cxn modelId="{54766861-7C15-4186-91FA-A90CFE6552BE}" type="presParOf" srcId="{92CD2291-611D-4094-8BFA-0841FEB8BAC4}" destId="{D6263386-25F9-4C25-80C4-CF6692527800}" srcOrd="0" destOrd="0" presId="urn:microsoft.com/office/officeart/2005/8/layout/pyramid2"/>
    <dgm:cxn modelId="{91A4863D-F9F0-4885-9659-D26DB4D2267B}" type="presParOf" srcId="{92CD2291-611D-4094-8BFA-0841FEB8BAC4}" destId="{7F31048F-F44F-4B9C-9435-076B3757D2A2}" srcOrd="1" destOrd="0" presId="urn:microsoft.com/office/officeart/2005/8/layout/pyramid2"/>
    <dgm:cxn modelId="{A478D23E-05B9-4E4B-8E6E-2C2547907213}" type="presParOf" srcId="{7F31048F-F44F-4B9C-9435-076B3757D2A2}" destId="{17D0976D-423D-4765-B66F-672F988264EE}" srcOrd="0" destOrd="0" presId="urn:microsoft.com/office/officeart/2005/8/layout/pyramid2"/>
    <dgm:cxn modelId="{9B9A7A7D-A3B8-4E7A-B777-5C8566B46085}" type="presParOf" srcId="{7F31048F-F44F-4B9C-9435-076B3757D2A2}" destId="{1CC20F0D-05B3-49C8-A924-ABF45548D25C}" srcOrd="1" destOrd="0" presId="urn:microsoft.com/office/officeart/2005/8/layout/pyramid2"/>
    <dgm:cxn modelId="{5019065E-1EBB-4507-A6F2-C3DAD51F04C0}" type="presParOf" srcId="{7F31048F-F44F-4B9C-9435-076B3757D2A2}" destId="{36D97942-2E9C-41DD-9CFD-F23540B531CC}" srcOrd="2" destOrd="0" presId="urn:microsoft.com/office/officeart/2005/8/layout/pyramid2"/>
    <dgm:cxn modelId="{55508D58-0A78-492B-BF30-81BC17C9CED6}" type="presParOf" srcId="{7F31048F-F44F-4B9C-9435-076B3757D2A2}" destId="{DE752669-77B4-485F-89F0-CE0A46122A67}" srcOrd="3" destOrd="0" presId="urn:microsoft.com/office/officeart/2005/8/layout/pyramid2"/>
    <dgm:cxn modelId="{84DF3E53-D578-4C25-AAB9-0CE7617850ED}" type="presParOf" srcId="{7F31048F-F44F-4B9C-9435-076B3757D2A2}" destId="{45D75B05-9957-4747-85C5-D997D7755C4A}" srcOrd="4" destOrd="0" presId="urn:microsoft.com/office/officeart/2005/8/layout/pyramid2"/>
    <dgm:cxn modelId="{5BD8FB49-41B6-452B-A559-85C5C5682EF3}" type="presParOf" srcId="{7F31048F-F44F-4B9C-9435-076B3757D2A2}" destId="{F33FC1AC-21C0-4FCE-834E-3DA4EB715551}" srcOrd="5" destOrd="0" presId="urn:microsoft.com/office/officeart/2005/8/layout/pyramid2"/>
    <dgm:cxn modelId="{A6234638-D6BF-4C33-B5DD-9C851DF39EC5}" type="presParOf" srcId="{7F31048F-F44F-4B9C-9435-076B3757D2A2}" destId="{9878BDA3-6782-407E-B136-23CEC625F0B4}" srcOrd="6" destOrd="0" presId="urn:microsoft.com/office/officeart/2005/8/layout/pyramid2"/>
    <dgm:cxn modelId="{7FBA949F-08C7-437B-A28A-77E69215E668}" type="presParOf" srcId="{7F31048F-F44F-4B9C-9435-076B3757D2A2}" destId="{48459966-8A30-4508-B705-E559DC1CC5CE}" srcOrd="7" destOrd="0" presId="urn:microsoft.com/office/officeart/2005/8/layout/pyramid2"/>
    <dgm:cxn modelId="{81C9E338-5820-4F9E-A6C4-0D61173FBCF0}" type="presParOf" srcId="{7F31048F-F44F-4B9C-9435-076B3757D2A2}" destId="{F6DD9CBE-FF80-47AE-8F2A-A11454FD2CC5}" srcOrd="8" destOrd="0" presId="urn:microsoft.com/office/officeart/2005/8/layout/pyramid2"/>
    <dgm:cxn modelId="{78382AC5-62E0-48E0-AFE1-B96C728DCAB1}" type="presParOf" srcId="{7F31048F-F44F-4B9C-9435-076B3757D2A2}" destId="{DCB0D118-8F60-4E26-9481-9AE49F45A34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D601E6-43E4-4D56-9914-51B7569CABE1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E134FC-F81D-4903-BF73-0B44BE3B2777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ru-RU" sz="1400" b="1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Исчерпывающая информация в доступной форме о требованиях трудового законодательства, возможность обращаться за разъяснениями о порядке исполнения данных требований, оперативно получать необходимые инструкции</a:t>
          </a:r>
          <a:endParaRPr lang="ru-RU" sz="1400" b="1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83D7EC27-D2E4-496A-8D7C-B099B75C5FED}" type="parTrans" cxnId="{4153EC2F-64C8-48A8-B0D4-72181F09F321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A933A8C4-9B5C-45F1-A217-058AEB4AFB6C}" type="sibTrans" cxnId="{4153EC2F-64C8-48A8-B0D4-72181F09F321}">
      <dgm:prSet custT="1"/>
      <dgm:spPr/>
      <dgm:t>
        <a:bodyPr/>
        <a:lstStyle/>
        <a:p>
          <a:endParaRPr lang="ru-RU" sz="1600" b="1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B7C95D75-7620-4553-BACA-93677F8AA60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ru-RU" sz="1400" b="1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Формирование и пропаганда системы внутреннего контроля соблюдения работодателями требований трудового законодательства</a:t>
          </a:r>
          <a:endParaRPr lang="ru-RU" sz="1400" b="1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136D4F06-EA17-4DFB-AF74-680A7A4DDEA8}" type="parTrans" cxnId="{7EBF79BD-A487-47F3-B608-EE97D13D1514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1B9DB326-66B1-4C1C-A5E9-003B027AF77B}" type="sibTrans" cxnId="{7EBF79BD-A487-47F3-B608-EE97D13D1514}">
      <dgm:prSet custT="1"/>
      <dgm:spPr/>
      <dgm:t>
        <a:bodyPr/>
        <a:lstStyle/>
        <a:p>
          <a:endParaRPr lang="ru-RU" sz="1600" b="1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F164188E-BB1B-48E9-B93C-FCA41325A55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algn="l">
            <a:spcAft>
              <a:spcPts val="0"/>
            </a:spcAft>
          </a:pPr>
          <a:r>
            <a:rPr lang="ru-RU" sz="1400" b="1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Возможность иметь неограниченный доступ к эффективным инструментам, предназначенным для устранения нарушений, защиты трудовых прав и реализации законных интересов граждан</a:t>
          </a:r>
          <a:endParaRPr lang="ru-RU" sz="1400" b="1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FD34F9D8-1EDB-4B34-92E5-4BDE675EF750}" type="parTrans" cxnId="{12F2DA80-E911-4269-A5C9-E7369ADD0B6A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FBA146F1-C478-480F-8A4B-3903E81FE43A}" type="sibTrans" cxnId="{12F2DA80-E911-4269-A5C9-E7369ADD0B6A}">
      <dgm:prSet/>
      <dgm:spPr/>
      <dgm:t>
        <a:bodyPr/>
        <a:lstStyle/>
        <a:p>
          <a:endParaRPr lang="ru-RU" sz="1600" b="1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gm:t>
    </dgm:pt>
    <dgm:pt modelId="{839C5B38-E5F6-4C7C-A714-959F3A9431DD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ru-RU" sz="1400" b="1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Внедрение риск-ориентированных подходов к организации федерального надзора в сфере охраны труда</a:t>
          </a:r>
        </a:p>
      </dgm:t>
    </dgm:pt>
    <dgm:pt modelId="{8821E84E-89A1-4CDC-BD1F-209357946A68}" type="parTrans" cxnId="{CE9849DF-64AF-4091-AFBB-5E39D9BCF08B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Arial Narrow" pitchFamily="34" charset="0"/>
          </a:endParaRPr>
        </a:p>
      </dgm:t>
    </dgm:pt>
    <dgm:pt modelId="{604560B0-A2F4-472F-B273-B3517449A0EC}" type="sibTrans" cxnId="{CE9849DF-64AF-4091-AFBB-5E39D9BCF08B}">
      <dgm:prSet/>
      <dgm:spPr/>
      <dgm:t>
        <a:bodyPr/>
        <a:lstStyle/>
        <a:p>
          <a:endParaRPr lang="ru-RU" sz="1600" b="1">
            <a:solidFill>
              <a:schemeClr val="tx2"/>
            </a:solidFill>
            <a:latin typeface="Arial Narrow" pitchFamily="34" charset="0"/>
          </a:endParaRPr>
        </a:p>
      </dgm:t>
    </dgm:pt>
    <dgm:pt modelId="{0B8ED87E-D7E8-400A-9056-051ED483AB01}" type="pres">
      <dgm:prSet presAssocID="{9AD601E6-43E4-4D56-9914-51B7569CAB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F8226-56EC-4CD7-8C12-AACEFA4954BA}" type="pres">
      <dgm:prSet presAssocID="{0AE134FC-F81D-4903-BF73-0B44BE3B277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C1D99-FC76-4052-8166-1BD70EAFBF7A}" type="pres">
      <dgm:prSet presAssocID="{A933A8C4-9B5C-45F1-A217-058AEB4AFB6C}" presName="spacer" presStyleCnt="0"/>
      <dgm:spPr/>
    </dgm:pt>
    <dgm:pt modelId="{A825C029-FB8E-4DD0-8157-870C439FB1D4}" type="pres">
      <dgm:prSet presAssocID="{B7C95D75-7620-4553-BACA-93677F8AA60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D1DC2-F836-4C96-82EB-9900AFF0C72E}" type="pres">
      <dgm:prSet presAssocID="{1B9DB326-66B1-4C1C-A5E9-003B027AF77B}" presName="spacer" presStyleCnt="0"/>
      <dgm:spPr/>
    </dgm:pt>
    <dgm:pt modelId="{38F64FC4-EBDC-4AF1-9E41-0E816943975E}" type="pres">
      <dgm:prSet presAssocID="{F164188E-BB1B-48E9-B93C-FCA41325A55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ACAED-B66E-4BED-A7DF-9B1595160CF2}" type="pres">
      <dgm:prSet presAssocID="{FBA146F1-C478-480F-8A4B-3903E81FE43A}" presName="spacer" presStyleCnt="0"/>
      <dgm:spPr/>
    </dgm:pt>
    <dgm:pt modelId="{C8815AD1-EA25-485D-8072-DA4545D4CE6B}" type="pres">
      <dgm:prSet presAssocID="{839C5B38-E5F6-4C7C-A714-959F3A9431DD}" presName="parentText" presStyleLbl="node1" presStyleIdx="3" presStyleCnt="4" custLinFactY="-1681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EC591-0798-4E5C-A277-96905AFF5C2B}" type="presOf" srcId="{B7C95D75-7620-4553-BACA-93677F8AA60F}" destId="{A825C029-FB8E-4DD0-8157-870C439FB1D4}" srcOrd="0" destOrd="0" presId="urn:microsoft.com/office/officeart/2005/8/layout/vList2"/>
    <dgm:cxn modelId="{8CDFA560-ACD6-443E-AA57-3BBF7F35BC3F}" type="presOf" srcId="{839C5B38-E5F6-4C7C-A714-959F3A9431DD}" destId="{C8815AD1-EA25-485D-8072-DA4545D4CE6B}" srcOrd="0" destOrd="0" presId="urn:microsoft.com/office/officeart/2005/8/layout/vList2"/>
    <dgm:cxn modelId="{D9C8EB59-6D03-475D-BCB5-CA1FC9324A5F}" type="presOf" srcId="{9AD601E6-43E4-4D56-9914-51B7569CABE1}" destId="{0B8ED87E-D7E8-400A-9056-051ED483AB01}" srcOrd="0" destOrd="0" presId="urn:microsoft.com/office/officeart/2005/8/layout/vList2"/>
    <dgm:cxn modelId="{CE9849DF-64AF-4091-AFBB-5E39D9BCF08B}" srcId="{9AD601E6-43E4-4D56-9914-51B7569CABE1}" destId="{839C5B38-E5F6-4C7C-A714-959F3A9431DD}" srcOrd="3" destOrd="0" parTransId="{8821E84E-89A1-4CDC-BD1F-209357946A68}" sibTransId="{604560B0-A2F4-472F-B273-B3517449A0EC}"/>
    <dgm:cxn modelId="{587969D4-575C-43B3-910D-436ADABEB342}" type="presOf" srcId="{F164188E-BB1B-48E9-B93C-FCA41325A559}" destId="{38F64FC4-EBDC-4AF1-9E41-0E816943975E}" srcOrd="0" destOrd="0" presId="urn:microsoft.com/office/officeart/2005/8/layout/vList2"/>
    <dgm:cxn modelId="{4153EC2F-64C8-48A8-B0D4-72181F09F321}" srcId="{9AD601E6-43E4-4D56-9914-51B7569CABE1}" destId="{0AE134FC-F81D-4903-BF73-0B44BE3B2777}" srcOrd="0" destOrd="0" parTransId="{83D7EC27-D2E4-496A-8D7C-B099B75C5FED}" sibTransId="{A933A8C4-9B5C-45F1-A217-058AEB4AFB6C}"/>
    <dgm:cxn modelId="{7EBF79BD-A487-47F3-B608-EE97D13D1514}" srcId="{9AD601E6-43E4-4D56-9914-51B7569CABE1}" destId="{B7C95D75-7620-4553-BACA-93677F8AA60F}" srcOrd="1" destOrd="0" parTransId="{136D4F06-EA17-4DFB-AF74-680A7A4DDEA8}" sibTransId="{1B9DB326-66B1-4C1C-A5E9-003B027AF77B}"/>
    <dgm:cxn modelId="{47C81661-7A86-41E9-B5A5-FD77789FCA73}" type="presOf" srcId="{0AE134FC-F81D-4903-BF73-0B44BE3B2777}" destId="{1B2F8226-56EC-4CD7-8C12-AACEFA4954BA}" srcOrd="0" destOrd="0" presId="urn:microsoft.com/office/officeart/2005/8/layout/vList2"/>
    <dgm:cxn modelId="{12F2DA80-E911-4269-A5C9-E7369ADD0B6A}" srcId="{9AD601E6-43E4-4D56-9914-51B7569CABE1}" destId="{F164188E-BB1B-48E9-B93C-FCA41325A559}" srcOrd="2" destOrd="0" parTransId="{FD34F9D8-1EDB-4B34-92E5-4BDE675EF750}" sibTransId="{FBA146F1-C478-480F-8A4B-3903E81FE43A}"/>
    <dgm:cxn modelId="{E2CB2B78-1761-4474-981F-18FB1F36DDDD}" type="presParOf" srcId="{0B8ED87E-D7E8-400A-9056-051ED483AB01}" destId="{1B2F8226-56EC-4CD7-8C12-AACEFA4954BA}" srcOrd="0" destOrd="0" presId="urn:microsoft.com/office/officeart/2005/8/layout/vList2"/>
    <dgm:cxn modelId="{12C8E0CD-7CDE-4D25-AE62-62D7C2F704A7}" type="presParOf" srcId="{0B8ED87E-D7E8-400A-9056-051ED483AB01}" destId="{980C1D99-FC76-4052-8166-1BD70EAFBF7A}" srcOrd="1" destOrd="0" presId="urn:microsoft.com/office/officeart/2005/8/layout/vList2"/>
    <dgm:cxn modelId="{79182349-CF3F-45EF-8086-E8DD9405A0DF}" type="presParOf" srcId="{0B8ED87E-D7E8-400A-9056-051ED483AB01}" destId="{A825C029-FB8E-4DD0-8157-870C439FB1D4}" srcOrd="2" destOrd="0" presId="urn:microsoft.com/office/officeart/2005/8/layout/vList2"/>
    <dgm:cxn modelId="{DC8EC829-A4DE-4399-9028-10EA546923F9}" type="presParOf" srcId="{0B8ED87E-D7E8-400A-9056-051ED483AB01}" destId="{372D1DC2-F836-4C96-82EB-9900AFF0C72E}" srcOrd="3" destOrd="0" presId="urn:microsoft.com/office/officeart/2005/8/layout/vList2"/>
    <dgm:cxn modelId="{51BD8B20-13DA-4D77-B71C-535EE8961F65}" type="presParOf" srcId="{0B8ED87E-D7E8-400A-9056-051ED483AB01}" destId="{38F64FC4-EBDC-4AF1-9E41-0E816943975E}" srcOrd="4" destOrd="0" presId="urn:microsoft.com/office/officeart/2005/8/layout/vList2"/>
    <dgm:cxn modelId="{1F9BC769-01EB-4723-BAE6-F7151C967708}" type="presParOf" srcId="{0B8ED87E-D7E8-400A-9056-051ED483AB01}" destId="{456ACAED-B66E-4BED-A7DF-9B1595160CF2}" srcOrd="5" destOrd="0" presId="urn:microsoft.com/office/officeart/2005/8/layout/vList2"/>
    <dgm:cxn modelId="{EB34F3AF-305C-47B4-A62E-BE2DF7E114DC}" type="presParOf" srcId="{0B8ED87E-D7E8-400A-9056-051ED483AB01}" destId="{C8815AD1-EA25-485D-8072-DA4545D4CE6B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EB8FBF-12FC-4CE9-9510-39A65413A493}">
      <dsp:nvSpPr>
        <dsp:cNvPr id="0" name=""/>
        <dsp:cNvSpPr/>
      </dsp:nvSpPr>
      <dsp:spPr>
        <a:xfrm>
          <a:off x="0" y="373"/>
          <a:ext cx="8496944" cy="403512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  <a:latin typeface="Arial Narrow" pitchFamily="34" charset="0"/>
            </a:rPr>
            <a:t>более </a:t>
          </a:r>
          <a:r>
            <a:rPr lang="ru-RU" sz="1800" b="1" kern="1200" dirty="0" smtClean="0">
              <a:solidFill>
                <a:schemeClr val="tx2"/>
              </a:solidFill>
              <a:latin typeface="Arial Narrow" pitchFamily="34" charset="0"/>
            </a:rPr>
            <a:t>700 тыс. работников </a:t>
          </a:r>
          <a:r>
            <a:rPr lang="ru-RU" sz="1800" kern="1200" dirty="0" smtClean="0">
              <a:solidFill>
                <a:schemeClr val="tx2"/>
              </a:solidFill>
              <a:latin typeface="Arial Narrow" pitchFamily="34" charset="0"/>
            </a:rPr>
            <a:t>прошли обязательные периодические медосмотры</a:t>
          </a:r>
          <a:endParaRPr lang="ru-RU" sz="1800" kern="1200" dirty="0">
            <a:solidFill>
              <a:schemeClr val="tx2"/>
            </a:solidFill>
            <a:latin typeface="Arial Narrow" pitchFamily="34" charset="0"/>
          </a:endParaRPr>
        </a:p>
      </dsp:txBody>
      <dsp:txXfrm>
        <a:off x="0" y="373"/>
        <a:ext cx="8496944" cy="403512"/>
      </dsp:txXfrm>
    </dsp:sp>
    <dsp:sp modelId="{A19ACE59-B238-4CDD-B192-AEBCF556FAFA}">
      <dsp:nvSpPr>
        <dsp:cNvPr id="0" name=""/>
        <dsp:cNvSpPr/>
      </dsp:nvSpPr>
      <dsp:spPr>
        <a:xfrm>
          <a:off x="0" y="417681"/>
          <a:ext cx="8496944" cy="403512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  <a:latin typeface="Arial Narrow" pitchFamily="34" charset="0"/>
            </a:rPr>
            <a:t>свыше </a:t>
          </a:r>
          <a:r>
            <a:rPr lang="ru-RU" sz="1800" b="1" kern="1200" dirty="0" smtClean="0">
              <a:solidFill>
                <a:schemeClr val="tx2"/>
              </a:solidFill>
              <a:latin typeface="Arial Narrow" pitchFamily="34" charset="0"/>
            </a:rPr>
            <a:t>60 тыс. работников </a:t>
          </a:r>
          <a:r>
            <a:rPr lang="ru-RU" sz="1800" kern="1200" dirty="0" smtClean="0">
              <a:solidFill>
                <a:schemeClr val="tx2"/>
              </a:solidFill>
              <a:latin typeface="Arial Narrow" pitchFamily="34" charset="0"/>
            </a:rPr>
            <a:t>направлены на санаторно-курортное лечение</a:t>
          </a:r>
          <a:endParaRPr lang="ru-RU" sz="1800" kern="1200" dirty="0">
            <a:solidFill>
              <a:schemeClr val="tx2"/>
            </a:solidFill>
            <a:latin typeface="Arial Narrow" pitchFamily="34" charset="0"/>
          </a:endParaRPr>
        </a:p>
      </dsp:txBody>
      <dsp:txXfrm>
        <a:off x="0" y="417681"/>
        <a:ext cx="8496944" cy="403512"/>
      </dsp:txXfrm>
    </dsp:sp>
    <dsp:sp modelId="{DDC46E48-65BD-44DE-843A-D53E9E96467E}">
      <dsp:nvSpPr>
        <dsp:cNvPr id="0" name=""/>
        <dsp:cNvSpPr/>
      </dsp:nvSpPr>
      <dsp:spPr>
        <a:xfrm>
          <a:off x="0" y="834989"/>
          <a:ext cx="8496944" cy="403512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  <a:latin typeface="Arial Narrow" pitchFamily="34" charset="0"/>
            </a:rPr>
            <a:t>более </a:t>
          </a:r>
          <a:r>
            <a:rPr lang="ru-RU" sz="1800" b="1" kern="1200" dirty="0" smtClean="0">
              <a:solidFill>
                <a:schemeClr val="tx2"/>
              </a:solidFill>
              <a:latin typeface="Arial Narrow" pitchFamily="34" charset="0"/>
            </a:rPr>
            <a:t>22 тыс. работников </a:t>
          </a:r>
          <a:r>
            <a:rPr lang="ru-RU" sz="1800" kern="1200" dirty="0" smtClean="0">
              <a:solidFill>
                <a:schemeClr val="tx2"/>
              </a:solidFill>
              <a:latin typeface="Arial Narrow" pitchFamily="34" charset="0"/>
            </a:rPr>
            <a:t>прошли обучение по охране труда</a:t>
          </a:r>
          <a:endParaRPr lang="ru-RU" sz="1800" kern="1200" dirty="0">
            <a:solidFill>
              <a:schemeClr val="tx2"/>
            </a:solidFill>
            <a:latin typeface="Arial Narrow" pitchFamily="34" charset="0"/>
          </a:endParaRPr>
        </a:p>
      </dsp:txBody>
      <dsp:txXfrm>
        <a:off x="0" y="834989"/>
        <a:ext cx="8496944" cy="403512"/>
      </dsp:txXfrm>
    </dsp:sp>
    <dsp:sp modelId="{134A00A1-0E18-456C-A7FD-1EB190FA1ED3}">
      <dsp:nvSpPr>
        <dsp:cNvPr id="0" name=""/>
        <dsp:cNvSpPr/>
      </dsp:nvSpPr>
      <dsp:spPr>
        <a:xfrm>
          <a:off x="0" y="1252297"/>
          <a:ext cx="8496944" cy="403512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  <a:latin typeface="Arial Narrow" pitchFamily="34" charset="0"/>
            </a:rPr>
            <a:t>закуплено свыше </a:t>
          </a:r>
          <a:r>
            <a:rPr lang="ru-RU" sz="1800" b="1" kern="1200" dirty="0" smtClean="0">
              <a:solidFill>
                <a:schemeClr val="tx2"/>
              </a:solidFill>
              <a:latin typeface="Arial Narrow" pitchFamily="34" charset="0"/>
            </a:rPr>
            <a:t>17,5 млн. единиц </a:t>
          </a:r>
          <a:r>
            <a:rPr lang="ru-RU" sz="1800" kern="1200" dirty="0" smtClean="0">
              <a:solidFill>
                <a:schemeClr val="tx2"/>
              </a:solidFill>
              <a:latin typeface="Arial Narrow" pitchFamily="34" charset="0"/>
            </a:rPr>
            <a:t>средств индивидуальной защиты  </a:t>
          </a:r>
          <a:endParaRPr lang="ru-RU" sz="1800" kern="1200" dirty="0">
            <a:solidFill>
              <a:schemeClr val="tx2"/>
            </a:solidFill>
            <a:latin typeface="Arial Narrow" pitchFamily="34" charset="0"/>
          </a:endParaRPr>
        </a:p>
      </dsp:txBody>
      <dsp:txXfrm>
        <a:off x="0" y="1252297"/>
        <a:ext cx="8496944" cy="4035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50C552-9CB4-4BD0-8CF3-CC10D2109CBB}">
      <dsp:nvSpPr>
        <dsp:cNvPr id="0" name=""/>
        <dsp:cNvSpPr/>
      </dsp:nvSpPr>
      <dsp:spPr>
        <a:xfrm>
          <a:off x="0" y="254446"/>
          <a:ext cx="8352928" cy="681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Arial Narrow" pitchFamily="34" charset="0"/>
            </a:rPr>
            <a:t>СДЕЛАНО</a:t>
          </a:r>
          <a:endParaRPr lang="ru-RU" sz="2400" b="0" kern="1200" dirty="0">
            <a:latin typeface="Arial Narrow" pitchFamily="34" charset="0"/>
          </a:endParaRPr>
        </a:p>
      </dsp:txBody>
      <dsp:txXfrm>
        <a:off x="0" y="254446"/>
        <a:ext cx="8352928" cy="681030"/>
      </dsp:txXfrm>
    </dsp:sp>
    <dsp:sp modelId="{9A160E62-4D38-4DCA-951C-C0AA7EA4F454}">
      <dsp:nvSpPr>
        <dsp:cNvPr id="0" name=""/>
        <dsp:cNvSpPr/>
      </dsp:nvSpPr>
      <dsp:spPr>
        <a:xfrm>
          <a:off x="0" y="935477"/>
          <a:ext cx="8352928" cy="117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tx2"/>
              </a:solidFill>
              <a:latin typeface="Arial Narrow" pitchFamily="34" charset="0"/>
            </a:rPr>
            <a:t>С 1 января 2014 г. введен единый универсальный инструмент оценки условий труда на рабочих местах – </a:t>
          </a:r>
          <a:r>
            <a:rPr lang="ru-RU" sz="2000" b="1" kern="1200" dirty="0" smtClean="0">
              <a:solidFill>
                <a:schemeClr val="tx2"/>
              </a:solidFill>
              <a:latin typeface="Arial Narrow" pitchFamily="34" charset="0"/>
            </a:rPr>
            <a:t>специальная оценка условий труда</a:t>
          </a:r>
          <a:endParaRPr lang="ru-RU" sz="2000" b="1" kern="1200" dirty="0">
            <a:solidFill>
              <a:schemeClr val="tx2"/>
            </a:solidFill>
            <a:latin typeface="Arial Narrow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tx2"/>
              </a:solidFill>
              <a:latin typeface="Arial Narrow" pitchFamily="34" charset="0"/>
            </a:rPr>
            <a:t>Субъектами Российской Федерации обеспечено программное планирование мероприятий по улучшению условий и охраны труда до 2020 года</a:t>
          </a:r>
          <a:endParaRPr lang="ru-RU" sz="2000" kern="1200" dirty="0">
            <a:solidFill>
              <a:schemeClr val="tx2"/>
            </a:solidFill>
            <a:latin typeface="Arial Narrow" pitchFamily="34" charset="0"/>
          </a:endParaRPr>
        </a:p>
      </dsp:txBody>
      <dsp:txXfrm>
        <a:off x="0" y="935477"/>
        <a:ext cx="8352928" cy="1177312"/>
      </dsp:txXfrm>
    </dsp:sp>
    <dsp:sp modelId="{B35B1668-6D84-482E-A2BC-09492FFDE189}">
      <dsp:nvSpPr>
        <dsp:cNvPr id="0" name=""/>
        <dsp:cNvSpPr/>
      </dsp:nvSpPr>
      <dsp:spPr>
        <a:xfrm>
          <a:off x="0" y="2112789"/>
          <a:ext cx="8352928" cy="61720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/>
              </a:solidFill>
              <a:latin typeface="Arial Narrow" pitchFamily="34" charset="0"/>
            </a:rPr>
            <a:t>ПРЕДСТОИТ СДЕЛАТЬ</a:t>
          </a:r>
          <a:endParaRPr lang="ru-RU" sz="2400" kern="1200" dirty="0">
            <a:solidFill>
              <a:schemeClr val="tx2"/>
            </a:solidFill>
            <a:latin typeface="Arial Narrow" pitchFamily="34" charset="0"/>
          </a:endParaRPr>
        </a:p>
      </dsp:txBody>
      <dsp:txXfrm>
        <a:off x="0" y="2112789"/>
        <a:ext cx="8352928" cy="617209"/>
      </dsp:txXfrm>
    </dsp:sp>
    <dsp:sp modelId="{F4950DC6-BF85-4C5F-A462-BE8921D9A308}">
      <dsp:nvSpPr>
        <dsp:cNvPr id="0" name=""/>
        <dsp:cNvSpPr/>
      </dsp:nvSpPr>
      <dsp:spPr>
        <a:xfrm>
          <a:off x="0" y="2729999"/>
          <a:ext cx="8352928" cy="1480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tx2"/>
              </a:solidFill>
              <a:latin typeface="Arial Narrow" pitchFamily="34" charset="0"/>
            </a:rPr>
            <a:t>Сформировать риск-ориентированную модель управления охраной труда</a:t>
          </a:r>
          <a:endParaRPr lang="ru-RU" sz="2000" kern="1200" dirty="0">
            <a:solidFill>
              <a:schemeClr val="tx2"/>
            </a:solidFill>
            <a:latin typeface="Arial Narrow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tx2"/>
              </a:solidFill>
              <a:latin typeface="Arial Narrow" pitchFamily="34" charset="0"/>
            </a:rPr>
            <a:t>Совершенствовать контрольно-надзорную деятельность в области охраны труда</a:t>
          </a:r>
          <a:endParaRPr lang="ru-RU" sz="2000" kern="1200" dirty="0">
            <a:solidFill>
              <a:schemeClr val="tx2"/>
            </a:solidFill>
            <a:latin typeface="Arial Narrow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chemeClr val="tx2"/>
              </a:solidFill>
              <a:latin typeface="Arial Narrow" pitchFamily="34" charset="0"/>
            </a:rPr>
            <a:t>Реформировать систему обязательного социального страхования от несчастных случаев на производстве и профессиональных заболеваний</a:t>
          </a:r>
          <a:endParaRPr lang="ru-RU" sz="2000" kern="1200" dirty="0">
            <a:solidFill>
              <a:schemeClr val="tx2"/>
            </a:solidFill>
            <a:latin typeface="Arial Narrow" pitchFamily="34" charset="0"/>
          </a:endParaRPr>
        </a:p>
      </dsp:txBody>
      <dsp:txXfrm>
        <a:off x="0" y="2729999"/>
        <a:ext cx="8352928" cy="14800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5C8370-CE0A-4D40-A7DD-6640251AB70D}">
      <dsp:nvSpPr>
        <dsp:cNvPr id="0" name=""/>
        <dsp:cNvSpPr/>
      </dsp:nvSpPr>
      <dsp:spPr>
        <a:xfrm>
          <a:off x="0" y="9127"/>
          <a:ext cx="7920879" cy="8043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sp:txBody>
      <dsp:txXfrm>
        <a:off x="0" y="9127"/>
        <a:ext cx="7920879" cy="80435"/>
      </dsp:txXfrm>
    </dsp:sp>
    <dsp:sp modelId="{8849697F-3FC0-4C13-B501-CA36473E3B14}">
      <dsp:nvSpPr>
        <dsp:cNvPr id="0" name=""/>
        <dsp:cNvSpPr/>
      </dsp:nvSpPr>
      <dsp:spPr>
        <a:xfrm>
          <a:off x="0" y="89562"/>
          <a:ext cx="7920879" cy="844560"/>
        </a:xfrm>
        <a:prstGeom prst="rect">
          <a:avLst/>
        </a:prstGeom>
        <a:noFill/>
        <a:ln>
          <a:solidFill>
            <a:schemeClr val="accent4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i="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Специальная оценка условий труда проведена</a:t>
          </a:r>
          <a:br>
            <a:rPr lang="ru-RU" sz="2000" b="0" i="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</a:br>
          <a:r>
            <a:rPr lang="ru-RU" sz="2000" b="0" i="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в 126</a:t>
          </a:r>
          <a:r>
            <a:rPr lang="en-US" sz="2000" b="0" i="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 </a:t>
          </a:r>
          <a:r>
            <a:rPr lang="ru-RU" sz="2000" b="0" i="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2</a:t>
          </a:r>
          <a:r>
            <a:rPr lang="en-US" sz="2000" b="0" i="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77</a:t>
          </a:r>
          <a:r>
            <a:rPr lang="ru-RU" sz="2000" b="0" i="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 организациях </a:t>
          </a:r>
          <a:r>
            <a:rPr lang="ru-RU" sz="2000" b="1" i="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на более чем 2,1 млн. рабочих мест</a:t>
          </a:r>
          <a:endParaRPr lang="ru-RU" sz="2000" b="1" i="0" kern="120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sp:txBody>
      <dsp:txXfrm>
        <a:off x="0" y="89562"/>
        <a:ext cx="7920879" cy="844560"/>
      </dsp:txXfrm>
    </dsp:sp>
    <dsp:sp modelId="{8B63396C-4AA8-4EA8-AE4F-267DFCFEA31B}">
      <dsp:nvSpPr>
        <dsp:cNvPr id="0" name=""/>
        <dsp:cNvSpPr/>
      </dsp:nvSpPr>
      <dsp:spPr>
        <a:xfrm>
          <a:off x="0" y="934122"/>
          <a:ext cx="7920879" cy="14656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sp:txBody>
      <dsp:txXfrm>
        <a:off x="0" y="934122"/>
        <a:ext cx="7920879" cy="146568"/>
      </dsp:txXfrm>
    </dsp:sp>
    <dsp:sp modelId="{A3566CFB-FE50-472E-91D7-79995F06E611}">
      <dsp:nvSpPr>
        <dsp:cNvPr id="0" name=""/>
        <dsp:cNvSpPr/>
      </dsp:nvSpPr>
      <dsp:spPr>
        <a:xfrm>
          <a:off x="0" y="1080691"/>
          <a:ext cx="7920879" cy="844560"/>
        </a:xfrm>
        <a:prstGeom prst="rect">
          <a:avLst/>
        </a:prstGeom>
        <a:noFill/>
        <a:ln>
          <a:solidFill>
            <a:schemeClr val="accent4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i="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Количество застрахованных лиц, занятых на «списочных» рабочих местах, в 2014 году сократилось в сравнении с 2013 годом                               </a:t>
          </a:r>
          <a:r>
            <a:rPr lang="ru-RU" sz="2000" b="1" i="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на 138 тыс. человек   </a:t>
          </a:r>
          <a:endParaRPr lang="ru-RU" sz="2000" kern="1200" dirty="0">
            <a:solidFill>
              <a:schemeClr val="tx2"/>
            </a:solidFill>
            <a:latin typeface="Arial Narrow" pitchFamily="34" charset="0"/>
          </a:endParaRPr>
        </a:p>
      </dsp:txBody>
      <dsp:txXfrm>
        <a:off x="0" y="1080691"/>
        <a:ext cx="7920879" cy="844560"/>
      </dsp:txXfrm>
    </dsp:sp>
    <dsp:sp modelId="{72215943-B2BF-4690-B1F4-2DB0EA8B85AA}">
      <dsp:nvSpPr>
        <dsp:cNvPr id="0" name=""/>
        <dsp:cNvSpPr/>
      </dsp:nvSpPr>
      <dsp:spPr>
        <a:xfrm flipV="1">
          <a:off x="0" y="1925251"/>
          <a:ext cx="7920879" cy="10138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2"/>
            </a:solidFill>
            <a:latin typeface="Arial Narrow" pitchFamily="34" charset="0"/>
          </a:endParaRPr>
        </a:p>
      </dsp:txBody>
      <dsp:txXfrm flipV="1">
        <a:off x="0" y="1925251"/>
        <a:ext cx="7920879" cy="101381"/>
      </dsp:txXfrm>
    </dsp:sp>
    <dsp:sp modelId="{4C860569-C804-4CA8-A70F-B421BB616B45}">
      <dsp:nvSpPr>
        <dsp:cNvPr id="0" name=""/>
        <dsp:cNvSpPr/>
      </dsp:nvSpPr>
      <dsp:spPr>
        <a:xfrm>
          <a:off x="0" y="2026632"/>
          <a:ext cx="7920879" cy="844560"/>
        </a:xfrm>
        <a:prstGeom prst="rect">
          <a:avLst/>
        </a:prstGeom>
        <a:noFill/>
        <a:ln>
          <a:solidFill>
            <a:schemeClr val="accent4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i="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Организован </a:t>
          </a:r>
          <a:r>
            <a:rPr lang="ru-RU" sz="2000" b="1" i="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мониторинг практики применения </a:t>
          </a:r>
          <a:r>
            <a:rPr lang="ru-RU" sz="2000" b="0" i="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специальной оценки условий труда </a:t>
          </a:r>
          <a:r>
            <a:rPr lang="ru-RU" sz="200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с участием профсоюзов и работодателей, экспертного сообщества</a:t>
          </a:r>
          <a:endParaRPr lang="ru-RU" sz="2000" b="0" i="0" kern="1200" dirty="0" smtClean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sp:txBody>
      <dsp:txXfrm>
        <a:off x="0" y="2026632"/>
        <a:ext cx="7920879" cy="8445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26513D-1DF2-43DB-B2FA-F55C52C28FCE}">
      <dsp:nvSpPr>
        <dsp:cNvPr id="0" name=""/>
        <dsp:cNvSpPr/>
      </dsp:nvSpPr>
      <dsp:spPr>
        <a:xfrm rot="5400000">
          <a:off x="4760024" y="-1940802"/>
          <a:ext cx="762694" cy="48389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установление общих требований безопасности труда</a:t>
          </a:r>
          <a:endParaRPr lang="ru-RU" sz="1600" kern="120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sp:txBody>
      <dsp:txXfrm rot="5400000">
        <a:off x="4760024" y="-1940802"/>
        <a:ext cx="762694" cy="4838937"/>
      </dsp:txXfrm>
    </dsp:sp>
    <dsp:sp modelId="{FEC89D89-7DEE-4590-B685-C9B7EF1062F7}">
      <dsp:nvSpPr>
        <dsp:cNvPr id="0" name=""/>
        <dsp:cNvSpPr/>
      </dsp:nvSpPr>
      <dsp:spPr>
        <a:xfrm>
          <a:off x="0" y="1982"/>
          <a:ext cx="2721902" cy="95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  <a:cs typeface="Times New Roman" pitchFamily="18" charset="0"/>
            </a:rPr>
            <a:t>Рамочное участие государства в управлении охраной труда</a:t>
          </a:r>
          <a:endParaRPr lang="ru-RU" sz="1600" kern="1200" dirty="0">
            <a:latin typeface="Arial Narrow" pitchFamily="34" charset="0"/>
            <a:cs typeface="Times New Roman" pitchFamily="18" charset="0"/>
          </a:endParaRPr>
        </a:p>
      </dsp:txBody>
      <dsp:txXfrm>
        <a:off x="0" y="1982"/>
        <a:ext cx="2721902" cy="953367"/>
      </dsp:txXfrm>
    </dsp:sp>
    <dsp:sp modelId="{778643D4-26EB-4B01-98AA-729CEC6D4C22}">
      <dsp:nvSpPr>
        <dsp:cNvPr id="0" name=""/>
        <dsp:cNvSpPr/>
      </dsp:nvSpPr>
      <dsp:spPr>
        <a:xfrm rot="5400000">
          <a:off x="4760024" y="-939766"/>
          <a:ext cx="762694" cy="48389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выбор средств обеспечения безопасности труда и сохранения здоровья работников</a:t>
          </a:r>
          <a:endParaRPr lang="ru-RU" sz="1600" kern="120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sp:txBody>
      <dsp:txXfrm rot="5400000">
        <a:off x="4760024" y="-939766"/>
        <a:ext cx="762694" cy="4838937"/>
      </dsp:txXfrm>
    </dsp:sp>
    <dsp:sp modelId="{27E94D84-78DB-4025-9392-EFA206190901}">
      <dsp:nvSpPr>
        <dsp:cNvPr id="0" name=""/>
        <dsp:cNvSpPr/>
      </dsp:nvSpPr>
      <dsp:spPr>
        <a:xfrm>
          <a:off x="0" y="1003018"/>
          <a:ext cx="2721902" cy="95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  <a:cs typeface="Times New Roman" pitchFamily="18" charset="0"/>
            </a:rPr>
            <a:t>Гибкость работодателя в построении системы управления охраной труда</a:t>
          </a:r>
          <a:endParaRPr lang="ru-RU" sz="1600" kern="1200" dirty="0">
            <a:latin typeface="Arial Narrow" pitchFamily="34" charset="0"/>
            <a:cs typeface="Times New Roman" pitchFamily="18" charset="0"/>
          </a:endParaRPr>
        </a:p>
      </dsp:txBody>
      <dsp:txXfrm>
        <a:off x="0" y="1003018"/>
        <a:ext cx="2721902" cy="953367"/>
      </dsp:txXfrm>
    </dsp:sp>
    <dsp:sp modelId="{2FCEF83E-BFF3-407E-B320-06DE8F284EA0}">
      <dsp:nvSpPr>
        <dsp:cNvPr id="0" name=""/>
        <dsp:cNvSpPr/>
      </dsp:nvSpPr>
      <dsp:spPr>
        <a:xfrm rot="5400000">
          <a:off x="4760024" y="61269"/>
          <a:ext cx="762694" cy="48389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расширение перечня учитываемых несчастных случаев за счет микротравм и инцидентов на производстве</a:t>
          </a:r>
          <a:endParaRPr lang="ru-RU" sz="1600" kern="120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sp:txBody>
      <dsp:txXfrm rot="5400000">
        <a:off x="4760024" y="61269"/>
        <a:ext cx="762694" cy="4838937"/>
      </dsp:txXfrm>
    </dsp:sp>
    <dsp:sp modelId="{D72EE680-141C-45F5-8534-A168F5AEBFC7}">
      <dsp:nvSpPr>
        <dsp:cNvPr id="0" name=""/>
        <dsp:cNvSpPr/>
      </dsp:nvSpPr>
      <dsp:spPr>
        <a:xfrm>
          <a:off x="0" y="2004054"/>
          <a:ext cx="2721902" cy="95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  <a:cs typeface="Times New Roman" pitchFamily="18" charset="0"/>
            </a:rPr>
            <a:t>Детализация учета несчастных случаев</a:t>
          </a:r>
          <a:endParaRPr lang="ru-RU" sz="1600" kern="1200" dirty="0">
            <a:latin typeface="Arial Narrow" pitchFamily="34" charset="0"/>
            <a:cs typeface="Times New Roman" pitchFamily="18" charset="0"/>
          </a:endParaRPr>
        </a:p>
      </dsp:txBody>
      <dsp:txXfrm>
        <a:off x="0" y="2004054"/>
        <a:ext cx="2721902" cy="953367"/>
      </dsp:txXfrm>
    </dsp:sp>
    <dsp:sp modelId="{FE360E17-44CC-4E68-B3E2-471239CA412B}">
      <dsp:nvSpPr>
        <dsp:cNvPr id="0" name=""/>
        <dsp:cNvSpPr/>
      </dsp:nvSpPr>
      <dsp:spPr>
        <a:xfrm rot="5400000">
          <a:off x="4760024" y="1062305"/>
          <a:ext cx="762694" cy="48389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зависимость проверочных мероприятий от качества охраны труда у работодателя</a:t>
          </a:r>
          <a:endParaRPr lang="ru-RU" sz="1600" kern="120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sp:txBody>
      <dsp:txXfrm rot="5400000">
        <a:off x="4760024" y="1062305"/>
        <a:ext cx="762694" cy="4838937"/>
      </dsp:txXfrm>
    </dsp:sp>
    <dsp:sp modelId="{A0BBFB69-3696-4E1C-A660-50A55F8DC625}">
      <dsp:nvSpPr>
        <dsp:cNvPr id="0" name=""/>
        <dsp:cNvSpPr/>
      </dsp:nvSpPr>
      <dsp:spPr>
        <a:xfrm>
          <a:off x="0" y="3005090"/>
          <a:ext cx="2721902" cy="95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itchFamily="34" charset="0"/>
              <a:cs typeface="Times New Roman" pitchFamily="18" charset="0"/>
            </a:rPr>
            <a:t>Совершенствование контрольно-надзорной деятельности в области охраны труда</a:t>
          </a:r>
          <a:endParaRPr lang="ru-RU" sz="1600" kern="1200" dirty="0">
            <a:latin typeface="Arial Narrow" pitchFamily="34" charset="0"/>
            <a:cs typeface="Times New Roman" pitchFamily="18" charset="0"/>
          </a:endParaRPr>
        </a:p>
      </dsp:txBody>
      <dsp:txXfrm>
        <a:off x="0" y="3005090"/>
        <a:ext cx="2721902" cy="95336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8B0634-CA8F-4D71-8084-E460A65664C7}">
      <dsp:nvSpPr>
        <dsp:cNvPr id="0" name=""/>
        <dsp:cNvSpPr/>
      </dsp:nvSpPr>
      <dsp:spPr>
        <a:xfrm rot="5400000">
          <a:off x="2599590" y="-881652"/>
          <a:ext cx="872534" cy="2857277"/>
        </a:xfrm>
        <a:prstGeom prst="round2SameRect">
          <a:avLst/>
        </a:prstGeom>
        <a:noFill/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70C0"/>
              </a:solidFill>
              <a:latin typeface="Arial Narrow" pitchFamily="34" charset="0"/>
              <a:cs typeface="Times New Roman" pitchFamily="18" charset="0"/>
            </a:rPr>
            <a:t>на субсидирование процентной ставки по кредиту</a:t>
          </a:r>
        </a:p>
      </dsp:txBody>
      <dsp:txXfrm rot="5400000">
        <a:off x="2599590" y="-881652"/>
        <a:ext cx="872534" cy="2857277"/>
      </dsp:txXfrm>
    </dsp:sp>
    <dsp:sp modelId="{75790507-BAD8-4112-BF5A-91ACC8C8E49E}">
      <dsp:nvSpPr>
        <dsp:cNvPr id="0" name=""/>
        <dsp:cNvSpPr/>
      </dsp:nvSpPr>
      <dsp:spPr>
        <a:xfrm>
          <a:off x="0" y="1652"/>
          <a:ext cx="1607218" cy="109066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до</a:t>
          </a:r>
          <a:r>
            <a:rPr lang="ru-RU" sz="320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 10 %</a:t>
          </a:r>
          <a:endParaRPr lang="ru-RU" sz="3200" b="0" i="0" kern="120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sp:txBody>
      <dsp:txXfrm>
        <a:off x="0" y="1652"/>
        <a:ext cx="1607218" cy="1090668"/>
      </dsp:txXfrm>
    </dsp:sp>
    <dsp:sp modelId="{89E5F76C-03D2-4E75-8026-99377268BA57}">
      <dsp:nvSpPr>
        <dsp:cNvPr id="0" name=""/>
        <dsp:cNvSpPr/>
      </dsp:nvSpPr>
      <dsp:spPr>
        <a:xfrm rot="5400000">
          <a:off x="2599590" y="263549"/>
          <a:ext cx="872534" cy="2857277"/>
        </a:xfrm>
        <a:prstGeom prst="round2SameRect">
          <a:avLst/>
        </a:prstGeom>
        <a:noFill/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70C0"/>
              </a:solidFill>
              <a:latin typeface="Arial Narrow" pitchFamily="34" charset="0"/>
              <a:cs typeface="Times New Roman" pitchFamily="18" charset="0"/>
            </a:rPr>
            <a:t>на проведение специальной оценки условий труда</a:t>
          </a:r>
          <a:endParaRPr lang="ru-RU" sz="1800" kern="1200" dirty="0">
            <a:latin typeface="Arial Narrow" pitchFamily="34" charset="0"/>
            <a:cs typeface="Times New Roman" pitchFamily="18" charset="0"/>
          </a:endParaRPr>
        </a:p>
      </dsp:txBody>
      <dsp:txXfrm rot="5400000">
        <a:off x="2599590" y="263549"/>
        <a:ext cx="872534" cy="2857277"/>
      </dsp:txXfrm>
    </dsp:sp>
    <dsp:sp modelId="{976FFB77-3EE6-47E9-BEAD-8973ED515DA4}">
      <dsp:nvSpPr>
        <dsp:cNvPr id="0" name=""/>
        <dsp:cNvSpPr/>
      </dsp:nvSpPr>
      <dsp:spPr>
        <a:xfrm>
          <a:off x="0" y="1146853"/>
          <a:ext cx="1607218" cy="109066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до</a:t>
          </a:r>
          <a:r>
            <a:rPr lang="ru-RU" sz="320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 15 %</a:t>
          </a:r>
          <a:endParaRPr lang="ru-RU" sz="3200" kern="120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sp:txBody>
      <dsp:txXfrm>
        <a:off x="0" y="1146853"/>
        <a:ext cx="1607218" cy="1090668"/>
      </dsp:txXfrm>
    </dsp:sp>
    <dsp:sp modelId="{1BC1E6EB-6BF9-40C8-9FA7-E701D3F0488E}">
      <dsp:nvSpPr>
        <dsp:cNvPr id="0" name=""/>
        <dsp:cNvSpPr/>
      </dsp:nvSpPr>
      <dsp:spPr>
        <a:xfrm rot="5400000">
          <a:off x="2599590" y="1408750"/>
          <a:ext cx="872534" cy="2857277"/>
        </a:xfrm>
        <a:prstGeom prst="round2SameRect">
          <a:avLst/>
        </a:prstGeom>
        <a:noFill/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70C0"/>
              </a:solidFill>
              <a:latin typeface="Arial Narrow" pitchFamily="34" charset="0"/>
              <a:cs typeface="Times New Roman" pitchFamily="18" charset="0"/>
            </a:rPr>
            <a:t>на реализацию иных предупредительных мер</a:t>
          </a:r>
          <a:endParaRPr lang="ru-RU" sz="1800" kern="1200" dirty="0">
            <a:latin typeface="Arial Narrow" pitchFamily="34" charset="0"/>
            <a:cs typeface="Times New Roman" pitchFamily="18" charset="0"/>
          </a:endParaRPr>
        </a:p>
      </dsp:txBody>
      <dsp:txXfrm rot="5400000">
        <a:off x="2599590" y="1408750"/>
        <a:ext cx="872534" cy="2857277"/>
      </dsp:txXfrm>
    </dsp:sp>
    <dsp:sp modelId="{11198DF5-99CD-4C52-ACE4-A2E951E9C9A4}">
      <dsp:nvSpPr>
        <dsp:cNvPr id="0" name=""/>
        <dsp:cNvSpPr/>
      </dsp:nvSpPr>
      <dsp:spPr>
        <a:xfrm>
          <a:off x="0" y="2292055"/>
          <a:ext cx="1607218" cy="109066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до</a:t>
          </a:r>
          <a:r>
            <a:rPr lang="ru-RU" sz="3200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 5 %</a:t>
          </a:r>
          <a:endParaRPr lang="ru-RU" sz="3200" kern="120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sp:txBody>
      <dsp:txXfrm>
        <a:off x="0" y="2292055"/>
        <a:ext cx="1607218" cy="109066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263386-25F9-4C25-80C4-CF6692527800}">
      <dsp:nvSpPr>
        <dsp:cNvPr id="0" name=""/>
        <dsp:cNvSpPr/>
      </dsp:nvSpPr>
      <dsp:spPr>
        <a:xfrm>
          <a:off x="320854" y="0"/>
          <a:ext cx="1047294" cy="453650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0976D-423D-4765-B66F-672F988264EE}">
      <dsp:nvSpPr>
        <dsp:cNvPr id="0" name=""/>
        <dsp:cNvSpPr/>
      </dsp:nvSpPr>
      <dsp:spPr>
        <a:xfrm>
          <a:off x="518548" y="402842"/>
          <a:ext cx="3215007" cy="696030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rPr>
            <a:t>Проведение оценки условий труда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Arial Narrow" pitchFamily="34" charset="0"/>
            <a:cs typeface="Times New Roman" pitchFamily="18" charset="0"/>
          </a:endParaRPr>
        </a:p>
      </dsp:txBody>
      <dsp:txXfrm>
        <a:off x="518548" y="402842"/>
        <a:ext cx="3215007" cy="696030"/>
      </dsp:txXfrm>
    </dsp:sp>
    <dsp:sp modelId="{36D97942-2E9C-41DD-9CFD-F23540B531CC}">
      <dsp:nvSpPr>
        <dsp:cNvPr id="0" name=""/>
        <dsp:cNvSpPr/>
      </dsp:nvSpPr>
      <dsp:spPr>
        <a:xfrm>
          <a:off x="534631" y="1271383"/>
          <a:ext cx="3208266" cy="647814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rPr>
            <a:t>Обучение по охране труда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Arial Narrow" pitchFamily="34" charset="0"/>
            <a:cs typeface="Times New Roman" pitchFamily="18" charset="0"/>
          </a:endParaRPr>
        </a:p>
      </dsp:txBody>
      <dsp:txXfrm>
        <a:off x="534631" y="1271383"/>
        <a:ext cx="3208266" cy="647814"/>
      </dsp:txXfrm>
    </dsp:sp>
    <dsp:sp modelId="{45D75B05-9957-4747-85C5-D997D7755C4A}">
      <dsp:nvSpPr>
        <dsp:cNvPr id="0" name=""/>
        <dsp:cNvSpPr/>
      </dsp:nvSpPr>
      <dsp:spPr>
        <a:xfrm>
          <a:off x="540516" y="2091709"/>
          <a:ext cx="3189232" cy="632862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rPr>
            <a:t>Приобретение СИЗ</a:t>
          </a:r>
        </a:p>
      </dsp:txBody>
      <dsp:txXfrm>
        <a:off x="540516" y="2091709"/>
        <a:ext cx="3189232" cy="632862"/>
      </dsp:txXfrm>
    </dsp:sp>
    <dsp:sp modelId="{9878BDA3-6782-407E-B136-23CEC625F0B4}">
      <dsp:nvSpPr>
        <dsp:cNvPr id="0" name=""/>
        <dsp:cNvSpPr/>
      </dsp:nvSpPr>
      <dsp:spPr>
        <a:xfrm>
          <a:off x="540516" y="2897082"/>
          <a:ext cx="3189232" cy="651785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rPr>
            <a:t>Санаторно-курортное лечение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Arial Narrow" pitchFamily="34" charset="0"/>
            <a:cs typeface="Times New Roman" pitchFamily="18" charset="0"/>
          </a:endParaRPr>
        </a:p>
      </dsp:txBody>
      <dsp:txXfrm>
        <a:off x="540516" y="2897082"/>
        <a:ext cx="3189232" cy="651785"/>
      </dsp:txXfrm>
    </dsp:sp>
    <dsp:sp modelId="{F6DD9CBE-FF80-47AE-8F2A-A11454FD2CC5}">
      <dsp:nvSpPr>
        <dsp:cNvPr id="0" name=""/>
        <dsp:cNvSpPr/>
      </dsp:nvSpPr>
      <dsp:spPr>
        <a:xfrm>
          <a:off x="540516" y="3721379"/>
          <a:ext cx="3189232" cy="671110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rPr>
            <a:t>Проведение периодических медицинских осмотров 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Arial Narrow" pitchFamily="34" charset="0"/>
            <a:cs typeface="Times New Roman" pitchFamily="18" charset="0"/>
          </a:endParaRPr>
        </a:p>
      </dsp:txBody>
      <dsp:txXfrm>
        <a:off x="540516" y="3721379"/>
        <a:ext cx="3189232" cy="67111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2F8226-56EC-4CD7-8C12-AACEFA4954BA}">
      <dsp:nvSpPr>
        <dsp:cNvPr id="0" name=""/>
        <dsp:cNvSpPr/>
      </dsp:nvSpPr>
      <dsp:spPr>
        <a:xfrm>
          <a:off x="0" y="152"/>
          <a:ext cx="6120679" cy="836367"/>
        </a:xfrm>
        <a:prstGeom prst="round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Исчерпывающая информация в доступной форме о требованиях трудового законодательства, возможность обращаться за разъяснениями о порядке исполнения данных требований, оперативно получать необходимые инструкции</a:t>
          </a:r>
          <a:endParaRPr lang="ru-RU" sz="1400" b="1" kern="120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sp:txBody>
      <dsp:txXfrm>
        <a:off x="0" y="152"/>
        <a:ext cx="6120679" cy="836367"/>
      </dsp:txXfrm>
    </dsp:sp>
    <dsp:sp modelId="{A825C029-FB8E-4DD0-8157-870C439FB1D4}">
      <dsp:nvSpPr>
        <dsp:cNvPr id="0" name=""/>
        <dsp:cNvSpPr/>
      </dsp:nvSpPr>
      <dsp:spPr>
        <a:xfrm>
          <a:off x="0" y="849387"/>
          <a:ext cx="6120679" cy="836367"/>
        </a:xfrm>
        <a:prstGeom prst="round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Формирование и пропаганда системы внутреннего контроля соблюдения работодателями требований трудового законодательства</a:t>
          </a:r>
          <a:endParaRPr lang="ru-RU" sz="1400" b="1" kern="120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sp:txBody>
      <dsp:txXfrm>
        <a:off x="0" y="849387"/>
        <a:ext cx="6120679" cy="836367"/>
      </dsp:txXfrm>
    </dsp:sp>
    <dsp:sp modelId="{38F64FC4-EBDC-4AF1-9E41-0E816943975E}">
      <dsp:nvSpPr>
        <dsp:cNvPr id="0" name=""/>
        <dsp:cNvSpPr/>
      </dsp:nvSpPr>
      <dsp:spPr>
        <a:xfrm>
          <a:off x="0" y="1698621"/>
          <a:ext cx="6120679" cy="836367"/>
        </a:xfrm>
        <a:prstGeom prst="round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Возможность иметь неограниченный доступ к эффективным инструментам, предназначенным для устранения нарушений, защиты трудовых прав и реализации законных интересов граждан</a:t>
          </a:r>
          <a:endParaRPr lang="ru-RU" sz="1400" b="1" kern="1200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dsp:txBody>
      <dsp:txXfrm>
        <a:off x="0" y="1698621"/>
        <a:ext cx="6120679" cy="836367"/>
      </dsp:txXfrm>
    </dsp:sp>
    <dsp:sp modelId="{C8815AD1-EA25-485D-8072-DA4545D4CE6B}">
      <dsp:nvSpPr>
        <dsp:cNvPr id="0" name=""/>
        <dsp:cNvSpPr/>
      </dsp:nvSpPr>
      <dsp:spPr>
        <a:xfrm>
          <a:off x="0" y="2520929"/>
          <a:ext cx="6120679" cy="836367"/>
        </a:xfrm>
        <a:prstGeom prst="round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Внедрение риск-ориентированных подходов к организации федерального надзора в сфере охраны труда</a:t>
          </a:r>
        </a:p>
      </dsp:txBody>
      <dsp:txXfrm>
        <a:off x="0" y="2520929"/>
        <a:ext cx="6120679" cy="836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0.27551</cdr:x>
      <cdr:y>0.26154</cdr:y>
    </cdr:from>
    <cdr:to>
      <cdr:x>0.40509</cdr:x>
      <cdr:y>0.30769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1224136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0.27551</cdr:x>
      <cdr:y>0.26154</cdr:y>
    </cdr:from>
    <cdr:to>
      <cdr:x>0.40509</cdr:x>
      <cdr:y>0.30769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1224136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0.73109</cdr:x>
      <cdr:y>0.03846</cdr:y>
    </cdr:from>
    <cdr:to>
      <cdr:x>0.97479</cdr:x>
      <cdr:y>0.19231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264696" y="72008"/>
          <a:ext cx="2088232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r"/>
          <a:r>
            <a:rPr lang="ru-RU" sz="1200" i="1" dirty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(</a:t>
          </a:r>
          <a:r>
            <a:rPr lang="ru-RU" sz="1200" i="1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rPr>
            <a:t>человек)</a:t>
          </a:r>
          <a:endParaRPr lang="ru-RU" sz="1200" i="1" dirty="0">
            <a:solidFill>
              <a:schemeClr val="tx2"/>
            </a:solidFill>
            <a:latin typeface="Arial Narrow" pitchFamily="34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0.20325</cdr:x>
      <cdr:y>0.05882</cdr:y>
    </cdr:from>
    <cdr:to>
      <cdr:x>0.2989</cdr:x>
      <cdr:y>0.32244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72008"/>
          <a:ext cx="847171" cy="322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Arial Narrow" pitchFamily="34" charset="0"/>
            </a:rPr>
            <a:t>5486</a:t>
          </a:r>
          <a:endParaRPr lang="ru-RU" sz="1800" b="1" dirty="0">
            <a:solidFill>
              <a:srgbClr val="C000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0.03279</cdr:x>
      <cdr:y>0.05556</cdr:y>
    </cdr:from>
    <cdr:to>
      <cdr:x>0.18931</cdr:x>
      <cdr:y>0.34968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" y="72008"/>
          <a:ext cx="1375024" cy="381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Arial Narrow" pitchFamily="34" charset="0"/>
            </a:rPr>
            <a:t>6105</a:t>
          </a:r>
          <a:endParaRPr lang="ru-RU" sz="1800" b="1" dirty="0">
            <a:solidFill>
              <a:srgbClr val="C000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0.38211</cdr:x>
      <cdr:y>0</cdr:y>
    </cdr:from>
    <cdr:to>
      <cdr:x>0.53863</cdr:x>
      <cdr:y>0.33769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376" y="-72008"/>
          <a:ext cx="1386295" cy="413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Arial Narrow" pitchFamily="34" charset="0"/>
            </a:rPr>
            <a:t>5960</a:t>
          </a:r>
          <a:endParaRPr lang="ru-RU" sz="1800" b="1" dirty="0">
            <a:solidFill>
              <a:srgbClr val="C000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0.69919</cdr:x>
      <cdr:y>0.05882</cdr:y>
    </cdr:from>
    <cdr:to>
      <cdr:x>0.85571</cdr:x>
      <cdr:y>0.38126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92688" y="72008"/>
          <a:ext cx="1386295" cy="394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Arial Narrow" pitchFamily="34" charset="0"/>
            </a:rPr>
            <a:t>5789</a:t>
          </a:r>
          <a:endParaRPr lang="ru-RU" sz="1800" b="1" dirty="0">
            <a:solidFill>
              <a:srgbClr val="C000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0.54472</cdr:x>
      <cdr:y>0.11765</cdr:y>
    </cdr:from>
    <cdr:to>
      <cdr:x>0.70124</cdr:x>
      <cdr:y>0.35765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824536" y="144016"/>
          <a:ext cx="1386295" cy="293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Arial Narrow" pitchFamily="34" charset="0"/>
            </a:rPr>
            <a:t>5229</a:t>
          </a:r>
          <a:endParaRPr lang="ru-RU" sz="1800" b="1" dirty="0">
            <a:solidFill>
              <a:srgbClr val="C000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0.04098</cdr:x>
      <cdr:y>0.5</cdr:y>
    </cdr:from>
    <cdr:to>
      <cdr:x>0.16272</cdr:x>
      <cdr:y>0.75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60040" y="648072"/>
          <a:ext cx="1069483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rPr>
            <a:t>2009</a:t>
          </a:r>
          <a:endParaRPr lang="ru-RU" sz="1600" b="1" dirty="0">
            <a:solidFill>
              <a:schemeClr val="tx2">
                <a:lumMod val="75000"/>
              </a:schemeClr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0.5</cdr:y>
    </cdr:from>
    <cdr:to>
      <cdr:x>0.35174</cdr:x>
      <cdr:y>0.74286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944216" y="648072"/>
          <a:ext cx="1145824" cy="314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rPr>
            <a:t>2010 </a:t>
          </a:r>
          <a:endParaRPr lang="ru-RU" sz="1600" b="1" dirty="0">
            <a:solidFill>
              <a:schemeClr val="tx2">
                <a:lumMod val="75000"/>
              </a:schemeClr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0.37705</cdr:x>
      <cdr:y>0.44444</cdr:y>
    </cdr:from>
    <cdr:to>
      <cdr:x>0.4814</cdr:x>
      <cdr:y>0.79178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312368" y="576064"/>
          <a:ext cx="916713" cy="450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rPr>
            <a:t>2011</a:t>
          </a:r>
          <a:endParaRPr lang="ru-RU" sz="1600" b="1" dirty="0">
            <a:solidFill>
              <a:schemeClr val="tx2">
                <a:lumMod val="75000"/>
              </a:schemeClr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0.54918</cdr:x>
      <cdr:y>0.55556</cdr:y>
    </cdr:from>
    <cdr:to>
      <cdr:x>0.67962</cdr:x>
      <cdr:y>0.81746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824536" y="720080"/>
          <a:ext cx="1145912" cy="339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rPr>
            <a:t>2012</a:t>
          </a:r>
          <a:endParaRPr lang="ru-RU" sz="1600" b="1" dirty="0">
            <a:solidFill>
              <a:schemeClr val="tx2">
                <a:lumMod val="75000"/>
              </a:schemeClr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0.71311</cdr:x>
      <cdr:y>0.5</cdr:y>
    </cdr:from>
    <cdr:to>
      <cdr:x>0.82615</cdr:x>
      <cdr:y>0.72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264696" y="648072"/>
          <a:ext cx="993054" cy="285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rPr>
            <a:t>2013 </a:t>
          </a:r>
          <a:endParaRPr lang="ru-RU" sz="1600" b="1" dirty="0">
            <a:solidFill>
              <a:schemeClr val="tx2">
                <a:lumMod val="75000"/>
              </a:schemeClr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0.87705</cdr:x>
      <cdr:y>0.38889</cdr:y>
    </cdr:from>
    <cdr:to>
      <cdr:x>0.98274</cdr:x>
      <cdr:y>0.62419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7704856" y="504056"/>
          <a:ext cx="928485" cy="304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1F497D">
                  <a:lumMod val="75000"/>
                </a:srgbClr>
              </a:solidFill>
              <a:latin typeface="Arial Narrow" pitchFamily="34" charset="0"/>
            </a:rPr>
            <a:t>2014</a:t>
          </a:r>
          <a:endParaRPr lang="ru-RU" sz="1600" b="1" dirty="0">
            <a:solidFill>
              <a:srgbClr val="1F497D">
                <a:lumMod val="75000"/>
              </a:srgbClr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0.86885</cdr:x>
      <cdr:y>0</cdr:y>
    </cdr:from>
    <cdr:to>
      <cdr:x>0.96846</cdr:x>
      <cdr:y>0.29412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7632848" y="-144016"/>
          <a:ext cx="875072" cy="36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Arial Narrow" pitchFamily="34" charset="0"/>
            </a:rPr>
            <a:t>7268</a:t>
          </a:r>
        </a:p>
        <a:p xmlns:a="http://schemas.openxmlformats.org/drawingml/2006/main">
          <a:endParaRPr lang="ru-RU" sz="1800" b="1" dirty="0">
            <a:solidFill>
              <a:srgbClr val="C00000"/>
            </a:solidFill>
            <a:latin typeface="Arial Narrow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0.025</cdr:x>
      <cdr:y>0.02941</cdr:y>
    </cdr:from>
    <cdr:to>
      <cdr:x>0.375</cdr:x>
      <cdr:y>0.26471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6024" y="72008"/>
          <a:ext cx="3024336" cy="5760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rPr>
            <a:t>Рост за 15 лет в 23 раза</a:t>
          </a:r>
          <a:endParaRPr lang="ru-RU" sz="2000" dirty="0">
            <a:solidFill>
              <a:schemeClr val="bg1"/>
            </a:solidFill>
            <a:latin typeface="Arial Narrow" pitchFamily="34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88791"/>
          </a:xfrm>
          <a:prstGeom prst="rect">
            <a:avLst/>
          </a:prstGeom>
        </p:spPr>
        <p:txBody>
          <a:bodyPr vert="horz" lIns="89794" tIns="44897" rIns="89794" bIns="4489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88791"/>
          </a:xfrm>
          <a:prstGeom prst="rect">
            <a:avLst/>
          </a:prstGeom>
        </p:spPr>
        <p:txBody>
          <a:bodyPr vert="horz" lIns="89794" tIns="44897" rIns="89794" bIns="44897" rtlCol="0"/>
          <a:lstStyle>
            <a:lvl1pPr algn="r">
              <a:defRPr sz="1200"/>
            </a:lvl1pPr>
          </a:lstStyle>
          <a:p>
            <a:fld id="{1C3CA058-8266-4B67-9E83-C189F51DF4EB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94" tIns="44897" rIns="89794" bIns="448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89794" tIns="44897" rIns="89794" bIns="448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5338"/>
            <a:ext cx="2889938" cy="488791"/>
          </a:xfrm>
          <a:prstGeom prst="rect">
            <a:avLst/>
          </a:prstGeom>
        </p:spPr>
        <p:txBody>
          <a:bodyPr vert="horz" lIns="89794" tIns="44897" rIns="89794" bIns="4489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285338"/>
            <a:ext cx="2889938" cy="488791"/>
          </a:xfrm>
          <a:prstGeom prst="rect">
            <a:avLst/>
          </a:prstGeom>
        </p:spPr>
        <p:txBody>
          <a:bodyPr vert="horz" lIns="89794" tIns="44897" rIns="89794" bIns="44897" rtlCol="0" anchor="b"/>
          <a:lstStyle>
            <a:lvl1pPr algn="r">
              <a:defRPr sz="1200"/>
            </a:lvl1pPr>
          </a:lstStyle>
          <a:p>
            <a:fld id="{C4641C45-C133-4A5F-B49F-F3C102866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982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5E4320-5C09-4160-89F0-E386A07D5B56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108B-DCE8-4C9F-9762-49F299024C1E}" type="datetime1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13D-3480-4B62-8452-DB429B9CC5F8}" type="datetime1">
              <a:rPr lang="ru-RU" smtClean="0"/>
              <a:pPr/>
              <a:t>10.08.2015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006E-31A7-40E4-8788-A1C797A94EC3}" type="datetime1">
              <a:rPr lang="ru-RU" smtClean="0"/>
              <a:pPr/>
              <a:t>10.08.2015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E31E-6C40-4114-9396-503C1D6D4379}" type="datetime1">
              <a:rPr lang="ru-RU" smtClean="0"/>
              <a:pPr/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8CC0-2FF2-47EA-899B-CEF226DADD7D}" type="datetime1">
              <a:rPr lang="ru-RU" smtClean="0"/>
              <a:pPr/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F34B-F111-4639-91D7-284CDC09837B}" type="datetime1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91E7-3836-4341-90FD-7BE9CD2EAF21}" type="datetime1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D2CB-6142-414A-88FE-611EA894B34E}" type="datetime1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49E2-F641-4C6F-92AD-182A596FF569}" type="datetime1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D250-8349-405E-8146-7745B5D03901}" type="datetime1">
              <a:rPr lang="ru-RU" smtClean="0"/>
              <a:pPr/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A926-99EE-43D5-9679-2A2E808E33CB}" type="datetime1">
              <a:rPr lang="ru-RU" smtClean="0"/>
              <a:pPr/>
              <a:t>10.08.2015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827088" y="1557338"/>
            <a:ext cx="2881312" cy="1584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79F4-0154-4976-9429-758022BF331F}" type="datetime1">
              <a:rPr lang="ru-RU" smtClean="0"/>
              <a:pPr/>
              <a:t>10.08.2015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24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5E787-343D-4FC0-A708-7B2B0399708D}" type="datetime1">
              <a:rPr lang="ru-RU" smtClean="0"/>
              <a:pPr/>
              <a:t>10.08.2015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663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E2FD-2E11-4D01-8655-F05AEFEE7586}" type="datetime1">
              <a:rPr lang="ru-RU" smtClean="0"/>
              <a:pPr/>
              <a:t>10.08.2015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005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557C-89F1-490E-96EC-FC9BA9D7211E}" type="datetime1">
              <a:rPr lang="ru-RU" smtClean="0"/>
              <a:pPr/>
              <a:t>10.08.2015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34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5B5D4-EA6F-47A2-9D7C-77047A5E0ACA}" type="datetime1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7.xml"/><Relationship Id="rId7" Type="http://schemas.openxmlformats.org/officeDocument/2006/relationships/hyperlink" Target="http://images.yandex.ru/yandsearch?source=wiz&amp;fp=3&amp;uinfo=ww-1583-wh-749-fw-1358-fh-543-pd-1.2000000476837158&amp;p=3&amp;text=%D0%BE%D1%80%D0%B3%D0%B0%D0%BD%D1%8B%20%D0%B8%D1%81%D0%BF%D0%BE%D0%BB%D0%BD%D0%B8%D1%82%D0%B5%D0%BB%D1%8C%D0%BD%D0%BE%D0%B9%20%D0%B2%D0%BB%D0%B0%D1%81%D1%82%D0%B8%20%D0%BF%D0%BE%20%D1%82%D1%80%D1%83%D0%B4%D1%83&amp;noreask=1&amp;pos=117&amp;rpt=simage&amp;lr=213&amp;img_url=http://news.sarbc.ru/images/2011/01/img_GRGHpN.jpg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images.yandex.ru/yandsearch?text=%D0%B7%D0%BD%D0%B0%D0%BA%D0%B8%20%D0%B1%D0%B5%D0%B7%D0%BE%D0%BF%D0%B0%D1%81%D0%BD%D0%BE%D1%81%D1%82%D0%B8%20%D0%BF%D0%BE%20%D0%BE%D1%85%D1%80%D0%B0%D0%BD%D0%B5%20%D1%82%D1%80%D1%83%D0%B4%D0%B0&amp;fp=0&amp;pos=7&amp;uinfo=ww-1461-wh-692-fw-1236-fh-486-pd-1.2999999523162841&amp;rpt=simage&amp;img_url=http://tb-vsr.ru/im/image.jpg" TargetMode="Externa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88355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625" y="6309304"/>
            <a:ext cx="1008111" cy="5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6309321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63888" y="6371106"/>
            <a:ext cx="1296144" cy="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60032" y="6288354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47657" y="6309303"/>
            <a:ext cx="1008111" cy="5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55768" y="6309320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4438"/>
          <a:stretch>
            <a:fillRect/>
          </a:stretch>
        </p:blipFill>
        <p:spPr bwMode="auto">
          <a:xfrm>
            <a:off x="8423920" y="6381328"/>
            <a:ext cx="720080" cy="48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0"/>
            <a:ext cx="18018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544" y="5157193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23538D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dirty="0" smtClean="0">
                <a:solidFill>
                  <a:srgbClr val="23538D"/>
                </a:solidFill>
                <a:latin typeface="Times New Roman" pitchFamily="18" charset="0"/>
                <a:cs typeface="Times New Roman" pitchFamily="18" charset="0"/>
              </a:rPr>
              <a:t>Департамента условий и </a:t>
            </a:r>
            <a:r>
              <a:rPr lang="ru-RU" dirty="0">
                <a:solidFill>
                  <a:srgbClr val="23538D"/>
                </a:solidFill>
                <a:latin typeface="Times New Roman" pitchFamily="18" charset="0"/>
                <a:cs typeface="Times New Roman" pitchFamily="18" charset="0"/>
              </a:rPr>
              <a:t>охраны </a:t>
            </a:r>
            <a:r>
              <a:rPr lang="ru-RU" dirty="0" smtClean="0">
                <a:solidFill>
                  <a:srgbClr val="23538D"/>
                </a:solidFill>
                <a:latin typeface="Times New Roman" pitchFamily="18" charset="0"/>
                <a:cs typeface="Times New Roman" pitchFamily="18" charset="0"/>
              </a:rPr>
              <a:t>труда Минтруда России</a:t>
            </a:r>
            <a:endParaRPr lang="ru-RU" dirty="0">
              <a:solidFill>
                <a:srgbClr val="23538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23538D"/>
                </a:solidFill>
                <a:latin typeface="Times New Roman" pitchFamily="18" charset="0"/>
                <a:cs typeface="Times New Roman" pitchFamily="18" charset="0"/>
              </a:rPr>
              <a:t>Валерий Анатольевич Корж</a:t>
            </a:r>
            <a:endParaRPr lang="ru-RU" b="1" dirty="0">
              <a:solidFill>
                <a:srgbClr val="2353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2276872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</a:rPr>
              <a:t>О СОВЕРШЕНСТВОВАНИИ ЗАКОНОДАТЕЛЬНОГО РЕГУЛИРОВАНИЯ В ОБЛАСТИ ОХРАНЫ ТРУДА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755576" y="188640"/>
            <a:ext cx="7772400" cy="431775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ПЕРВЫЕ ИТОГИ ПРОВЕДЕНИЯ СПЕЦИАЛЬНОЙ ОЦЕНКИ УСЛОВИЙ ТРУДА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pPr/>
              <a:t>10</a:t>
            </a:fld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667969455"/>
              </p:ext>
            </p:extLst>
          </p:nvPr>
        </p:nvGraphicFramePr>
        <p:xfrm>
          <a:off x="611560" y="1052736"/>
          <a:ext cx="792088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http://mln.kz/sites/default/files/9g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321516" cy="1867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1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шивка 2"/>
          <p:cNvSpPr/>
          <p:nvPr/>
        </p:nvSpPr>
        <p:spPr>
          <a:xfrm rot="5400000">
            <a:off x="3995936" y="-972199"/>
            <a:ext cx="1008112" cy="5616624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544016" y="188640"/>
            <a:ext cx="8276456" cy="431775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МОНИТОРИНГ ПРАКТИКИ ПРИМЕНЕНИЯ СПЕЦИАЛЬНОЙ ОЦЕНКИ УСЛОВИЙ ТРУДА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pPr/>
              <a:t>11</a:t>
            </a:fld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044025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Организовано </a:t>
            </a:r>
            <a:r>
              <a:rPr lang="ru-RU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анкетирование в 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субъектах Российской Федерации, объединениях работодателей и профсоюзов, организациях, оказывающих услуги по проведению оценки условий труда, а также на официальном сайте Минтруда России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124145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Поступило более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500 предложений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по внесению изменений в законодательство о специальной оценке условий труда и методику ее проведения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52328" y="3199035"/>
            <a:ext cx="57961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порядок определения вредных производственных факторов на «списочных» рабочих местах, не подлежащих идентификации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декларирование соответствия условий труда государственным нормативным требованиям охраны труда на рабочих местах, условия труда на которых признаны оптимальными или допустимыми по результатам проведенных исследований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использование в ходе спецоценки методик (методов) исследований (испытаний) и измерений, утвержденных ведомствами и отсутствующих в Федеральном информационном фонде по обеспечению единства измерений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защита информации, составляющей гостайну, при ее передаче в составе сведений о результатах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спецоценки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594320" y="3242010"/>
            <a:ext cx="2267744" cy="2376264"/>
          </a:xfrm>
          <a:prstGeom prst="homePlate">
            <a:avLst>
              <a:gd name="adj" fmla="val 21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Основными проблемными вопросами законодательства о специальной оценке условий труда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определены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755576" y="332929"/>
            <a:ext cx="7772400" cy="431775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ДАЛЬНЕЙШИЕ ШАГИ ПО ЗАКОНОДАТЕЛЬНОМУ СОВЕРШЕНСТВОВАНИЮ В ОБЛАСТИ ОХРАНЫ ТРУДА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pPr/>
              <a:t>12</a:t>
            </a:fld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268760"/>
            <a:ext cx="7560840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ВНЕДРЕНИЕ СИСТЕМ УПРАВЛЕНИЯ ОХРАНОЙ ТРУДА</a:t>
            </a:r>
            <a:endParaRPr lang="ru-RU" b="1" dirty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483017232"/>
              </p:ext>
            </p:extLst>
          </p:nvPr>
        </p:nvGraphicFramePr>
        <p:xfrm>
          <a:off x="863588" y="1844824"/>
          <a:ext cx="75608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01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755576" y="260921"/>
            <a:ext cx="7772400" cy="431775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РЕФОРМИРОВАНИЕ СОЦИАЛЬНОГО СТРАХОВАНИЯ ОТ НЕСЧАСТНЫХ СЛУЧАЕВ И ПРОФЗАБОЛЕВАНИЙ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pPr/>
              <a:t>13</a:t>
            </a:fld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703091"/>
            <a:ext cx="842493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 этап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«Защита временем» - предупреждение развития профзаболеваний застрахованных за счет вывода работников из вредных (опасных) условий труда при наличии первичных признаков профзаболевания и проведение максимальных реабилитационных мероприятий, направленных на полное восстановление здоровья застрахованных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0070C0"/>
              </a:solidFill>
              <a:latin typeface="Arial Narrow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 этап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Формирование системы страхования профессиональных рисков для работников, занятых во вредных (опасных) условиях труда</a:t>
            </a:r>
            <a:endParaRPr lang="ru-RU" sz="1600" dirty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3563888" y="1556792"/>
            <a:ext cx="2232248" cy="1296144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ПЕРЕХОД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3528" y="836712"/>
            <a:ext cx="3024336" cy="28083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Реагирование на последствия несчастного случая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Страхование утраченного заработка </a:t>
            </a:r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в связи с установлением стойкой утраты трудоспособности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835696" y="1916832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868144" y="764704"/>
            <a:ext cx="3168352" cy="29523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Профилактика несчастных случаев, раннее выявление профзаболеваний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500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Страхование утраченного заработка </a:t>
            </a:r>
            <a:r>
              <a:rPr lang="ru-RU" sz="15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в связи с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досрочным прекращением работы во вредных условиях труда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452320" y="1916832"/>
            <a:ext cx="0" cy="21602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035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755576" y="332929"/>
            <a:ext cx="7772400" cy="431775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СОВЕРШЕНСТВОВАНИЕ СИСТЕМЫ ФИНАНСОВОГО ОБЕСПЕЧЕНИЯ ПРЕДУПРЕДИТЕЛЬНЫХ МЕР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pPr/>
              <a:t>14</a:t>
            </a:fld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101679413"/>
              </p:ext>
            </p:extLst>
          </p:nvPr>
        </p:nvGraphicFramePr>
        <p:xfrm>
          <a:off x="4499992" y="2636912"/>
          <a:ext cx="446449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572000" y="1123000"/>
            <a:ext cx="4392488" cy="64981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Увеличение объема «возвратных» средств с 20 до 30 % от общей суммы годовых страховых взносов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772816"/>
            <a:ext cx="4248472" cy="79208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Определение приоритетных направлений расходов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1014992090"/>
              </p:ext>
            </p:extLst>
          </p:nvPr>
        </p:nvGraphicFramePr>
        <p:xfrm>
          <a:off x="35496" y="1592796"/>
          <a:ext cx="42484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812360" y="3356992"/>
            <a:ext cx="936104" cy="28803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Arial Narrow" pitchFamily="34" charset="0"/>
                <a:cs typeface="Times New Roman" pitchFamily="18" charset="0"/>
              </a:rPr>
              <a:t>новое</a:t>
            </a:r>
            <a:endParaRPr lang="ru-RU" sz="20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/>
          </p:cNvSpPr>
          <p:nvPr/>
        </p:nvSpPr>
        <p:spPr bwMode="auto">
          <a:xfrm>
            <a:off x="179512" y="1090484"/>
            <a:ext cx="3960440" cy="64807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CC3300"/>
              </a:buClr>
              <a:buSzPct val="120000"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Существующая структура предупредительных мер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35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шивка 4"/>
          <p:cNvSpPr/>
          <p:nvPr/>
        </p:nvSpPr>
        <p:spPr>
          <a:xfrm rot="5400000">
            <a:off x="3995936" y="-1395536"/>
            <a:ext cx="1008112" cy="5616624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755576" y="188640"/>
            <a:ext cx="7772400" cy="431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КОНТРОЛЬ И НАДЗОР В ОБЛАСТИ ОХРАНЫ ТРУДА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pPr/>
              <a:t>15</a:t>
            </a:fld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76470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5 июня 2015 г. Правительством Российской Федерации утверждена Концепция повышения эффективности обеспечения соблюдения трудового законодательства до 2020 года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2060848"/>
            <a:ext cx="7920880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СОЗДАЕТСЯ СИСТЕМА КЛИЕНТООРИЕНТИРОВАННЫХ ЭЛЕКТРОННЫХ СЕРВИСОВ «ОНЛАЙНИНСПЕКЦИЯ.РФ»</a:t>
            </a:r>
          </a:p>
        </p:txBody>
      </p:sp>
      <p:sp>
        <p:nvSpPr>
          <p:cNvPr id="3" name="AutoShape 2" descr="http://&amp;ocy;&amp;ncy;&amp;lcy;&amp;acy;&amp;jcy;&amp;ncy;&amp;icy;&amp;ncy;&amp;scy;&amp;pcy;&amp;iecy;&amp;kcy;&amp;tscy;&amp;icy;&amp;yacy;.&amp;rcy;&amp;fcy;/images/rostrud/inspecto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://&amp;ocy;&amp;ncy;&amp;lcy;&amp;acy;&amp;jcy;&amp;ncy;&amp;icy;&amp;ncy;&amp;scy;&amp;pcy;&amp;iecy;&amp;kcy;&amp;tscy;&amp;icy;&amp;yacy;.&amp;rcy;&amp;fcy;/images/rostrud/inspector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296435894"/>
              </p:ext>
            </p:extLst>
          </p:nvPr>
        </p:nvGraphicFramePr>
        <p:xfrm>
          <a:off x="2411760" y="2924944"/>
          <a:ext cx="612068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http://old.om-saratov.ru/upload/iblock/389/3892c28db149d45ca41524b34db01315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9744" y="3645024"/>
            <a:ext cx="1504867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35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755576" y="188913"/>
            <a:ext cx="7772400" cy="431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СОСТОЯНИЕ УСЛОВИЙ ТРУДА В РОССИЙСКОЙ ФЕДЕРАЦИИ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pPr/>
              <a:t>2</a:t>
            </a:fld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Заголовок 1"/>
          <p:cNvSpPr>
            <a:spLocks/>
          </p:cNvSpPr>
          <p:nvPr/>
        </p:nvSpPr>
        <p:spPr bwMode="auto">
          <a:xfrm>
            <a:off x="251520" y="2708920"/>
            <a:ext cx="36358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ЧИСЛЕННОСТЬ РАБОТНИКОВ, ЗАНЯТЫХ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                          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ВО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ВРЕДНЫХ (ОПАСНЫХ)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УСЛОВИЯХ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ТРУДА В БАЗОВЫХ ОТРАСЛЯХ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ЭКОНОМИКИ (%)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3001413819"/>
              </p:ext>
            </p:extLst>
          </p:nvPr>
        </p:nvGraphicFramePr>
        <p:xfrm>
          <a:off x="251520" y="3284984"/>
          <a:ext cx="432048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Заголовок 1"/>
          <p:cNvSpPr>
            <a:spLocks/>
          </p:cNvSpPr>
          <p:nvPr/>
        </p:nvSpPr>
        <p:spPr bwMode="auto">
          <a:xfrm>
            <a:off x="4572000" y="2708920"/>
            <a:ext cx="43924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КОЛИЧЕСТВО НЕСЧАСТНЫХ СЛУЧАЕВ НА ПРОИЗВОДСТВЕ С ТЯЖЕЛЫМИ ПОСЛЕДСТВИЯМИ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В РОССИЙСКОЙ ФЕДЕРАЦИИ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18" name="Диаграмма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4961245"/>
              </p:ext>
            </p:extLst>
          </p:nvPr>
        </p:nvGraphicFramePr>
        <p:xfrm>
          <a:off x="4572000" y="3356992"/>
          <a:ext cx="417646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308304" y="3465874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Снижение </a:t>
            </a:r>
            <a:endParaRPr lang="en-US" sz="1200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в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2014 году по сравнению с 2005 годом в 2,1 раза</a:t>
            </a:r>
          </a:p>
        </p:txBody>
      </p:sp>
      <p:pic>
        <p:nvPicPr>
          <p:cNvPr id="3074" name="Picture 2" descr="D:\МТ_Вадим\_МИНТРУД\Презентации\Драфт_новый\MAP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saturation sat="66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3528392" cy="2039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>
            <a:spLocks/>
          </p:cNvSpPr>
          <p:nvPr/>
        </p:nvSpPr>
        <p:spPr bwMode="auto">
          <a:xfrm>
            <a:off x="-9499" y="1412776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В ЭКОНОМИКЕ РОССИИ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–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48,7 МЛН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РАБОЧИХ МЕСТ,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КОТОРЫХ ЗАНЯТО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71,4 МЛН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РАБОТНИКОВ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2697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755576" y="188640"/>
            <a:ext cx="7772400" cy="431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СМЕРТЕЛЬНЫЙ ТРАВМАТИЗМ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pPr/>
              <a:t>3</a:t>
            </a:fld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7" name="Диаграмма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0194473"/>
              </p:ext>
            </p:extLst>
          </p:nvPr>
        </p:nvGraphicFramePr>
        <p:xfrm>
          <a:off x="1403648" y="836712"/>
          <a:ext cx="741682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764704"/>
            <a:ext cx="8028384" cy="4320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В Российской Федерации снижение в 2014 году по сравнению с 20</a:t>
            </a: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04</a:t>
            </a:r>
            <a:r>
              <a:rPr lang="ru-RU" sz="16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 годом в 2,1 раза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3140968"/>
            <a:ext cx="6480720" cy="5040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Международная статистика </a:t>
            </a:r>
            <a:endParaRPr lang="en-US" sz="2000" b="1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(по методологии МОТ количество случаев на 100 тыс. работников)</a:t>
            </a:r>
            <a:endParaRPr lang="ru-RU" sz="1200" dirty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10" name="Диаграмма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6689958"/>
              </p:ext>
            </p:extLst>
          </p:nvPr>
        </p:nvGraphicFramePr>
        <p:xfrm>
          <a:off x="2123728" y="4221088"/>
          <a:ext cx="316835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32307052"/>
              </p:ext>
            </p:extLst>
          </p:nvPr>
        </p:nvGraphicFramePr>
        <p:xfrm>
          <a:off x="5508104" y="4221088"/>
          <a:ext cx="316835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123728" y="3717032"/>
            <a:ext cx="31683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Страны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Европейского союза, США, Япония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71592" y="3717032"/>
            <a:ext cx="32768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Страны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БРИКС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030" name="Picture 6" descr="http://pravdapfo.ru/sites/default/files/styles/node_preview/public/ohrana_truda_3_6.jpg?itok=b9Adev8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2903"/>
            <a:ext cx="1807032" cy="1271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13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43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ХАРАКТЕРИСТИКА НЕСЧАСТНЫХ СЛУЧАЕВ СО СМЕРТЕЛЬНЫМ ИСХОДОМ В РОССИЙСКОЙ ФЕДЕРАЦИИ В 2014 ГОДУ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463" y="6356350"/>
            <a:ext cx="2133600" cy="365125"/>
          </a:xfrm>
        </p:spPr>
        <p:txBody>
          <a:bodyPr/>
          <a:lstStyle/>
          <a:p>
            <a:pPr>
              <a:defRPr/>
            </a:pPr>
            <a:fld id="{7B0EFFD9-7A43-4366-A5E7-140624200CF0}" type="slidenum">
              <a:rPr lang="ru-RU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pPr>
                <a:defRPr/>
              </a:pPr>
              <a:t>4</a:t>
            </a:fld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512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2589481"/>
              </p:ext>
            </p:extLst>
          </p:nvPr>
        </p:nvGraphicFramePr>
        <p:xfrm>
          <a:off x="2987824" y="1124744"/>
          <a:ext cx="5764212" cy="3057525"/>
        </p:xfrm>
        <a:graphic>
          <a:graphicData uri="http://schemas.openxmlformats.org/presentationml/2006/ole">
            <p:oleObj spid="_x0000_s24578" name="Worksheet" r:id="rId3" imgW="5762746" imgH="3057480" progId="Excel.Shee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37175" y="868958"/>
            <a:ext cx="3171825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Основные виды деятельности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(67,4 % от общего числа несчастных случаев)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5126" name="Диаграмма 8"/>
          <p:cNvGraphicFramePr>
            <a:graphicFrameLocks/>
          </p:cNvGraphicFramePr>
          <p:nvPr/>
        </p:nvGraphicFramePr>
        <p:xfrm>
          <a:off x="4305300" y="4386263"/>
          <a:ext cx="4781550" cy="1470025"/>
        </p:xfrm>
        <a:graphic>
          <a:graphicData uri="http://schemas.openxmlformats.org/presentationml/2006/ole">
            <p:oleObj spid="_x0000_s24579" r:id="rId4" imgW="4785775" imgH="1469263" progId="Excel.Shee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48275" y="4064000"/>
            <a:ext cx="37528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Основные виды несчастных случаев</a:t>
            </a:r>
          </a:p>
        </p:txBody>
      </p:sp>
      <p:graphicFrame>
        <p:nvGraphicFramePr>
          <p:cNvPr id="5128" name="Диаграмма 9"/>
          <p:cNvGraphicFramePr>
            <a:graphicFrameLocks/>
          </p:cNvGraphicFramePr>
          <p:nvPr/>
        </p:nvGraphicFramePr>
        <p:xfrm>
          <a:off x="57150" y="4314825"/>
          <a:ext cx="4354513" cy="1973263"/>
        </p:xfrm>
        <a:graphic>
          <a:graphicData uri="http://schemas.openxmlformats.org/presentationml/2006/ole">
            <p:oleObj spid="_x0000_s24580" name="Диаграмма" r:id="rId5" imgW="4359018" imgH="1975275" progId="Excel.Sheet.8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69875" y="4076700"/>
            <a:ext cx="40862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Основные причины несчастных случаев</a:t>
            </a:r>
          </a:p>
        </p:txBody>
      </p:sp>
      <p:pic>
        <p:nvPicPr>
          <p:cNvPr id="13" name="Picture 4" descr="http://tb-vsr.ru/im/imag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934740"/>
            <a:ext cx="1485403" cy="2807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755576" y="188640"/>
            <a:ext cx="7772400" cy="431775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ПРОФЕССИОНАЛЬНАЯ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ЗАБОЛЕВАЕМОСТЬ В </a:t>
            </a: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РОССИЙСКОЙ ФЕДЕРАЦИИ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pPr/>
              <a:t>5</a:t>
            </a:fld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358382876"/>
              </p:ext>
            </p:extLst>
          </p:nvPr>
        </p:nvGraphicFramePr>
        <p:xfrm>
          <a:off x="161603" y="1340768"/>
          <a:ext cx="8784976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/>
          </p:cNvSpPr>
          <p:nvPr/>
        </p:nvSpPr>
        <p:spPr bwMode="auto">
          <a:xfrm>
            <a:off x="233611" y="836712"/>
            <a:ext cx="8605142" cy="5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Впервые выявленные профессиональные заболевания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(человек)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726135948"/>
              </p:ext>
            </p:extLst>
          </p:nvPr>
        </p:nvGraphicFramePr>
        <p:xfrm>
          <a:off x="3707904" y="2859459"/>
          <a:ext cx="507605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4" name="Picture 4" descr="http://jaa.su/wp-content/uploads/2015/05/Screen-Shot-2015-05-02-at-5.33.53-PM-676x492.png?7e2b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3767579" cy="2742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26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755576" y="548953"/>
            <a:ext cx="7772400" cy="431775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ФИНАНСОВОЕ ОБЕСПЕЧЕНИЕ ПРЕДУПРЕДИТЕЛЬНЫХ МЕР ПО СОКРАЩЕНИЮ ПРОИЗВОДСТВЕННОГО ТРАВМАТИЗМА И ПРОФЕССИОНАЛЬНЫХ ЗАБОЛЕВАНИЙ РАБОТНИКОВ ЗА СЧЕТ СУММ СТРАХОВЫХ ВЗНОСОВ НА СОЦИАЛЬНОЕ СТРАХОВАНИЕ (млрд. рублей)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pPr/>
              <a:t>6</a:t>
            </a:fld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033516289"/>
              </p:ext>
            </p:extLst>
          </p:nvPr>
        </p:nvGraphicFramePr>
        <p:xfrm>
          <a:off x="179512" y="1772816"/>
          <a:ext cx="864096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576505334"/>
              </p:ext>
            </p:extLst>
          </p:nvPr>
        </p:nvGraphicFramePr>
        <p:xfrm>
          <a:off x="395536" y="4581128"/>
          <a:ext cx="849694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4077072"/>
            <a:ext cx="8424936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Основные мероприятия, проведенные за счет средств страховых взносов в 2014 г.:</a:t>
            </a:r>
            <a:endParaRPr lang="ru-RU" b="1" dirty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6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755576" y="188640"/>
            <a:ext cx="7772400" cy="431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ЗАКОНОДАТЕЛЬНОЕ РЕГУЛИРОВАНИЕ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В </a:t>
            </a: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ОБЛАСТИ ОХРАНЫ ТРУДА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pPr/>
              <a:t>7</a:t>
            </a:fld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204508240"/>
              </p:ext>
            </p:extLst>
          </p:nvPr>
        </p:nvGraphicFramePr>
        <p:xfrm>
          <a:off x="395536" y="1916832"/>
          <a:ext cx="83529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veroyatno.com.ua/wp-content/uploads/2014/10/trabajadores-770x43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779" b="22207"/>
          <a:stretch/>
        </p:blipFill>
        <p:spPr bwMode="auto">
          <a:xfrm>
            <a:off x="2483768" y="692696"/>
            <a:ext cx="3960440" cy="1425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26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755576" y="188640"/>
            <a:ext cx="7772400" cy="431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ЭКОНОМИЧЕСКОЕ СТИМУЛИРОВАНИЕ УЛУЧШЕНИЯ УСЛОВИЙ ТРУДА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pPr/>
              <a:t>8</a:t>
            </a:fld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80528" y="692696"/>
            <a:ext cx="9577064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5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Дифференциация размеров дополнительных страховых взносов в Пенсионный фонд Российской Федерации</a:t>
            </a:r>
            <a:endParaRPr lang="ru-RU" sz="15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7" name="Группа 9"/>
          <p:cNvGrpSpPr/>
          <p:nvPr/>
        </p:nvGrpSpPr>
        <p:grpSpPr>
          <a:xfrm>
            <a:off x="323528" y="1124744"/>
            <a:ext cx="8568952" cy="288032"/>
            <a:chOff x="0" y="78554"/>
            <a:chExt cx="8496944" cy="864096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78554"/>
              <a:ext cx="8496944" cy="8640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9399" y="86410"/>
              <a:ext cx="8077505" cy="777686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2390" tIns="72390" rIns="72390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 smtClean="0">
                  <a:solidFill>
                    <a:schemeClr val="tx2"/>
                  </a:solidFill>
                  <a:latin typeface="Arial Narrow" pitchFamily="34" charset="0"/>
                  <a:cs typeface="Times New Roman" pitchFamily="18" charset="0"/>
                </a:rPr>
                <a:t>«Чем безопаснее </a:t>
              </a:r>
              <a:r>
                <a:rPr lang="ru-RU" sz="1400" b="1" dirty="0">
                  <a:solidFill>
                    <a:schemeClr val="tx2"/>
                  </a:solidFill>
                  <a:latin typeface="Arial Narrow" pitchFamily="34" charset="0"/>
                  <a:cs typeface="Times New Roman" pitchFamily="18" charset="0"/>
                </a:rPr>
                <a:t>труд, тем ниже страховой </a:t>
              </a:r>
              <a:r>
                <a:rPr lang="ru-RU" sz="1400" b="1" dirty="0" smtClean="0">
                  <a:solidFill>
                    <a:schemeClr val="tx2"/>
                  </a:solidFill>
                  <a:latin typeface="Arial Narrow" pitchFamily="34" charset="0"/>
                  <a:cs typeface="Times New Roman" pitchFamily="18" charset="0"/>
                </a:rPr>
                <a:t>взнос»</a:t>
              </a:r>
              <a:endParaRPr lang="ru-RU" sz="14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498475"/>
              </p:ext>
            </p:extLst>
          </p:nvPr>
        </p:nvGraphicFramePr>
        <p:xfrm>
          <a:off x="323528" y="1556793"/>
          <a:ext cx="8568953" cy="21031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592288"/>
                <a:gridCol w="1553613"/>
                <a:gridCol w="4423052"/>
              </a:tblGrid>
              <a:tr h="97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КЛАСС УСЛОВИЙ ТРУДА</a:t>
                      </a:r>
                      <a:endParaRPr lang="ru-RU" sz="1200" dirty="0"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ДОПОЛНИТЕЛЬНЫЙ ТАРИФ 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0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опасный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8 %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0105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вредный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3.4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7 %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0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3.3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6 %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0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3.2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4 %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0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3.1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2 %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0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допустимый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0 %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0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оптимальный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0 %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152400" y="3645024"/>
            <a:ext cx="9144000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5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Дифференциация гарантий работникам, занятым во </a:t>
            </a:r>
            <a:r>
              <a:rPr lang="ru-RU" sz="15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вредных (опасных) </a:t>
            </a:r>
            <a:r>
              <a:rPr lang="ru-RU" sz="15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условиях труда</a:t>
            </a:r>
          </a:p>
        </p:txBody>
      </p:sp>
      <p:grpSp>
        <p:nvGrpSpPr>
          <p:cNvPr id="12" name="Группа 9"/>
          <p:cNvGrpSpPr/>
          <p:nvPr/>
        </p:nvGrpSpPr>
        <p:grpSpPr>
          <a:xfrm>
            <a:off x="395536" y="4077072"/>
            <a:ext cx="8568952" cy="288032"/>
            <a:chOff x="0" y="78554"/>
            <a:chExt cx="8496944" cy="864096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78554"/>
              <a:ext cx="8496944" cy="8640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9399" y="86410"/>
              <a:ext cx="8077505" cy="777686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2390" tIns="72390" rIns="72390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/>
                  </a:solidFill>
                  <a:latin typeface="Arial Narrow" pitchFamily="34" charset="0"/>
                  <a:cs typeface="Times New Roman" pitchFamily="18" charset="0"/>
                </a:rPr>
                <a:t>«Чем выше уровень вредности, тем больший объем защитных мер предоставляется работнику»</a:t>
              </a:r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0570304"/>
              </p:ext>
            </p:extLst>
          </p:nvPr>
        </p:nvGraphicFramePr>
        <p:xfrm>
          <a:off x="395535" y="4509120"/>
          <a:ext cx="8568954" cy="159373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43907"/>
                <a:gridCol w="826034"/>
                <a:gridCol w="914536"/>
                <a:gridCol w="1205009"/>
                <a:gridCol w="1205009"/>
                <a:gridCol w="1874459"/>
              </a:tblGrid>
              <a:tr h="1597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Наименование гарантий и компенсаций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Вредные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условия труда (класс 3)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Опасные условия труда (класс 4)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44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3.1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3.2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3.3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3.4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6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Сокращенная продолжительность рабочей недели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__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__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не более 36 часов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не более 36 часов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не более 36 часов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394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Дополнительный оплачиваемый отпуск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__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7 дней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7 дней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7 дней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7 дней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394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Повышенный размер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оплаты труда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4 %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4 %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4 %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4 %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4 %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926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755576" y="188640"/>
            <a:ext cx="7772400" cy="431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УСИЛЕНИЕ АДМИНИСТРАТИВНОЙ ОТВЕТСТВЕННОСТИ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pPr/>
              <a:t>9</a:t>
            </a:fld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764704"/>
            <a:ext cx="6912768" cy="17281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Введены новые составы административных правонарушений:</a:t>
            </a:r>
          </a:p>
          <a:p>
            <a:pPr lvl="1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нарушение государственных нормативных требований охраны труда</a:t>
            </a:r>
          </a:p>
          <a:p>
            <a:pPr marL="541338" lvl="1" indent="-84138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допуск работника к исполнению трудовых обязанностей без прохождения обучения по охране труда, обязательных медицинских осмотров, психиатрических освидетельствований или при наличии медицинских противопоказаний</a:t>
            </a:r>
          </a:p>
          <a:p>
            <a:pPr lvl="1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необеспечение работников средствами индивидуальной защиты</a:t>
            </a:r>
          </a:p>
          <a:p>
            <a:pPr lvl="1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непроведение оценки условий труда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7170" name="Picture 2" descr="http://auto-mir.com/tpl/images/post/415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016224" cy="17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верх 9"/>
          <p:cNvSpPr/>
          <p:nvPr/>
        </p:nvSpPr>
        <p:spPr>
          <a:xfrm>
            <a:off x="163761" y="3068960"/>
            <a:ext cx="801237" cy="967787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11" name="Полилиния 10"/>
          <p:cNvSpPr/>
          <p:nvPr/>
        </p:nvSpPr>
        <p:spPr>
          <a:xfrm>
            <a:off x="567940" y="1196752"/>
            <a:ext cx="5982971" cy="967787"/>
          </a:xfrm>
          <a:custGeom>
            <a:avLst/>
            <a:gdLst>
              <a:gd name="connsiteX0" fmla="*/ 0 w 5982971"/>
              <a:gd name="connsiteY0" fmla="*/ 0 h 967787"/>
              <a:gd name="connsiteX1" fmla="*/ 5982971 w 5982971"/>
              <a:gd name="connsiteY1" fmla="*/ 0 h 967787"/>
              <a:gd name="connsiteX2" fmla="*/ 5982971 w 5982971"/>
              <a:gd name="connsiteY2" fmla="*/ 967787 h 967787"/>
              <a:gd name="connsiteX3" fmla="*/ 0 w 5982971"/>
              <a:gd name="connsiteY3" fmla="*/ 967787 h 967787"/>
              <a:gd name="connsiteX4" fmla="*/ 0 w 5982971"/>
              <a:gd name="connsiteY4" fmla="*/ 0 h 96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2971" h="967787">
                <a:moveTo>
                  <a:pt x="0" y="0"/>
                </a:moveTo>
                <a:lnTo>
                  <a:pt x="5982971" y="0"/>
                </a:lnTo>
                <a:lnTo>
                  <a:pt x="5982971" y="967787"/>
                </a:lnTo>
                <a:lnTo>
                  <a:pt x="0" y="9677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0" rIns="99568" bIns="99568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591559" y="2233671"/>
            <a:ext cx="5041549" cy="967787"/>
          </a:xfrm>
          <a:custGeom>
            <a:avLst/>
            <a:gdLst>
              <a:gd name="connsiteX0" fmla="*/ 0 w 5041549"/>
              <a:gd name="connsiteY0" fmla="*/ 0 h 967787"/>
              <a:gd name="connsiteX1" fmla="*/ 5041549 w 5041549"/>
              <a:gd name="connsiteY1" fmla="*/ 0 h 967787"/>
              <a:gd name="connsiteX2" fmla="*/ 5041549 w 5041549"/>
              <a:gd name="connsiteY2" fmla="*/ 967787 h 967787"/>
              <a:gd name="connsiteX3" fmla="*/ 0 w 5041549"/>
              <a:gd name="connsiteY3" fmla="*/ 967787 h 967787"/>
              <a:gd name="connsiteX4" fmla="*/ 0 w 5041549"/>
              <a:gd name="connsiteY4" fmla="*/ 0 h 96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1549" h="967787">
                <a:moveTo>
                  <a:pt x="0" y="0"/>
                </a:moveTo>
                <a:lnTo>
                  <a:pt x="5041549" y="0"/>
                </a:lnTo>
                <a:lnTo>
                  <a:pt x="5041549" y="967787"/>
                </a:lnTo>
                <a:lnTo>
                  <a:pt x="0" y="9677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0" rIns="99568" bIns="99568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8103243"/>
              </p:ext>
            </p:extLst>
          </p:nvPr>
        </p:nvGraphicFramePr>
        <p:xfrm>
          <a:off x="251520" y="4725144"/>
          <a:ext cx="8712968" cy="10438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712968"/>
              </a:tblGrid>
              <a:tr h="1043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ДО 1 ЯНВАРЯ 2015</a:t>
                      </a:r>
                      <a:r>
                        <a:rPr lang="ru-RU" sz="1800" b="1" u="none" strike="noStrike" baseline="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г.</a:t>
                      </a:r>
                      <a:endParaRPr lang="ru-RU" sz="1800" b="1" u="none" strike="noStrike" dirty="0">
                        <a:solidFill>
                          <a:schemeClr val="tx2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Общая норма о нарушениях законодательства о труде и об охране труда,</a:t>
                      </a:r>
                      <a:r>
                        <a:rPr lang="ru-RU" sz="1800" b="1" u="none" strike="noStrike" baseline="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максимальное наказание за которое составляло 50 тыс. рублей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831" marR="4831" marT="4831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8638892"/>
              </p:ext>
            </p:extLst>
          </p:nvPr>
        </p:nvGraphicFramePr>
        <p:xfrm>
          <a:off x="971600" y="3068960"/>
          <a:ext cx="7200800" cy="100584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600400"/>
                <a:gridCol w="36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Административные правонарушения, связанные с угрозой жизни и здоровью работников, «рецидивы» правонарушений – повышенный размер штрафов (до 200 тыс. рублей), запрет на занятие профессиональной деятельностью и приостановление деятельности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Административные правонарушения, совершенные впервые и несвязанные с угрозой жизни и здоровью работников – возможность </a:t>
                      </a:r>
                      <a:r>
                        <a:rPr lang="ru-RU" sz="120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получения предупреждения</a:t>
                      </a:r>
                      <a:endParaRPr lang="ru-RU" sz="1200" dirty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8100392" y="3068960"/>
            <a:ext cx="821264" cy="96778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9981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1239</Words>
  <Application>Microsoft Office PowerPoint</Application>
  <PresentationFormat>Экран (4:3)</PresentationFormat>
  <Paragraphs>211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Worksheet</vt:lpstr>
      <vt:lpstr>Лист Microsoft Office Excel 97-2003</vt:lpstr>
      <vt:lpstr>Диаграмма</vt:lpstr>
      <vt:lpstr>Слайд 1</vt:lpstr>
      <vt:lpstr>СОСТОЯНИЕ УСЛОВИЙ ТРУДА В РОССИЙСКОЙ ФЕДЕРАЦИИ</vt:lpstr>
      <vt:lpstr>СМЕРТЕЛЬНЫЙ ТРАВМАТИЗМ</vt:lpstr>
      <vt:lpstr>ХАРАКТЕРИСТИКА НЕСЧАСТНЫХ СЛУЧАЕВ СО СМЕРТЕЛЬНЫМ ИСХОДОМ В РОССИЙСКОЙ ФЕДЕРАЦИИ В 2014 ГОДУ</vt:lpstr>
      <vt:lpstr>ПРОФЕССИОНАЛЬНАЯ ЗАБОЛЕВАЕМОСТЬ В РОССИЙСКОЙ ФЕДЕРАЦИИ</vt:lpstr>
      <vt:lpstr>ФИНАНСОВОЕ ОБЕСПЕЧЕНИЕ ПРЕДУПРЕДИТЕЛЬНЫХ МЕР ПО СОКРАЩЕНИЮ ПРОИЗВОДСТВЕННОГО ТРАВМАТИЗМА И ПРОФЕССИОНАЛЬНЫХ ЗАБОЛЕВАНИЙ РАБОТНИКОВ ЗА СЧЕТ СУММ СТРАХОВЫХ ВЗНОСОВ НА СОЦИАЛЬНОЕ СТРАХОВАНИЕ (млрд. рублей)</vt:lpstr>
      <vt:lpstr>ЗАКОНОДАТЕЛЬНОЕ РЕГУЛИРОВАНИЕ В ОБЛАСТИ ОХРАНЫ ТРУДА</vt:lpstr>
      <vt:lpstr>ЭКОНОМИЧЕСКОЕ СТИМУЛИРОВАНИЕ УЛУЧШЕНИЯ УСЛОВИЙ ТРУДА</vt:lpstr>
      <vt:lpstr>УСИЛЕНИЕ АДМИНИСТРАТИВНОЙ ОТВЕТСТВЕННОСТИ</vt:lpstr>
      <vt:lpstr>ПЕРВЫЕ ИТОГИ ПРОВЕДЕНИЯ СПЕЦИАЛЬНОЙ ОЦЕНКИ УСЛОВИЙ ТРУДА</vt:lpstr>
      <vt:lpstr>МОНИТОРИНГ ПРАКТИКИ ПРИМЕНЕНИЯ СПЕЦИАЛЬНОЙ ОЦЕНКИ УСЛОВИЙ ТРУДА</vt:lpstr>
      <vt:lpstr>ДАЛЬНЕЙШИЕ ШАГИ ПО ЗАКОНОДАТЕЛЬНОМУ СОВЕРШЕНСТВОВАНИЮ В ОБЛАСТИ ОХРАНЫ ТРУДА</vt:lpstr>
      <vt:lpstr>РЕФОРМИРОВАНИЕ СОЦИАЛЬНОГО СТРАХОВАНИЯ ОТ НЕСЧАСТНЫХ СЛУЧАЕВ И ПРОФЗАБОЛЕВАНИЙ</vt:lpstr>
      <vt:lpstr>СОВЕРШЕНСТВОВАНИЕ СИСТЕМЫ ФИНАНСОВОГО ОБЕСПЕЧЕНИЯ ПРЕДУПРЕДИТЕЛЬНЫХ МЕР</vt:lpstr>
      <vt:lpstr>КОНТРОЛЬ И НАДЗОР В ОБЛАСТИ ОХРАНЫ ТРУДА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РЕАЛИЗАЦИИ ПЕРВООЧЕРЕДНЫХ МЕРОПРИЯТИЙ ПО ОБЕСПЕЧЕНИЮ УСТОЙЧИВОГО РАЗВИТИЯ ЭКОНОМИКИ И СОЦИАЛЬНОЙ СТАБИЛЬНОСТИ  В 2015 ГОДУ  Директор Департамента комплексного анализа и прогнозирования Минтруда России Колбанов В.Ф.   26 июня 2015 Москва</dc:title>
  <dc:creator>Рахматуллин Вадим Дамирович</dc:creator>
  <cp:lastModifiedBy>erofeevaua</cp:lastModifiedBy>
  <cp:revision>73</cp:revision>
  <cp:lastPrinted>2015-07-29T13:44:30Z</cp:lastPrinted>
  <dcterms:created xsi:type="dcterms:W3CDTF">2015-07-29T11:03:44Z</dcterms:created>
  <dcterms:modified xsi:type="dcterms:W3CDTF">2015-08-10T16:05:48Z</dcterms:modified>
</cp:coreProperties>
</file>