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85" r:id="rId3"/>
    <p:sldId id="339" r:id="rId4"/>
    <p:sldId id="287" r:id="rId5"/>
    <p:sldId id="288" r:id="rId6"/>
    <p:sldId id="289" r:id="rId7"/>
    <p:sldId id="290" r:id="rId8"/>
    <p:sldId id="286" r:id="rId9"/>
    <p:sldId id="293" r:id="rId10"/>
    <p:sldId id="294" r:id="rId11"/>
    <p:sldId id="295" r:id="rId12"/>
    <p:sldId id="321" r:id="rId13"/>
    <p:sldId id="283" r:id="rId14"/>
    <p:sldId id="298" r:id="rId15"/>
    <p:sldId id="299" r:id="rId16"/>
    <p:sldId id="301" r:id="rId17"/>
    <p:sldId id="314" r:id="rId18"/>
    <p:sldId id="311" r:id="rId19"/>
    <p:sldId id="312" r:id="rId20"/>
    <p:sldId id="313" r:id="rId21"/>
    <p:sldId id="344" r:id="rId22"/>
    <p:sldId id="340" r:id="rId23"/>
    <p:sldId id="345" r:id="rId24"/>
    <p:sldId id="315" r:id="rId25"/>
    <p:sldId id="322" r:id="rId26"/>
    <p:sldId id="323" r:id="rId27"/>
    <p:sldId id="319" r:id="rId28"/>
    <p:sldId id="320" r:id="rId29"/>
    <p:sldId id="302" r:id="rId30"/>
    <p:sldId id="325" r:id="rId31"/>
    <p:sldId id="284" r:id="rId32"/>
    <p:sldId id="347" r:id="rId33"/>
    <p:sldId id="338" r:id="rId34"/>
    <p:sldId id="324" r:id="rId35"/>
    <p:sldId id="341" r:id="rId36"/>
    <p:sldId id="262" r:id="rId37"/>
    <p:sldId id="297" r:id="rId38"/>
    <p:sldId id="346" r:id="rId39"/>
    <p:sldId id="337" r:id="rId40"/>
    <p:sldId id="264" r:id="rId41"/>
    <p:sldId id="316" r:id="rId42"/>
    <p:sldId id="296" r:id="rId43"/>
    <p:sldId id="343" r:id="rId44"/>
    <p:sldId id="270" r:id="rId45"/>
    <p:sldId id="272" r:id="rId46"/>
    <p:sldId id="333" r:id="rId47"/>
    <p:sldId id="265" r:id="rId48"/>
    <p:sldId id="348" r:id="rId49"/>
    <p:sldId id="304" r:id="rId50"/>
    <p:sldId id="329" r:id="rId51"/>
    <p:sldId id="336" r:id="rId52"/>
    <p:sldId id="332" r:id="rId53"/>
    <p:sldId id="282" r:id="rId54"/>
    <p:sldId id="305" r:id="rId55"/>
    <p:sldId id="317" r:id="rId56"/>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0" d="100"/>
          <a:sy n="70" d="100"/>
        </p:scale>
        <p:origin x="1386" y="6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2AF554A7-40CA-4B98-9963-3BEFBF16A6C0}" type="datetimeFigureOut">
              <a:rPr lang="ru-RU" smtClean="0"/>
              <a:pPr/>
              <a:t>23.10.2014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60A19C3-9F03-4468-A87C-9F5696E70434}"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2AF554A7-40CA-4B98-9963-3BEFBF16A6C0}" type="datetimeFigureOut">
              <a:rPr lang="ru-RU" smtClean="0"/>
              <a:pPr/>
              <a:t>23.10.2014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60A19C3-9F03-4468-A87C-9F5696E70434}"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2AF554A7-40CA-4B98-9963-3BEFBF16A6C0}" type="datetimeFigureOut">
              <a:rPr lang="ru-RU" smtClean="0"/>
              <a:pPr/>
              <a:t>23.10.2014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60A19C3-9F03-4468-A87C-9F5696E70434}"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2AF554A7-40CA-4B98-9963-3BEFBF16A6C0}" type="datetimeFigureOut">
              <a:rPr lang="ru-RU" smtClean="0"/>
              <a:pPr/>
              <a:t>23.10.2014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60A19C3-9F03-4468-A87C-9F5696E70434}"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2AF554A7-40CA-4B98-9963-3BEFBF16A6C0}" type="datetimeFigureOut">
              <a:rPr lang="ru-RU" smtClean="0"/>
              <a:pPr/>
              <a:t>23.10.2014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60A19C3-9F03-4468-A87C-9F5696E70434}"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2AF554A7-40CA-4B98-9963-3BEFBF16A6C0}" type="datetimeFigureOut">
              <a:rPr lang="ru-RU" smtClean="0"/>
              <a:pPr/>
              <a:t>23.10.2014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F60A19C3-9F03-4468-A87C-9F5696E70434}"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2AF554A7-40CA-4B98-9963-3BEFBF16A6C0}" type="datetimeFigureOut">
              <a:rPr lang="ru-RU" smtClean="0"/>
              <a:pPr/>
              <a:t>23.10.2014</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F60A19C3-9F03-4468-A87C-9F5696E70434}"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2AF554A7-40CA-4B98-9963-3BEFBF16A6C0}" type="datetimeFigureOut">
              <a:rPr lang="ru-RU" smtClean="0"/>
              <a:pPr/>
              <a:t>23.10.2014</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F60A19C3-9F03-4468-A87C-9F5696E70434}"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2AF554A7-40CA-4B98-9963-3BEFBF16A6C0}" type="datetimeFigureOut">
              <a:rPr lang="ru-RU" smtClean="0"/>
              <a:pPr/>
              <a:t>23.10.2014</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F60A19C3-9F03-4468-A87C-9F5696E70434}"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2AF554A7-40CA-4B98-9963-3BEFBF16A6C0}" type="datetimeFigureOut">
              <a:rPr lang="ru-RU" smtClean="0"/>
              <a:pPr/>
              <a:t>23.10.2014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F60A19C3-9F03-4468-A87C-9F5696E70434}"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2AF554A7-40CA-4B98-9963-3BEFBF16A6C0}" type="datetimeFigureOut">
              <a:rPr lang="ru-RU" smtClean="0"/>
              <a:pPr/>
              <a:t>23.10.2014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F60A19C3-9F03-4468-A87C-9F5696E70434}"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2">
                <a:lumMod val="90000"/>
              </a:schemeClr>
            </a:gs>
            <a:gs pos="50000">
              <a:schemeClr val="accent1">
                <a:tint val="44500"/>
                <a:satMod val="160000"/>
              </a:schemeClr>
            </a:gs>
            <a:gs pos="100000">
              <a:schemeClr val="accent1">
                <a:tint val="23500"/>
                <a:satMod val="160000"/>
              </a:schemeClr>
            </a:gs>
          </a:gsLst>
          <a:lin ang="18900000" scaled="1"/>
          <a:tileRect/>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F554A7-40CA-4B98-9963-3BEFBF16A6C0}" type="datetimeFigureOut">
              <a:rPr lang="ru-RU" smtClean="0"/>
              <a:pPr/>
              <a:t>23.10.2014</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0A19C3-9F03-4468-A87C-9F5696E70434}"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 Id="rId4" Type="http://schemas.openxmlformats.org/officeDocument/2006/relationships/image" Target="../media/image30.jpeg"/></Relationships>
</file>

<file path=ppt/slides/_rels/slide1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6.jpe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2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gif"/><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2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3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3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png"/><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2.xml"/><Relationship Id="rId4" Type="http://schemas.openxmlformats.org/officeDocument/2006/relationships/image" Target="../media/image77.jpeg"/></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2.xml"/><Relationship Id="rId4" Type="http://schemas.openxmlformats.org/officeDocument/2006/relationships/image" Target="../media/image97.jpe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187624" y="116632"/>
            <a:ext cx="6822124" cy="2123658"/>
          </a:xfrm>
          <a:prstGeom prst="rect">
            <a:avLst/>
          </a:prstGeom>
          <a:noFill/>
        </p:spPr>
        <p:txBody>
          <a:bodyPr wrap="none" lIns="91440" tIns="45720" rIns="91440" bIns="45720">
            <a:spAutoFit/>
          </a:bodyPr>
          <a:lstStyle/>
          <a:p>
            <a:pPr algn="ctr"/>
            <a:r>
              <a:rPr lang="ru-RU" sz="4400" b="1" cap="none" spc="0" dirty="0" smtClean="0">
                <a:ln w="17780" cmpd="sng">
                  <a:solidFill>
                    <a:srgbClr val="FFFFFF"/>
                  </a:solidFill>
                  <a:prstDash val="solid"/>
                  <a:miter lim="800000"/>
                </a:ln>
                <a:solidFill>
                  <a:srgbClr val="002060"/>
                </a:solidFill>
                <a:effectLst>
                  <a:outerShdw blurRad="50800" algn="tl" rotWithShape="0">
                    <a:srgbClr val="000000"/>
                  </a:outerShdw>
                </a:effectLst>
              </a:rPr>
              <a:t>Использование подручных</a:t>
            </a:r>
          </a:p>
          <a:p>
            <a:pPr algn="ctr"/>
            <a:r>
              <a:rPr lang="ru-RU" sz="4400" b="1" dirty="0" smtClean="0">
                <a:ln w="17780" cmpd="sng">
                  <a:solidFill>
                    <a:srgbClr val="FFFFFF"/>
                  </a:solidFill>
                  <a:prstDash val="solid"/>
                  <a:miter lim="800000"/>
                </a:ln>
                <a:solidFill>
                  <a:srgbClr val="002060"/>
                </a:solidFill>
                <a:effectLst>
                  <a:outerShdw blurRad="50800" algn="tl" rotWithShape="0">
                    <a:srgbClr val="000000"/>
                  </a:outerShdw>
                </a:effectLst>
              </a:rPr>
              <a:t>средств в </a:t>
            </a:r>
          </a:p>
          <a:p>
            <a:pPr algn="ctr"/>
            <a:r>
              <a:rPr lang="ru-RU" sz="4400" b="1" dirty="0" smtClean="0">
                <a:ln w="17780" cmpd="sng">
                  <a:solidFill>
                    <a:srgbClr val="FFFFFF"/>
                  </a:solidFill>
                  <a:prstDash val="solid"/>
                  <a:miter lim="800000"/>
                </a:ln>
                <a:solidFill>
                  <a:srgbClr val="002060"/>
                </a:solidFill>
                <a:effectLst>
                  <a:outerShdw blurRad="50800" algn="tl" rotWithShape="0">
                    <a:srgbClr val="000000"/>
                  </a:outerShdw>
                </a:effectLst>
              </a:rPr>
              <a:t>курсе преподавания ОБЖ</a:t>
            </a:r>
            <a:endParaRPr lang="ru-RU" sz="4400" b="1" cap="none" spc="0" dirty="0">
              <a:ln w="17780" cmpd="sng">
                <a:solidFill>
                  <a:srgbClr val="FFFFFF"/>
                </a:solidFill>
                <a:prstDash val="solid"/>
                <a:miter lim="800000"/>
              </a:ln>
              <a:solidFill>
                <a:srgbClr val="002060"/>
              </a:solidFill>
              <a:effectLst>
                <a:outerShdw blurRad="50800" algn="tl" rotWithShape="0">
                  <a:srgbClr val="000000"/>
                </a:outerShdw>
              </a:effectLst>
            </a:endParaRPr>
          </a:p>
        </p:txBody>
      </p:sp>
      <p:sp>
        <p:nvSpPr>
          <p:cNvPr id="6" name="Прямоугольник 5"/>
          <p:cNvSpPr/>
          <p:nvPr/>
        </p:nvSpPr>
        <p:spPr>
          <a:xfrm>
            <a:off x="4479631" y="2967335"/>
            <a:ext cx="184731" cy="923330"/>
          </a:xfrm>
          <a:prstGeom prst="rect">
            <a:avLst/>
          </a:prstGeom>
          <a:noFill/>
        </p:spPr>
        <p:txBody>
          <a:bodyPr wrap="none" lIns="91440" tIns="45720" rIns="91440" bIns="45720">
            <a:spAutoFit/>
          </a:bodyPr>
          <a:lstStyle/>
          <a:p>
            <a:pPr algn="ctr"/>
            <a:endParaRPr lang="ru-RU" sz="5400" b="1" cap="none" spc="0"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endParaRPr>
          </a:p>
        </p:txBody>
      </p:sp>
      <p:sp>
        <p:nvSpPr>
          <p:cNvPr id="7" name="TextBox 6"/>
          <p:cNvSpPr txBox="1"/>
          <p:nvPr/>
        </p:nvSpPr>
        <p:spPr>
          <a:xfrm>
            <a:off x="2771800" y="2276872"/>
            <a:ext cx="5760640" cy="523220"/>
          </a:xfrm>
          <a:prstGeom prst="rect">
            <a:avLst/>
          </a:prstGeom>
          <a:noFill/>
        </p:spPr>
        <p:txBody>
          <a:bodyPr wrap="square" rtlCol="0">
            <a:spAutoFit/>
          </a:bodyPr>
          <a:lstStyle/>
          <a:p>
            <a:r>
              <a:rPr lang="ru-RU" sz="2000" b="1" i="1" dirty="0" smtClean="0"/>
              <a:t>(</a:t>
            </a:r>
            <a:r>
              <a:rPr lang="ru-RU" sz="2800" b="1" i="1" dirty="0" smtClean="0">
                <a:solidFill>
                  <a:srgbClr val="002060"/>
                </a:solidFill>
              </a:rPr>
              <a:t>Безопасность по С. В Петрову)</a:t>
            </a:r>
            <a:endParaRPr lang="ru-RU" sz="2800" b="1" i="1" dirty="0">
              <a:solidFill>
                <a:srgbClr val="002060"/>
              </a:solidFill>
            </a:endParaRPr>
          </a:p>
        </p:txBody>
      </p:sp>
      <p:sp>
        <p:nvSpPr>
          <p:cNvPr id="8" name="TextBox 7"/>
          <p:cNvSpPr txBox="1"/>
          <p:nvPr/>
        </p:nvSpPr>
        <p:spPr>
          <a:xfrm>
            <a:off x="5364088" y="4221088"/>
            <a:ext cx="3351880" cy="1200329"/>
          </a:xfrm>
          <a:prstGeom prst="rect">
            <a:avLst/>
          </a:prstGeom>
          <a:noFill/>
        </p:spPr>
        <p:txBody>
          <a:bodyPr wrap="none" rtlCol="0">
            <a:spAutoFit/>
          </a:bodyPr>
          <a:lstStyle/>
          <a:p>
            <a:r>
              <a:rPr lang="ru-RU" b="1" dirty="0" smtClean="0">
                <a:solidFill>
                  <a:srgbClr val="002060"/>
                </a:solidFill>
              </a:rPr>
              <a:t>Выполнили: студенты 4 курса</a:t>
            </a:r>
          </a:p>
          <a:p>
            <a:r>
              <a:rPr lang="ru-RU" b="1" dirty="0" smtClean="0">
                <a:solidFill>
                  <a:srgbClr val="002060"/>
                </a:solidFill>
              </a:rPr>
              <a:t>ИЕСЭН ФГБОУ ВПО «НГПУ»</a:t>
            </a:r>
          </a:p>
          <a:p>
            <a:r>
              <a:rPr lang="ru-RU" b="1" dirty="0" smtClean="0">
                <a:solidFill>
                  <a:srgbClr val="002060"/>
                </a:solidFill>
              </a:rPr>
              <a:t>Руководитель: д.п.н., проф. </a:t>
            </a:r>
          </a:p>
          <a:p>
            <a:r>
              <a:rPr lang="ru-RU" b="1" dirty="0" err="1" smtClean="0">
                <a:solidFill>
                  <a:srgbClr val="002060"/>
                </a:solidFill>
              </a:rPr>
              <a:t>Абаскалова</a:t>
            </a:r>
            <a:r>
              <a:rPr lang="ru-RU" b="1" dirty="0" smtClean="0">
                <a:solidFill>
                  <a:srgbClr val="002060"/>
                </a:solidFill>
              </a:rPr>
              <a:t> </a:t>
            </a:r>
            <a:r>
              <a:rPr lang="ru-RU" b="1" dirty="0" smtClean="0">
                <a:solidFill>
                  <a:srgbClr val="002060"/>
                </a:solidFill>
              </a:rPr>
              <a:t>Надежда </a:t>
            </a:r>
            <a:r>
              <a:rPr lang="ru-RU" b="1" dirty="0" smtClean="0">
                <a:solidFill>
                  <a:srgbClr val="002060"/>
                </a:solidFill>
              </a:rPr>
              <a:t>Павловна</a:t>
            </a:r>
            <a:endParaRPr lang="ru-RU" b="1" dirty="0">
              <a:solidFill>
                <a:srgbClr val="002060"/>
              </a:solidFill>
            </a:endParaRPr>
          </a:p>
        </p:txBody>
      </p:sp>
      <p:pic>
        <p:nvPicPr>
          <p:cNvPr id="10" name="Содержимое 3" descr="IMG_8159.JPG"/>
          <p:cNvPicPr>
            <a:picLocks noChangeAspect="1"/>
          </p:cNvPicPr>
          <p:nvPr/>
        </p:nvPicPr>
        <p:blipFill>
          <a:blip r:embed="rId2" cstate="print"/>
          <a:stretch>
            <a:fillRect/>
          </a:stretch>
        </p:blipFill>
        <p:spPr>
          <a:xfrm>
            <a:off x="611560" y="3212976"/>
            <a:ext cx="4134169" cy="3212976"/>
          </a:xfrm>
          <a:prstGeom prst="rect">
            <a:avLst/>
          </a:prstGeom>
          <a:scene3d>
            <a:camera prst="orthographicFront"/>
            <a:lightRig rig="threePt" dir="t"/>
          </a:scene3d>
          <a:sp3d>
            <a:bevelT w="165100" prst="coolSlant"/>
          </a:sp3d>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1" name="Picture 7" descr="C:\Users\Студент\Desktop\7d3d1f27865f28c74dc9e4e11a32b259.jpg"/>
          <p:cNvPicPr>
            <a:picLocks noGrp="1" noChangeAspect="1" noChangeArrowheads="1"/>
          </p:cNvPicPr>
          <p:nvPr>
            <p:ph idx="1"/>
          </p:nvPr>
        </p:nvPicPr>
        <p:blipFill>
          <a:blip r:embed="rId2" cstate="print"/>
          <a:srcRect/>
          <a:stretch>
            <a:fillRect/>
          </a:stretch>
        </p:blipFill>
        <p:spPr bwMode="auto">
          <a:xfrm>
            <a:off x="0" y="620688"/>
            <a:ext cx="5248135" cy="3466480"/>
          </a:xfrm>
          <a:prstGeom prst="rect">
            <a:avLst/>
          </a:prstGeom>
          <a:noFill/>
        </p:spPr>
      </p:pic>
      <p:sp>
        <p:nvSpPr>
          <p:cNvPr id="10" name="Прямоугольник 9"/>
          <p:cNvSpPr/>
          <p:nvPr/>
        </p:nvSpPr>
        <p:spPr>
          <a:xfrm>
            <a:off x="0" y="0"/>
            <a:ext cx="5508104" cy="584775"/>
          </a:xfrm>
          <a:prstGeom prst="rect">
            <a:avLst/>
          </a:prstGeom>
        </p:spPr>
        <p:txBody>
          <a:bodyPr wrap="square">
            <a:spAutoFit/>
          </a:bodyPr>
          <a:lstStyle/>
          <a:p>
            <a:pPr algn="ctr">
              <a:buNone/>
            </a:pPr>
            <a:r>
              <a:rPr lang="ru-RU" sz="3200" b="1" dirty="0" smtClean="0">
                <a:solidFill>
                  <a:srgbClr val="002060"/>
                </a:solidFill>
                <a:latin typeface="Times New Roman" pitchFamily="18" charset="0"/>
                <a:cs typeface="Times New Roman" pitchFamily="18" charset="0"/>
              </a:rPr>
              <a:t> Вынос на руках</a:t>
            </a:r>
            <a:r>
              <a:rPr lang="ru-RU" b="1" dirty="0" smtClean="0">
                <a:solidFill>
                  <a:srgbClr val="002060"/>
                </a:solidFill>
              </a:rPr>
              <a:t> </a:t>
            </a:r>
          </a:p>
        </p:txBody>
      </p:sp>
      <p:pic>
        <p:nvPicPr>
          <p:cNvPr id="1032" name="Picture 8" descr="C:\Users\Студент\Desktop\IMG4620836.jpeg"/>
          <p:cNvPicPr>
            <a:picLocks noChangeAspect="1" noChangeArrowheads="1"/>
          </p:cNvPicPr>
          <p:nvPr/>
        </p:nvPicPr>
        <p:blipFill>
          <a:blip r:embed="rId3" cstate="print"/>
          <a:srcRect/>
          <a:stretch>
            <a:fillRect/>
          </a:stretch>
        </p:blipFill>
        <p:spPr bwMode="auto">
          <a:xfrm>
            <a:off x="4644008" y="2924944"/>
            <a:ext cx="4499992" cy="3933056"/>
          </a:xfrm>
          <a:prstGeom prst="rect">
            <a:avLst/>
          </a:prstGeom>
          <a:noFill/>
        </p:spPr>
      </p:pic>
      <p:sp>
        <p:nvSpPr>
          <p:cNvPr id="2" name="Прямоугольник 1"/>
          <p:cNvSpPr/>
          <p:nvPr/>
        </p:nvSpPr>
        <p:spPr>
          <a:xfrm>
            <a:off x="179512" y="4437112"/>
            <a:ext cx="4104456" cy="2031325"/>
          </a:xfrm>
          <a:prstGeom prst="rect">
            <a:avLst/>
          </a:prstGeom>
        </p:spPr>
        <p:txBody>
          <a:bodyPr wrap="square">
            <a:spAutoFit/>
          </a:bodyPr>
          <a:lstStyle/>
          <a:p>
            <a:pPr algn="ctr"/>
            <a:r>
              <a:rPr lang="ru-RU" b="1" dirty="0">
                <a:solidFill>
                  <a:srgbClr val="002060"/>
                </a:solidFill>
              </a:rPr>
              <a:t>Для извлечения пострадавших, выноса и доставки на медицинский пункт существуют различные способы выноса с помощью лямки или ремня,  переноска пострадавшего на плече, вынос на «замке» из рук  и с помощью подручных средств.</a:t>
            </a:r>
          </a:p>
        </p:txBody>
      </p:sp>
      <p:pic>
        <p:nvPicPr>
          <p:cNvPr id="6" name="Содержимое 4" descr="IMG_20140930_103116.jpg"/>
          <p:cNvPicPr>
            <a:picLocks noChangeAspect="1"/>
          </p:cNvPicPr>
          <p:nvPr/>
        </p:nvPicPr>
        <p:blipFill>
          <a:blip r:embed="rId4" cstate="print"/>
          <a:srcRect/>
          <a:stretch>
            <a:fillRect/>
          </a:stretch>
        </p:blipFill>
        <p:spPr>
          <a:xfrm>
            <a:off x="5436096" y="188640"/>
            <a:ext cx="3519725" cy="2639194"/>
          </a:xfrm>
          <a:prstGeom prst="rect">
            <a:avLst/>
          </a:prstGeom>
          <a:scene3d>
            <a:camera prst="orthographicFront"/>
            <a:lightRig rig="threePt" dir="t"/>
          </a:scene3d>
          <a:sp3d>
            <a:bevelT w="165100" prst="coolSlant"/>
          </a:sp3d>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bwMode="auto">
          <a:xfrm>
            <a:off x="457200" y="274638"/>
            <a:ext cx="8229600" cy="994122"/>
          </a:xfrm>
        </p:spPr>
        <p:txBody>
          <a:bodyPr vert="horz" wrap="square" lIns="91440" tIns="45720" rIns="91440" bIns="45720" numCol="1" anchorCtr="0" compatLnSpc="1">
            <a:prstTxWarp prst="textNoShape">
              <a:avLst/>
            </a:prstTxWarp>
          </a:bodyPr>
          <a:lstStyle/>
          <a:p>
            <a:r>
              <a:rPr lang="ru-RU" b="1" dirty="0" smtClean="0">
                <a:solidFill>
                  <a:srgbClr val="002060"/>
                </a:solidFill>
                <a:effectLst>
                  <a:outerShdw blurRad="38100" dist="38100" dir="2700000" algn="tl">
                    <a:srgbClr val="C0C0C0"/>
                  </a:outerShdw>
                </a:effectLst>
                <a:latin typeface="Arial" charset="0"/>
              </a:rPr>
              <a:t>Переноска на плечах</a:t>
            </a:r>
          </a:p>
        </p:txBody>
      </p:sp>
      <p:sp>
        <p:nvSpPr>
          <p:cNvPr id="22530" name="Содержимое 2"/>
          <p:cNvSpPr>
            <a:spLocks noGrp="1"/>
          </p:cNvSpPr>
          <p:nvPr>
            <p:ph idx="1"/>
          </p:nvPr>
        </p:nvSpPr>
        <p:spPr>
          <a:xfrm>
            <a:off x="395536" y="1412776"/>
            <a:ext cx="4079875" cy="4752975"/>
          </a:xfrm>
          <a:ln w="28575">
            <a:solidFill>
              <a:srgbClr val="002060"/>
            </a:solidFill>
          </a:ln>
        </p:spPr>
        <p:txBody>
          <a:bodyPr>
            <a:normAutofit fontScale="92500"/>
          </a:bodyPr>
          <a:lstStyle/>
          <a:p>
            <a:pPr algn="ctr"/>
            <a:r>
              <a:rPr lang="ru-RU" sz="2000" b="1" dirty="0" smtClean="0">
                <a:solidFill>
                  <a:srgbClr val="002060"/>
                </a:solidFill>
              </a:rPr>
              <a:t>Этот способ применяется в экстренных случаях, например, когда нет больше никого, кто мог бы помочь перенести пострадавшего, или когда нет никаких вспомогательных средств. Однако при применении этого способа спасатель должен быть физически сильным человеком, иначе он просто не сможет поднять пострадавшего. Кроме того, при переносе человека таким образом спасатель должен учитывать характер и степень тяжести повреждений </a:t>
            </a:r>
          </a:p>
        </p:txBody>
      </p:sp>
      <p:pic>
        <p:nvPicPr>
          <p:cNvPr id="22532" name="Picture 4" descr="N19pBv8i1eY"/>
          <p:cNvPicPr>
            <a:picLocks noChangeAspect="1" noChangeArrowheads="1"/>
          </p:cNvPicPr>
          <p:nvPr/>
        </p:nvPicPr>
        <p:blipFill>
          <a:blip r:embed="rId2" cstate="print"/>
          <a:srcRect/>
          <a:stretch>
            <a:fillRect/>
          </a:stretch>
        </p:blipFill>
        <p:spPr bwMode="auto">
          <a:xfrm>
            <a:off x="5148264" y="1412875"/>
            <a:ext cx="3744216" cy="5112469"/>
          </a:xfrm>
          <a:prstGeom prst="rect">
            <a:avLst/>
          </a:prstGeom>
          <a:noFill/>
          <a:scene3d>
            <a:camera prst="orthographicFront"/>
            <a:lightRig rig="threePt" dir="t"/>
          </a:scene3d>
          <a:sp3d>
            <a:bevelT w="165100" prst="coolSlant"/>
          </a:sp3d>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Содержимое 2"/>
          <p:cNvSpPr>
            <a:spLocks noGrp="1"/>
          </p:cNvSpPr>
          <p:nvPr>
            <p:ph idx="1"/>
          </p:nvPr>
        </p:nvSpPr>
        <p:spPr>
          <a:xfrm>
            <a:off x="611560" y="404664"/>
            <a:ext cx="4681537" cy="5616724"/>
          </a:xfrm>
        </p:spPr>
        <p:txBody>
          <a:bodyPr>
            <a:noAutofit/>
          </a:bodyPr>
          <a:lstStyle/>
          <a:p>
            <a:r>
              <a:rPr lang="ru-RU" sz="2000" b="1" dirty="0" smtClean="0">
                <a:solidFill>
                  <a:srgbClr val="002060"/>
                </a:solidFill>
              </a:rPr>
              <a:t>В первую очередь пострадавшего усаживают на стол или на какое-либо возвышение, например, на подоконник или ступеньки.</a:t>
            </a:r>
          </a:p>
          <a:p>
            <a:r>
              <a:rPr lang="ru-RU" sz="2000" b="1" dirty="0" smtClean="0">
                <a:solidFill>
                  <a:srgbClr val="002060"/>
                </a:solidFill>
              </a:rPr>
              <a:t>Спасатель левой рукой берется за правое запястье пострадавшего. Правую руку он просовывает под его бедра. Затем левой рукой выпрямляет правую руку пострадавшего.</a:t>
            </a:r>
          </a:p>
          <a:p>
            <a:r>
              <a:rPr lang="ru-RU" sz="2000" b="1" dirty="0" smtClean="0">
                <a:solidFill>
                  <a:srgbClr val="002060"/>
                </a:solidFill>
              </a:rPr>
              <a:t>Спасатель подставляет свои плечи под верхнюю часть туловища пострадавшего.</a:t>
            </a:r>
          </a:p>
          <a:p>
            <a:r>
              <a:rPr lang="ru-RU" sz="2000" b="1" dirty="0" smtClean="0">
                <a:solidFill>
                  <a:srgbClr val="002060"/>
                </a:solidFill>
              </a:rPr>
              <a:t>Верхнюю часть туловища пострадавшего он подвигает вперед - масса его тела приходится на плечи спасателя. Правой рукой спасатель держит запястье пострадавшего.</a:t>
            </a:r>
          </a:p>
          <a:p>
            <a:r>
              <a:rPr lang="ru-RU" sz="2000" b="1" dirty="0" smtClean="0">
                <a:solidFill>
                  <a:srgbClr val="002060"/>
                </a:solidFill>
              </a:rPr>
              <a:t>Наконец, спасатель, опираясь левой рукой на свое бедро, выпрямляется.</a:t>
            </a:r>
          </a:p>
        </p:txBody>
      </p:sp>
      <p:pic>
        <p:nvPicPr>
          <p:cNvPr id="23556" name="Picture 4" descr="ТРАНСПОРТИРОВКА ПОСТРАДАВШИХ"/>
          <p:cNvPicPr>
            <a:picLocks noChangeAspect="1" noChangeArrowheads="1"/>
          </p:cNvPicPr>
          <p:nvPr/>
        </p:nvPicPr>
        <p:blipFill>
          <a:blip r:embed="rId2" cstate="print"/>
          <a:srcRect/>
          <a:stretch>
            <a:fillRect/>
          </a:stretch>
        </p:blipFill>
        <p:spPr bwMode="auto">
          <a:xfrm>
            <a:off x="5508104" y="1412776"/>
            <a:ext cx="3528392" cy="4063802"/>
          </a:xfrm>
          <a:prstGeom prst="rect">
            <a:avLst/>
          </a:prstGeom>
          <a:noFill/>
          <a:scene3d>
            <a:camera prst="orthographicFront"/>
            <a:lightRig rig="threePt" dir="t"/>
          </a:scene3d>
          <a:sp3d>
            <a:bevelT w="165100" prst="coolSlant"/>
          </a:sp3d>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3200" b="1" i="1" dirty="0" smtClean="0">
                <a:solidFill>
                  <a:srgbClr val="002060"/>
                </a:solidFill>
              </a:rPr>
              <a:t>Одновременно при пружинистой ходьбе делается массаж грудной клетки пострадавшего</a:t>
            </a:r>
            <a:endParaRPr lang="ru-RU" sz="3200" b="1" i="1" dirty="0">
              <a:solidFill>
                <a:srgbClr val="002060"/>
              </a:solidFill>
            </a:endParaRPr>
          </a:p>
        </p:txBody>
      </p:sp>
      <p:pic>
        <p:nvPicPr>
          <p:cNvPr id="5" name="Содержимое 3" descr="IMG_8185.JPG"/>
          <p:cNvPicPr>
            <a:picLocks noGrp="1" noChangeAspect="1"/>
          </p:cNvPicPr>
          <p:nvPr>
            <p:ph idx="1"/>
          </p:nvPr>
        </p:nvPicPr>
        <p:blipFill>
          <a:blip r:embed="rId2" cstate="print"/>
          <a:stretch>
            <a:fillRect/>
          </a:stretch>
        </p:blipFill>
        <p:spPr>
          <a:xfrm rot="5400000">
            <a:off x="-794977" y="2423776"/>
            <a:ext cx="4464496" cy="2874543"/>
          </a:xfrm>
        </p:spPr>
      </p:pic>
      <p:pic>
        <p:nvPicPr>
          <p:cNvPr id="6" name="Рисунок 5" descr="IMG_20140930_105129.jpg"/>
          <p:cNvPicPr>
            <a:picLocks noChangeAspect="1"/>
          </p:cNvPicPr>
          <p:nvPr/>
        </p:nvPicPr>
        <p:blipFill>
          <a:blip r:embed="rId3" cstate="print"/>
          <a:srcRect/>
          <a:stretch>
            <a:fillRect/>
          </a:stretch>
        </p:blipFill>
        <p:spPr bwMode="auto">
          <a:xfrm>
            <a:off x="2843808" y="1628800"/>
            <a:ext cx="4286250" cy="3384376"/>
          </a:xfrm>
          <a:prstGeom prst="rect">
            <a:avLst/>
          </a:prstGeom>
          <a:noFill/>
          <a:ln w="9525">
            <a:noFill/>
            <a:miter lim="800000"/>
            <a:headEnd/>
            <a:tailEnd/>
          </a:ln>
        </p:spPr>
      </p:pic>
      <p:pic>
        <p:nvPicPr>
          <p:cNvPr id="7" name="Picture 1" descr="C:\Users\836D~1\AppData\Local\Temp\Rar$DI40.680\IMG_20140930_105135.jpg"/>
          <p:cNvPicPr>
            <a:picLocks noChangeAspect="1" noChangeArrowheads="1"/>
          </p:cNvPicPr>
          <p:nvPr/>
        </p:nvPicPr>
        <p:blipFill>
          <a:blip r:embed="rId4" cstate="print"/>
          <a:srcRect/>
          <a:stretch>
            <a:fillRect/>
          </a:stretch>
        </p:blipFill>
        <p:spPr bwMode="auto">
          <a:xfrm>
            <a:off x="5248920" y="4077072"/>
            <a:ext cx="3895079" cy="2780928"/>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p:txBody>
          <a:bodyPr/>
          <a:lstStyle/>
          <a:p>
            <a:endParaRPr lang="ru-RU"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484784"/>
            <a:ext cx="4716014" cy="53732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619672" y="260648"/>
            <a:ext cx="6120680" cy="523220"/>
          </a:xfrm>
          <a:prstGeom prst="rect">
            <a:avLst/>
          </a:prstGeom>
          <a:noFill/>
        </p:spPr>
        <p:txBody>
          <a:bodyPr wrap="square" rtlCol="0">
            <a:spAutoFit/>
          </a:bodyPr>
          <a:lstStyle/>
          <a:p>
            <a:pPr algn="ctr"/>
            <a:r>
              <a:rPr lang="ru-RU" sz="2800" b="1" dirty="0" smtClean="0">
                <a:solidFill>
                  <a:srgbClr val="002060"/>
                </a:solidFill>
              </a:rPr>
              <a:t>Транспортировка пострадавшего</a:t>
            </a:r>
            <a:endParaRPr lang="ru-RU" sz="2800" b="1" dirty="0">
              <a:solidFill>
                <a:srgbClr val="002060"/>
              </a:solidFill>
            </a:endParaRPr>
          </a:p>
        </p:txBody>
      </p:sp>
      <p:pic>
        <p:nvPicPr>
          <p:cNvPr id="2053"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16015" y="1484784"/>
            <a:ext cx="4231457" cy="53732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7181432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0"/>
            <a:ext cx="986509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4315377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5364088" y="434095"/>
            <a:ext cx="3538537" cy="2763738"/>
          </a:xfrm>
        </p:spPr>
        <p:txBody>
          <a:bodyPr/>
          <a:lstStyle/>
          <a:p>
            <a:r>
              <a:rPr lang="ru-RU" b="1" dirty="0" smtClean="0">
                <a:solidFill>
                  <a:srgbClr val="002060"/>
                </a:solidFill>
              </a:rPr>
              <a:t>Поза лягушка при травме таза</a:t>
            </a:r>
            <a:endParaRPr lang="ru-RU" b="1" dirty="0">
              <a:solidFill>
                <a:srgbClr val="002060"/>
              </a:solidFill>
            </a:endParaRPr>
          </a:p>
        </p:txBody>
      </p:sp>
      <p:sp>
        <p:nvSpPr>
          <p:cNvPr id="3" name="Подзаголовок 2"/>
          <p:cNvSpPr>
            <a:spLocks noGrp="1"/>
          </p:cNvSpPr>
          <p:nvPr>
            <p:ph type="subTitle" idx="1"/>
          </p:nvPr>
        </p:nvSpPr>
        <p:spPr/>
        <p:txBody>
          <a:bodyPr/>
          <a:lstStyle/>
          <a:p>
            <a:endParaRPr lang="ru-RU" dirty="0"/>
          </a:p>
        </p:txBody>
      </p:sp>
      <p:pic>
        <p:nvPicPr>
          <p:cNvPr id="307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675" y="30982"/>
            <a:ext cx="5297413" cy="35699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39952" y="3140969"/>
            <a:ext cx="5004049" cy="3687908"/>
          </a:xfrm>
          <a:prstGeom prst="rect">
            <a:avLst/>
          </a:prstGeom>
          <a:noFill/>
          <a:ln>
            <a:noFill/>
          </a:ln>
          <a:effectLst/>
          <a:scene3d>
            <a:camera prst="orthographicFront"/>
            <a:lightRig rig="threePt" dir="t"/>
          </a:scene3d>
          <a:sp3d>
            <a:bevelT w="165100" prst="coolSlan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Содержимое 3" descr="IMG_20140930_113454.jpg"/>
          <p:cNvPicPr>
            <a:picLocks noChangeAspect="1"/>
          </p:cNvPicPr>
          <p:nvPr/>
        </p:nvPicPr>
        <p:blipFill>
          <a:blip r:embed="rId4" cstate="print"/>
          <a:srcRect/>
          <a:stretch>
            <a:fillRect/>
          </a:stretch>
        </p:blipFill>
        <p:spPr>
          <a:xfrm>
            <a:off x="0" y="3356993"/>
            <a:ext cx="4139951" cy="3501008"/>
          </a:xfrm>
          <a:prstGeom prst="rect">
            <a:avLst/>
          </a:prstGeom>
          <a:scene3d>
            <a:camera prst="orthographicFront"/>
            <a:lightRig rig="threePt" dir="t"/>
          </a:scene3d>
          <a:sp3d>
            <a:bevelT w="165100" prst="coolSlant"/>
          </a:sp3d>
        </p:spPr>
      </p:pic>
    </p:spTree>
    <p:extLst>
      <p:ext uri="{BB962C8B-B14F-4D97-AF65-F5344CB8AC3E}">
        <p14:creationId xmlns:p14="http://schemas.microsoft.com/office/powerpoint/2010/main" val="233335520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971600" y="2564904"/>
            <a:ext cx="7355160" cy="4149080"/>
          </a:xfrm>
          <a:ln w="28575">
            <a:solidFill>
              <a:srgbClr val="002060"/>
            </a:solidFill>
          </a:ln>
        </p:spPr>
        <p:txBody>
          <a:bodyPr>
            <a:normAutofit fontScale="77500" lnSpcReduction="20000"/>
          </a:bodyPr>
          <a:lstStyle/>
          <a:p>
            <a:pPr marL="0" indent="0">
              <a:buNone/>
            </a:pPr>
            <a:r>
              <a:rPr lang="ru-RU" b="1" dirty="0">
                <a:solidFill>
                  <a:srgbClr val="002060"/>
                </a:solidFill>
              </a:rPr>
              <a:t>Оказание первой помощи при травмах</a:t>
            </a:r>
          </a:p>
          <a:p>
            <a:r>
              <a:rPr lang="ru-RU" b="1" dirty="0">
                <a:solidFill>
                  <a:srgbClr val="002060"/>
                </a:solidFill>
              </a:rPr>
              <a:t>Укладка пострадавшего в позу «лягушки»</a:t>
            </a:r>
          </a:p>
          <a:p>
            <a:r>
              <a:rPr lang="ru-RU" b="1" dirty="0">
                <a:solidFill>
                  <a:srgbClr val="002060"/>
                </a:solidFill>
              </a:rPr>
              <a:t>Убедиться в наличии перелома костей </a:t>
            </a:r>
            <a:r>
              <a:rPr lang="ru-RU" b="1" dirty="0" smtClean="0">
                <a:solidFill>
                  <a:srgbClr val="002060"/>
                </a:solidFill>
              </a:rPr>
              <a:t>таза</a:t>
            </a:r>
            <a:endParaRPr lang="ru-RU" b="1" dirty="0">
              <a:solidFill>
                <a:srgbClr val="002060"/>
              </a:solidFill>
            </a:endParaRPr>
          </a:p>
          <a:p>
            <a:r>
              <a:rPr lang="ru-RU" b="1" dirty="0">
                <a:solidFill>
                  <a:srgbClr val="002060"/>
                </a:solidFill>
              </a:rPr>
              <a:t>Успокоить пациента</a:t>
            </a:r>
          </a:p>
          <a:p>
            <a:r>
              <a:rPr lang="ru-RU" b="1" dirty="0">
                <a:solidFill>
                  <a:srgbClr val="002060"/>
                </a:solidFill>
              </a:rPr>
              <a:t>Осторожно, при помощи </a:t>
            </a:r>
            <a:r>
              <a:rPr lang="ru-RU" b="1" dirty="0" smtClean="0">
                <a:solidFill>
                  <a:srgbClr val="002060"/>
                </a:solidFill>
              </a:rPr>
              <a:t> </a:t>
            </a:r>
            <a:r>
              <a:rPr lang="ru-RU" b="1" dirty="0">
                <a:solidFill>
                  <a:srgbClr val="002060"/>
                </a:solidFill>
              </a:rPr>
              <a:t>помощников, уложить пострадавшего на жесткие носилки («щит») на спину</a:t>
            </a:r>
          </a:p>
          <a:p>
            <a:r>
              <a:rPr lang="ru-RU" b="1" dirty="0">
                <a:solidFill>
                  <a:srgbClr val="002060"/>
                </a:solidFill>
              </a:rPr>
              <a:t>Согнуть ноги пострадавшего в коленях и слегка развести их в </a:t>
            </a:r>
            <a:r>
              <a:rPr lang="ru-RU" b="1" dirty="0" smtClean="0">
                <a:solidFill>
                  <a:srgbClr val="002060"/>
                </a:solidFill>
              </a:rPr>
              <a:t>стороны</a:t>
            </a:r>
            <a:endParaRPr lang="ru-RU" b="1" dirty="0">
              <a:solidFill>
                <a:srgbClr val="002060"/>
              </a:solidFill>
            </a:endParaRPr>
          </a:p>
          <a:p>
            <a:r>
              <a:rPr lang="ru-RU" b="1" dirty="0">
                <a:solidFill>
                  <a:srgbClr val="002060"/>
                </a:solidFill>
              </a:rPr>
              <a:t>Под коленные суставы подложить свернутое рулоном одеяло или одежду</a:t>
            </a:r>
          </a:p>
          <a:p>
            <a:pPr marL="0" indent="0">
              <a:buNone/>
            </a:pPr>
            <a:endParaRPr lang="ru-RU" dirty="0"/>
          </a:p>
        </p:txBody>
      </p:sp>
      <p:pic>
        <p:nvPicPr>
          <p:cNvPr id="4" name="Picture 2" descr="C:\Users\Студент\Desktop\Петров - БЖ\IMG_8174.JPG"/>
          <p:cNvPicPr>
            <a:picLocks noChangeAspect="1" noChangeArrowheads="1"/>
          </p:cNvPicPr>
          <p:nvPr/>
        </p:nvPicPr>
        <p:blipFill>
          <a:blip r:embed="rId2" cstate="print"/>
          <a:srcRect/>
          <a:stretch>
            <a:fillRect/>
          </a:stretch>
        </p:blipFill>
        <p:spPr>
          <a:xfrm>
            <a:off x="2627785" y="0"/>
            <a:ext cx="3672407" cy="2492896"/>
          </a:xfrm>
          <a:prstGeom prst="rect">
            <a:avLst/>
          </a:prstGeom>
          <a:scene3d>
            <a:camera prst="orthographicFront"/>
            <a:lightRig rig="threePt" dir="t"/>
          </a:scene3d>
          <a:sp3d>
            <a:bevelT w="165100" prst="coolSlant"/>
          </a:sp3d>
        </p:spPr>
      </p:pic>
    </p:spTree>
    <p:extLst>
      <p:ext uri="{BB962C8B-B14F-4D97-AF65-F5344CB8AC3E}">
        <p14:creationId xmlns:p14="http://schemas.microsoft.com/office/powerpoint/2010/main" val="341773267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b="1" dirty="0" smtClean="0">
                <a:solidFill>
                  <a:srgbClr val="002060"/>
                </a:solidFill>
              </a:rPr>
              <a:t>Наложение транспортных шин из подручных материалов</a:t>
            </a:r>
            <a:endParaRPr lang="ru-RU" b="1" dirty="0">
              <a:solidFill>
                <a:srgbClr val="002060"/>
              </a:solidFill>
            </a:endParaRPr>
          </a:p>
        </p:txBody>
      </p:sp>
      <p:sp>
        <p:nvSpPr>
          <p:cNvPr id="3" name="Содержимое 2"/>
          <p:cNvSpPr>
            <a:spLocks noGrp="1"/>
          </p:cNvSpPr>
          <p:nvPr>
            <p:ph idx="1"/>
          </p:nvPr>
        </p:nvSpPr>
        <p:spPr>
          <a:xfrm>
            <a:off x="457200" y="1600201"/>
            <a:ext cx="8507288" cy="1900808"/>
          </a:xfrm>
        </p:spPr>
        <p:txBody>
          <a:bodyPr>
            <a:normAutofit/>
          </a:bodyPr>
          <a:lstStyle/>
          <a:p>
            <a:r>
              <a:rPr lang="ru-RU" b="1" dirty="0" smtClean="0">
                <a:solidFill>
                  <a:srgbClr val="002060"/>
                </a:solidFill>
              </a:rPr>
              <a:t>Иммобилизация - создание неподвижности поврежденной или больной части тела, обычно конечности или позвоночника </a:t>
            </a:r>
            <a:endParaRPr lang="ru-RU" b="1" dirty="0">
              <a:solidFill>
                <a:srgbClr val="002060"/>
              </a:solidFill>
            </a:endParaRPr>
          </a:p>
        </p:txBody>
      </p:sp>
      <p:pic>
        <p:nvPicPr>
          <p:cNvPr id="21506" name="Picture 2" descr="http://im0-tub-ru.yandex.net/i?id=469a6e21d8131f9a4228ad4ef2b1f8e9-70-144&amp;n=21"/>
          <p:cNvPicPr>
            <a:picLocks noChangeAspect="1" noChangeArrowheads="1"/>
          </p:cNvPicPr>
          <p:nvPr/>
        </p:nvPicPr>
        <p:blipFill>
          <a:blip r:embed="rId2" cstate="print"/>
          <a:srcRect/>
          <a:stretch>
            <a:fillRect/>
          </a:stretch>
        </p:blipFill>
        <p:spPr bwMode="auto">
          <a:xfrm>
            <a:off x="4857752" y="3357562"/>
            <a:ext cx="3467095" cy="2857496"/>
          </a:xfrm>
          <a:prstGeom prst="rect">
            <a:avLst/>
          </a:prstGeom>
          <a:noFill/>
          <a:scene3d>
            <a:camera prst="orthographicFront"/>
            <a:lightRig rig="threePt" dir="t"/>
          </a:scene3d>
          <a:sp3d>
            <a:bevelT prst="slope"/>
          </a:sp3d>
        </p:spPr>
      </p:pic>
      <p:pic>
        <p:nvPicPr>
          <p:cNvPr id="21507" name="Picture 3" descr="C:\Users\836D~1\AppData\Local\Temp\Rar$DI28.182\IMG_8201.JPG"/>
          <p:cNvPicPr>
            <a:picLocks noChangeAspect="1" noChangeArrowheads="1"/>
          </p:cNvPicPr>
          <p:nvPr/>
        </p:nvPicPr>
        <p:blipFill>
          <a:blip r:embed="rId3" cstate="print"/>
          <a:srcRect/>
          <a:stretch>
            <a:fillRect/>
          </a:stretch>
        </p:blipFill>
        <p:spPr bwMode="auto">
          <a:xfrm>
            <a:off x="714348" y="3429000"/>
            <a:ext cx="3643338" cy="2875380"/>
          </a:xfrm>
          <a:prstGeom prst="rect">
            <a:avLst/>
          </a:prstGeom>
          <a:noFill/>
          <a:scene3d>
            <a:camera prst="orthographicFront"/>
            <a:lightRig rig="threePt" dir="t"/>
          </a:scene3d>
          <a:sp3d>
            <a:bevelT w="165100" prst="coolSlant"/>
          </a:sp3d>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smtClean="0">
                <a:solidFill>
                  <a:srgbClr val="002060"/>
                </a:solidFill>
              </a:rPr>
              <a:t>Подручные материалы</a:t>
            </a:r>
            <a:endParaRPr lang="ru-RU" b="1" dirty="0">
              <a:solidFill>
                <a:srgbClr val="002060"/>
              </a:solidFill>
            </a:endParaRPr>
          </a:p>
        </p:txBody>
      </p:sp>
      <p:sp>
        <p:nvSpPr>
          <p:cNvPr id="3" name="Содержимое 2"/>
          <p:cNvSpPr>
            <a:spLocks noGrp="1"/>
          </p:cNvSpPr>
          <p:nvPr>
            <p:ph idx="1"/>
          </p:nvPr>
        </p:nvSpPr>
        <p:spPr>
          <a:xfrm>
            <a:off x="457200" y="1600200"/>
            <a:ext cx="3754760" cy="4525963"/>
          </a:xfrm>
        </p:spPr>
        <p:txBody>
          <a:bodyPr/>
          <a:lstStyle/>
          <a:p>
            <a:r>
              <a:rPr lang="ru-RU" b="1" dirty="0" smtClean="0">
                <a:solidFill>
                  <a:srgbClr val="002060"/>
                </a:solidFill>
              </a:rPr>
              <a:t>Сумки(портфель)</a:t>
            </a:r>
          </a:p>
          <a:p>
            <a:r>
              <a:rPr lang="ru-RU" b="1" dirty="0" smtClean="0">
                <a:solidFill>
                  <a:srgbClr val="002060"/>
                </a:solidFill>
              </a:rPr>
              <a:t>Ремень</a:t>
            </a:r>
          </a:p>
          <a:p>
            <a:r>
              <a:rPr lang="ru-RU" b="1" dirty="0" smtClean="0">
                <a:solidFill>
                  <a:srgbClr val="002060"/>
                </a:solidFill>
              </a:rPr>
              <a:t>Журналы, книги</a:t>
            </a:r>
          </a:p>
          <a:p>
            <a:r>
              <a:rPr lang="ru-RU" b="1" dirty="0" smtClean="0">
                <a:solidFill>
                  <a:srgbClr val="002060"/>
                </a:solidFill>
              </a:rPr>
              <a:t>Картонные ящики</a:t>
            </a:r>
          </a:p>
          <a:p>
            <a:r>
              <a:rPr lang="ru-RU" b="1" dirty="0" smtClean="0">
                <a:solidFill>
                  <a:srgbClr val="002060"/>
                </a:solidFill>
              </a:rPr>
              <a:t>Шарф(около 80 применений)</a:t>
            </a:r>
          </a:p>
          <a:p>
            <a:r>
              <a:rPr lang="ru-RU" b="1" dirty="0" smtClean="0">
                <a:solidFill>
                  <a:srgbClr val="002060"/>
                </a:solidFill>
              </a:rPr>
              <a:t>Галстук</a:t>
            </a:r>
          </a:p>
          <a:p>
            <a:pPr>
              <a:buNone/>
            </a:pPr>
            <a:endParaRPr lang="ru-RU" dirty="0"/>
          </a:p>
        </p:txBody>
      </p:sp>
      <p:pic>
        <p:nvPicPr>
          <p:cNvPr id="20482" name="Picture 2" descr="http://im3-tub-ru.yandex.net/i?id=f9c4b9643bc407252fa3a099f9b0d1b7-59-144&amp;n=21"/>
          <p:cNvPicPr>
            <a:picLocks noChangeAspect="1" noChangeArrowheads="1"/>
          </p:cNvPicPr>
          <p:nvPr/>
        </p:nvPicPr>
        <p:blipFill>
          <a:blip r:embed="rId2" cstate="print"/>
          <a:srcRect/>
          <a:stretch>
            <a:fillRect/>
          </a:stretch>
        </p:blipFill>
        <p:spPr bwMode="auto">
          <a:xfrm>
            <a:off x="6444208" y="1484784"/>
            <a:ext cx="2453657" cy="1643074"/>
          </a:xfrm>
          <a:prstGeom prst="rect">
            <a:avLst/>
          </a:prstGeom>
          <a:noFill/>
        </p:spPr>
      </p:pic>
      <p:pic>
        <p:nvPicPr>
          <p:cNvPr id="20484" name="Picture 4" descr="http://im3-tub-ru.yandex.net/i?id=453027035123f9a48e4ce363a8795547-09-144&amp;n=21"/>
          <p:cNvPicPr>
            <a:picLocks noChangeAspect="1" noChangeArrowheads="1"/>
          </p:cNvPicPr>
          <p:nvPr/>
        </p:nvPicPr>
        <p:blipFill>
          <a:blip r:embed="rId3" cstate="print"/>
          <a:srcRect/>
          <a:stretch>
            <a:fillRect/>
          </a:stretch>
        </p:blipFill>
        <p:spPr bwMode="auto">
          <a:xfrm>
            <a:off x="4067944" y="1628800"/>
            <a:ext cx="2133600" cy="1428750"/>
          </a:xfrm>
          <a:prstGeom prst="rect">
            <a:avLst/>
          </a:prstGeom>
          <a:noFill/>
        </p:spPr>
      </p:pic>
      <p:pic>
        <p:nvPicPr>
          <p:cNvPr id="20486" name="Picture 6" descr="Шарф Мужская одежда и аксессуары"/>
          <p:cNvPicPr>
            <a:picLocks noChangeAspect="1" noChangeArrowheads="1"/>
          </p:cNvPicPr>
          <p:nvPr/>
        </p:nvPicPr>
        <p:blipFill>
          <a:blip r:embed="rId4" cstate="print"/>
          <a:srcRect/>
          <a:stretch>
            <a:fillRect/>
          </a:stretch>
        </p:blipFill>
        <p:spPr bwMode="auto">
          <a:xfrm>
            <a:off x="6429388" y="4071942"/>
            <a:ext cx="2405046" cy="2405046"/>
          </a:xfrm>
          <a:prstGeom prst="rect">
            <a:avLst/>
          </a:prstGeom>
          <a:noFill/>
        </p:spPr>
      </p:pic>
      <p:pic>
        <p:nvPicPr>
          <p:cNvPr id="7" name="Picture 2" descr="&amp;Pcy;&amp;ocy;&amp;dcy;&amp;iecy;&amp;lcy;&amp;kcy;&amp;icy; &amp;dcy;&amp;lcy;&amp;yacy; &amp;scy;&amp;acy;&amp;dcy;&amp;acy; &amp;icy;&amp;zcy; &amp;pcy;&amp;ocy;&amp;dcy;&amp;rcy;&amp;ucy;&amp;chcy;&amp;ncy;&amp;ycy;&amp;khcy; &amp;mcy;&amp;acy;&amp;tcy;&amp;iecy;&amp;rcy;&amp;icy;&amp;acy;&amp;lcy;&amp;acy; &amp;scy;&amp;vcy;&amp;ocy;&amp;icy;&amp;mcy;&amp;icy; &amp;rcy;&amp;ucy;&amp;kcy;&amp;acy;&amp;mcy;&amp;icy; - &amp;Pcy;&amp;ocy;&amp;dcy;&amp;iecy;&amp;lcy;&amp;kcy;&amp;icy;"/>
          <p:cNvPicPr>
            <a:picLocks noChangeAspect="1" noChangeArrowheads="1"/>
          </p:cNvPicPr>
          <p:nvPr/>
        </p:nvPicPr>
        <p:blipFill>
          <a:blip r:embed="rId5" cstate="print"/>
          <a:srcRect/>
          <a:stretch>
            <a:fillRect/>
          </a:stretch>
        </p:blipFill>
        <p:spPr bwMode="auto">
          <a:xfrm rot="5400000">
            <a:off x="3686598" y="4242394"/>
            <a:ext cx="2706908" cy="1800200"/>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txBox="1">
            <a:spLocks/>
          </p:cNvSpPr>
          <p:nvPr/>
        </p:nvSpPr>
        <p:spPr>
          <a:xfrm>
            <a:off x="214313" y="1700808"/>
            <a:ext cx="8606159" cy="4968552"/>
          </a:xfrm>
          <a:prstGeom prst="rect">
            <a:avLst/>
          </a:prstGeom>
        </p:spPr>
        <p:txBody>
          <a:bodyPr>
            <a:normAutofit fontScale="92500" lnSpcReduction="10000"/>
          </a:bodyPr>
          <a:lstStyle/>
          <a:p>
            <a:pPr marL="365760" marR="0" lvl="0" indent="-256032" algn="just" defTabSz="914400" rtl="0" eaLnBrk="1" fontAlgn="auto" latinLnBrk="0" hangingPunct="1">
              <a:lnSpc>
                <a:spcPct val="100000"/>
              </a:lnSpc>
              <a:spcBef>
                <a:spcPct val="20000"/>
              </a:spcBef>
              <a:spcAft>
                <a:spcPts val="0"/>
              </a:spcAft>
              <a:buClrTx/>
              <a:buSzTx/>
              <a:buFont typeface="Wingdings 3"/>
              <a:buNone/>
              <a:tabLst/>
              <a:defRPr/>
            </a:pPr>
            <a:r>
              <a:rPr kumimoji="0" lang="ru-RU" sz="4000" b="0" i="0" u="none" strike="noStrike" kern="1200" cap="none" spc="0" normalizeH="0" baseline="0" noProof="0" dirty="0" smtClean="0">
                <a:ln>
                  <a:noFill/>
                </a:ln>
                <a:solidFill>
                  <a:schemeClr val="tx1"/>
                </a:solidFill>
                <a:effectLst/>
                <a:uLnTx/>
                <a:uFillTx/>
                <a:latin typeface="+mn-lt"/>
                <a:ea typeface="+mn-ea"/>
                <a:cs typeface="+mn-cs"/>
              </a:rPr>
              <a:t>            </a:t>
            </a:r>
          </a:p>
          <a:p>
            <a:pPr marL="365760" marR="0" lvl="0" indent="-256032" algn="just" defTabSz="914400" rtl="0" eaLnBrk="1" fontAlgn="auto" latinLnBrk="0" hangingPunct="1">
              <a:lnSpc>
                <a:spcPct val="100000"/>
              </a:lnSpc>
              <a:spcBef>
                <a:spcPct val="20000"/>
              </a:spcBef>
              <a:spcAft>
                <a:spcPts val="0"/>
              </a:spcAft>
              <a:buClrTx/>
              <a:buSzTx/>
              <a:buFont typeface="Wingdings 3"/>
              <a:buNone/>
              <a:tabLst/>
              <a:defRPr/>
            </a:pPr>
            <a:r>
              <a:rPr kumimoji="0" lang="ru-RU" sz="4000" b="1" i="0" u="none" strike="noStrike" kern="1200" cap="none" spc="0" normalizeH="0" baseline="0" noProof="0" dirty="0" smtClean="0">
                <a:ln>
                  <a:noFill/>
                </a:ln>
                <a:solidFill>
                  <a:schemeClr val="tx1"/>
                </a:solidFill>
                <a:effectLst/>
                <a:uLnTx/>
                <a:uFillTx/>
                <a:latin typeface="+mn-lt"/>
                <a:ea typeface="+mn-ea"/>
                <a:cs typeface="+mn-cs"/>
              </a:rPr>
              <a:t> Содержание лекции:</a:t>
            </a:r>
          </a:p>
          <a:p>
            <a:pPr marL="365760" marR="0" lvl="0" indent="-256032" algn="just" defTabSz="914400" rtl="0" eaLnBrk="1" fontAlgn="auto" latinLnBrk="0" hangingPunct="1">
              <a:lnSpc>
                <a:spcPct val="100000"/>
              </a:lnSpc>
              <a:spcBef>
                <a:spcPct val="20000"/>
              </a:spcBef>
              <a:spcAft>
                <a:spcPts val="0"/>
              </a:spcAft>
              <a:buClrTx/>
              <a:buSzTx/>
              <a:buFont typeface="Wingdings 3"/>
              <a:buNone/>
              <a:tabLst/>
              <a:defRPr/>
            </a:pPr>
            <a:r>
              <a:rPr kumimoji="0" lang="ru-RU" sz="4000" b="1" i="0" u="none" strike="noStrike" kern="1200" cap="none" spc="0" normalizeH="0" baseline="0" noProof="0" dirty="0" smtClean="0">
                <a:ln>
                  <a:noFill/>
                </a:ln>
                <a:solidFill>
                  <a:schemeClr val="tx1"/>
                </a:solidFill>
                <a:effectLst/>
                <a:uLnTx/>
                <a:uFillTx/>
                <a:latin typeface="+mn-lt"/>
                <a:ea typeface="+mn-ea"/>
                <a:cs typeface="+mn-cs"/>
              </a:rPr>
              <a:t>1</a:t>
            </a:r>
            <a:r>
              <a:rPr kumimoji="0" lang="ru-RU" sz="4000" b="0" i="0" u="none" strike="noStrike" kern="1200" cap="none" spc="0" normalizeH="0" baseline="0" noProof="0" dirty="0" smtClean="0">
                <a:ln>
                  <a:noFill/>
                </a:ln>
                <a:solidFill>
                  <a:schemeClr val="tx1"/>
                </a:solidFill>
                <a:effectLst/>
                <a:uLnTx/>
                <a:uFillTx/>
                <a:latin typeface="+mn-lt"/>
                <a:ea typeface="+mn-ea"/>
                <a:cs typeface="+mn-cs"/>
              </a:rPr>
              <a:t> </a:t>
            </a:r>
            <a:r>
              <a:rPr kumimoji="0" lang="ru-RU" sz="4000" b="1" i="0" u="none" strike="noStrike" kern="1200" cap="none" spc="0" normalizeH="0" baseline="0" noProof="0" dirty="0" smtClean="0">
                <a:ln>
                  <a:noFill/>
                </a:ln>
                <a:solidFill>
                  <a:schemeClr val="tx2">
                    <a:lumMod val="50000"/>
                  </a:schemeClr>
                </a:solidFill>
                <a:effectLst/>
                <a:uLnTx/>
                <a:uFillTx/>
                <a:latin typeface="+mn-lt"/>
                <a:ea typeface="+mn-ea"/>
                <a:cs typeface="+mn-cs"/>
              </a:rPr>
              <a:t>Использование подручных средств для в</a:t>
            </a:r>
            <a:r>
              <a:rPr kumimoji="0" lang="ru-RU" sz="4000" b="1" i="0" u="none" strike="noStrike" kern="1200" cap="none" spc="0" normalizeH="0" noProof="0" dirty="0" smtClean="0">
                <a:ln>
                  <a:noFill/>
                </a:ln>
                <a:solidFill>
                  <a:schemeClr val="tx2">
                    <a:lumMod val="50000"/>
                  </a:schemeClr>
                </a:solidFill>
                <a:effectLst/>
                <a:uLnTx/>
                <a:uFillTx/>
                <a:latin typeface="+mn-lt"/>
                <a:ea typeface="+mn-ea"/>
                <a:cs typeface="+mn-cs"/>
              </a:rPr>
              <a:t> курсе ОБЖ</a:t>
            </a:r>
            <a:r>
              <a:rPr kumimoji="0" lang="ru-RU" sz="4000" b="1" i="0" u="none" strike="noStrike" kern="1200" cap="none" spc="0" normalizeH="0" baseline="0" noProof="0" dirty="0" smtClean="0">
                <a:ln>
                  <a:noFill/>
                </a:ln>
                <a:solidFill>
                  <a:schemeClr val="tx2">
                    <a:lumMod val="50000"/>
                  </a:schemeClr>
                </a:solidFill>
                <a:effectLst/>
                <a:uLnTx/>
                <a:uFillTx/>
                <a:latin typeface="+mn-lt"/>
                <a:ea typeface="+mn-ea"/>
                <a:cs typeface="+mn-cs"/>
              </a:rPr>
              <a:t>. </a:t>
            </a:r>
          </a:p>
          <a:p>
            <a:pPr marL="852678" marR="0" lvl="0" indent="-742950" algn="just" defTabSz="914400" rtl="0" eaLnBrk="1" fontAlgn="auto" latinLnBrk="0" hangingPunct="1">
              <a:lnSpc>
                <a:spcPct val="100000"/>
              </a:lnSpc>
              <a:spcBef>
                <a:spcPct val="20000"/>
              </a:spcBef>
              <a:spcAft>
                <a:spcPts val="0"/>
              </a:spcAft>
              <a:buClrTx/>
              <a:buSzTx/>
              <a:tabLst/>
              <a:defRPr/>
            </a:pPr>
            <a:r>
              <a:rPr kumimoji="0" lang="ru-RU" sz="4000" b="1" i="0" u="none" strike="noStrike" kern="1200" cap="none" spc="0" normalizeH="0" baseline="0" noProof="0" dirty="0" smtClean="0">
                <a:ln>
                  <a:noFill/>
                </a:ln>
                <a:solidFill>
                  <a:schemeClr val="tx2">
                    <a:lumMod val="50000"/>
                  </a:schemeClr>
                </a:solidFill>
                <a:effectLst/>
                <a:uLnTx/>
                <a:uFillTx/>
                <a:latin typeface="+mn-lt"/>
                <a:ea typeface="+mn-ea"/>
                <a:cs typeface="+mn-cs"/>
              </a:rPr>
              <a:t>2. Что дает освоения ОБЖ гражданину (выпускнику)?</a:t>
            </a:r>
          </a:p>
          <a:p>
            <a:pPr marL="852678" marR="0" lvl="0" indent="-742950" algn="just" defTabSz="914400" rtl="0" eaLnBrk="1" fontAlgn="auto" latinLnBrk="0" hangingPunct="1">
              <a:lnSpc>
                <a:spcPct val="100000"/>
              </a:lnSpc>
              <a:spcBef>
                <a:spcPct val="20000"/>
              </a:spcBef>
              <a:spcAft>
                <a:spcPts val="0"/>
              </a:spcAft>
              <a:buClrTx/>
              <a:buSzTx/>
              <a:tabLst/>
              <a:defRPr/>
            </a:pPr>
            <a:r>
              <a:rPr kumimoji="0" lang="ru-RU" sz="4000" b="1" i="0" u="none" strike="noStrike" kern="1200" cap="none" spc="0" normalizeH="0" baseline="0" noProof="0" dirty="0" smtClean="0">
                <a:ln>
                  <a:noFill/>
                </a:ln>
                <a:solidFill>
                  <a:schemeClr val="tx2">
                    <a:lumMod val="50000"/>
                  </a:schemeClr>
                </a:solidFill>
                <a:effectLst/>
                <a:uLnTx/>
                <a:uFillTx/>
                <a:latin typeface="+mn-lt"/>
                <a:ea typeface="+mn-ea"/>
                <a:cs typeface="+mn-cs"/>
              </a:rPr>
              <a:t>3. Недостатки преподавания  ОБЖ</a:t>
            </a:r>
            <a:r>
              <a:rPr kumimoji="0" lang="ru-RU" sz="4000" b="1" i="0" u="none" strike="noStrike" kern="1200" cap="none" spc="0" normalizeH="0" noProof="0" dirty="0" smtClean="0">
                <a:ln>
                  <a:noFill/>
                </a:ln>
                <a:solidFill>
                  <a:schemeClr val="tx2">
                    <a:lumMod val="50000"/>
                  </a:schemeClr>
                </a:solidFill>
                <a:effectLst/>
                <a:uLnTx/>
                <a:uFillTx/>
                <a:latin typeface="+mn-lt"/>
                <a:ea typeface="+mn-ea"/>
                <a:cs typeface="+mn-cs"/>
              </a:rPr>
              <a:t> в школе.</a:t>
            </a:r>
            <a:endParaRPr kumimoji="0" lang="ru-RU" sz="4000" b="1" i="0" u="none" strike="noStrike" kern="1200" cap="none" spc="0" normalizeH="0" baseline="0" noProof="0" dirty="0">
              <a:ln>
                <a:noFill/>
              </a:ln>
              <a:solidFill>
                <a:schemeClr val="tx2">
                  <a:lumMod val="50000"/>
                </a:schemeClr>
              </a:solidFill>
              <a:effectLst/>
              <a:uLnTx/>
              <a:uFillTx/>
              <a:latin typeface="+mn-lt"/>
              <a:ea typeface="+mn-ea"/>
              <a:cs typeface="+mn-cs"/>
            </a:endParaRPr>
          </a:p>
        </p:txBody>
      </p:sp>
      <p:pic>
        <p:nvPicPr>
          <p:cNvPr id="3" name="Рисунок 65" descr="Картинка 423 из 20864"/>
          <p:cNvPicPr>
            <a:picLocks noChangeAspect="1" noChangeArrowheads="1"/>
          </p:cNvPicPr>
          <p:nvPr/>
        </p:nvPicPr>
        <p:blipFill>
          <a:blip r:embed="rId2" cstate="print"/>
          <a:srcRect/>
          <a:stretch>
            <a:fillRect/>
          </a:stretch>
        </p:blipFill>
        <p:spPr bwMode="auto">
          <a:xfrm>
            <a:off x="6228184" y="260648"/>
            <a:ext cx="2160240" cy="2459854"/>
          </a:xfrm>
          <a:prstGeom prst="rect">
            <a:avLst/>
          </a:prstGeom>
          <a:ln w="190500" cap="sq">
            <a:solidFill>
              <a:schemeClr val="accent1">
                <a:lumMod val="50000"/>
              </a:schemeClr>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coolSlant"/>
            <a:extrusionClr>
              <a:srgbClr val="000000"/>
            </a:extrusionClr>
          </a:sp3d>
        </p:spPr>
      </p:pic>
      <p:sp>
        <p:nvSpPr>
          <p:cNvPr id="4" name="Text Box 2"/>
          <p:cNvSpPr txBox="1">
            <a:spLocks noChangeArrowheads="1"/>
          </p:cNvSpPr>
          <p:nvPr/>
        </p:nvSpPr>
        <p:spPr bwMode="auto">
          <a:xfrm>
            <a:off x="251520" y="332656"/>
            <a:ext cx="5688632" cy="1815882"/>
          </a:xfrm>
          <a:prstGeom prst="rect">
            <a:avLst/>
          </a:prstGeom>
          <a:noFill/>
          <a:ln w="28575">
            <a:solidFill>
              <a:srgbClr val="002060"/>
            </a:solidFill>
            <a:miter lim="800000"/>
            <a:headEnd/>
            <a:tailEnd/>
          </a:ln>
        </p:spPr>
        <p:txBody>
          <a:bodyPr wrap="square">
            <a:spAutoFit/>
          </a:bodyPr>
          <a:lstStyle/>
          <a:p>
            <a:pPr marL="342900" marR="0" lvl="0" indent="-342900" algn="ctr" defTabSz="914400" rtl="0" eaLnBrk="1" fontAlgn="auto" latinLnBrk="0" hangingPunct="1">
              <a:lnSpc>
                <a:spcPct val="100000"/>
              </a:lnSpc>
              <a:spcBef>
                <a:spcPct val="0"/>
              </a:spcBef>
              <a:spcAft>
                <a:spcPts val="0"/>
              </a:spcAft>
              <a:buClrTx/>
              <a:buSzTx/>
              <a:buFontTx/>
              <a:buNone/>
              <a:tabLst/>
              <a:defRPr/>
            </a:pPr>
            <a:r>
              <a:rPr kumimoji="0" lang="ru-RU" sz="2800" b="1" i="1" u="none" strike="noStrike" kern="1200" cap="none" spc="0" normalizeH="0" baseline="0" noProof="0" dirty="0" smtClean="0">
                <a:ln>
                  <a:noFill/>
                </a:ln>
                <a:solidFill>
                  <a:schemeClr val="tx1"/>
                </a:solidFill>
                <a:effectLst/>
                <a:uLnTx/>
                <a:uFillTx/>
                <a:latin typeface="Monotype Corsiva" pitchFamily="66" charset="0"/>
                <a:ea typeface="+mj-ea"/>
                <a:cs typeface="+mj-cs"/>
              </a:rPr>
              <a:t>Многие проблемы имеют известные решения – надо только четко их сформулировать – и внимательно оглядеться вокруг</a:t>
            </a:r>
            <a:endParaRPr kumimoji="0" lang="en-US" sz="2800" b="1" i="1" u="none" strike="noStrike" kern="1200" cap="none" spc="0" normalizeH="0" baseline="0" noProof="0" dirty="0">
              <a:ln>
                <a:noFill/>
              </a:ln>
              <a:solidFill>
                <a:schemeClr val="tx1"/>
              </a:solidFill>
              <a:effectLst/>
              <a:uLnTx/>
              <a:uFillTx/>
              <a:latin typeface="Monotype Corsiva" pitchFamily="66" charset="0"/>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2000" fill="hold"/>
                                        <p:tgtEl>
                                          <p:spTgt spid="2">
                                            <p:txEl>
                                              <p:pRg st="0" end="0"/>
                                            </p:txEl>
                                          </p:spTgt>
                                        </p:tgtEl>
                                        <p:attrNameLst>
                                          <p:attrName>ppt_x</p:attrName>
                                        </p:attrNameLst>
                                      </p:cBhvr>
                                      <p:tavLst>
                                        <p:tav tm="0">
                                          <p:val>
                                            <p:strVal val="#ppt_x-.2"/>
                                          </p:val>
                                        </p:tav>
                                        <p:tav tm="100000">
                                          <p:val>
                                            <p:strVal val="#ppt_x"/>
                                          </p:val>
                                        </p:tav>
                                      </p:tavLst>
                                    </p:anim>
                                    <p:anim calcmode="lin" valueType="num">
                                      <p:cBhvr>
                                        <p:cTn id="8" dur="2000" fill="hold"/>
                                        <p:tgtEl>
                                          <p:spTgt spid="2">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2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634082"/>
          </a:xfrm>
        </p:spPr>
        <p:txBody>
          <a:bodyPr>
            <a:normAutofit fontScale="90000"/>
          </a:bodyPr>
          <a:lstStyle/>
          <a:p>
            <a:pPr>
              <a:defRPr/>
            </a:pPr>
            <a:r>
              <a:rPr lang="ru-RU" b="1" dirty="0" smtClean="0">
                <a:solidFill>
                  <a:srgbClr val="002060"/>
                </a:solidFill>
              </a:rPr>
              <a:t>Использование подручных средств </a:t>
            </a:r>
            <a:endParaRPr lang="ru-RU" b="1" dirty="0">
              <a:solidFill>
                <a:srgbClr val="002060"/>
              </a:solidFill>
            </a:endParaRPr>
          </a:p>
        </p:txBody>
      </p:sp>
      <p:sp>
        <p:nvSpPr>
          <p:cNvPr id="14340" name="Текст 3"/>
          <p:cNvSpPr>
            <a:spLocks noGrp="1"/>
          </p:cNvSpPr>
          <p:nvPr>
            <p:ph type="body" sz="half" idx="3"/>
          </p:nvPr>
        </p:nvSpPr>
        <p:spPr>
          <a:xfrm>
            <a:off x="4645025" y="5410200"/>
            <a:ext cx="4041775" cy="762000"/>
          </a:xfrm>
        </p:spPr>
        <p:txBody>
          <a:bodyPr/>
          <a:lstStyle/>
          <a:p>
            <a:endParaRPr lang="ru-RU" smtClean="0"/>
          </a:p>
        </p:txBody>
      </p:sp>
      <p:sp>
        <p:nvSpPr>
          <p:cNvPr id="14341" name="Содержимое 5"/>
          <p:cNvSpPr>
            <a:spLocks noGrp="1"/>
          </p:cNvSpPr>
          <p:nvPr>
            <p:ph sz="quarter" idx="4"/>
          </p:nvPr>
        </p:nvSpPr>
        <p:spPr>
          <a:xfrm>
            <a:off x="4645025" y="1444625"/>
            <a:ext cx="4041775" cy="3941763"/>
          </a:xfrm>
          <a:ln>
            <a:prstDash val="solid"/>
          </a:ln>
        </p:spPr>
        <p:txBody>
          <a:bodyPr/>
          <a:lstStyle/>
          <a:p>
            <a:pPr>
              <a:spcBef>
                <a:spcPct val="0"/>
              </a:spcBef>
            </a:pPr>
            <a:endParaRPr lang="ru-RU" smtClean="0"/>
          </a:p>
        </p:txBody>
      </p:sp>
      <p:pic>
        <p:nvPicPr>
          <p:cNvPr id="12" name="Picture 3" descr="C:\Users\Студент\Desktop\IMG_8197.JPG"/>
          <p:cNvPicPr>
            <a:picLocks noChangeAspect="1" noChangeArrowheads="1"/>
          </p:cNvPicPr>
          <p:nvPr/>
        </p:nvPicPr>
        <p:blipFill>
          <a:blip r:embed="rId2" cstate="print"/>
          <a:srcRect/>
          <a:stretch>
            <a:fillRect/>
          </a:stretch>
        </p:blipFill>
        <p:spPr bwMode="auto">
          <a:xfrm>
            <a:off x="4644008" y="1124744"/>
            <a:ext cx="4176464" cy="5568619"/>
          </a:xfrm>
          <a:prstGeom prst="rect">
            <a:avLst/>
          </a:prstGeom>
          <a:noFill/>
          <a:scene3d>
            <a:camera prst="orthographicFront"/>
            <a:lightRig rig="threePt" dir="t"/>
          </a:scene3d>
          <a:sp3d>
            <a:bevelT w="165100" prst="coolSlant"/>
          </a:sp3d>
        </p:spPr>
      </p:pic>
      <p:pic>
        <p:nvPicPr>
          <p:cNvPr id="13" name="Picture 2" descr="C:\Users\Студент\Desktop\картинки\IMG_8198.JPG"/>
          <p:cNvPicPr>
            <a:picLocks noChangeAspect="1" noChangeArrowheads="1"/>
          </p:cNvPicPr>
          <p:nvPr/>
        </p:nvPicPr>
        <p:blipFill>
          <a:blip r:embed="rId3" cstate="print"/>
          <a:srcRect/>
          <a:stretch>
            <a:fillRect/>
          </a:stretch>
        </p:blipFill>
        <p:spPr bwMode="auto">
          <a:xfrm>
            <a:off x="395536" y="1124744"/>
            <a:ext cx="4032250" cy="5544616"/>
          </a:xfrm>
          <a:prstGeom prst="rect">
            <a:avLst/>
          </a:prstGeom>
          <a:noFill/>
          <a:ln w="9525">
            <a:noFill/>
            <a:miter lim="800000"/>
            <a:headEnd/>
            <a:tailEnd/>
          </a:ln>
          <a:scene3d>
            <a:camera prst="orthographicFront"/>
            <a:lightRig rig="threePt" dir="t"/>
          </a:scene3d>
          <a:sp3d>
            <a:bevelT w="165100" prst="coolSlant"/>
          </a:sp3d>
        </p:spPr>
      </p:pic>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D:\Рабочий стол\Новая папка\IMG_20140930_11074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90864" y="0"/>
            <a:ext cx="5653136" cy="423985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D:\Рабочий стол\Новая папка\IMG_20140930_11081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132856"/>
            <a:ext cx="4572000" cy="4725144"/>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251520" y="476672"/>
            <a:ext cx="2895344" cy="923330"/>
          </a:xfrm>
          <a:prstGeom prst="rect">
            <a:avLst/>
          </a:prstGeom>
          <a:noFill/>
        </p:spPr>
        <p:txBody>
          <a:bodyPr wrap="none" lIns="91440" tIns="45720" rIns="91440" bIns="45720">
            <a:spAutoFit/>
          </a:bodyPr>
          <a:lstStyle/>
          <a:p>
            <a:pPr algn="ctr"/>
            <a:r>
              <a:rPr lang="ru-RU" sz="5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Быстро!</a:t>
            </a:r>
            <a:endParaRPr lang="ru-RU" sz="54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6" name="Прямоугольник 5"/>
          <p:cNvSpPr/>
          <p:nvPr/>
        </p:nvSpPr>
        <p:spPr>
          <a:xfrm>
            <a:off x="5148064" y="4941168"/>
            <a:ext cx="3298147" cy="923330"/>
          </a:xfrm>
          <a:prstGeom prst="rect">
            <a:avLst/>
          </a:prstGeom>
          <a:noFill/>
        </p:spPr>
        <p:txBody>
          <a:bodyPr wrap="none" lIns="91440" tIns="45720" rIns="91440" bIns="45720">
            <a:spAutoFit/>
          </a:bodyPr>
          <a:lstStyle/>
          <a:p>
            <a:pPr algn="ctr"/>
            <a:r>
              <a:rPr lang="ru-RU" sz="5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ПРОСТО!!!</a:t>
            </a:r>
            <a:endParaRPr lang="ru-RU" sz="54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562074"/>
          </a:xfrm>
        </p:spPr>
        <p:txBody>
          <a:bodyPr>
            <a:noAutofit/>
          </a:bodyPr>
          <a:lstStyle/>
          <a:p>
            <a:r>
              <a:rPr lang="ru-RU" sz="4000" b="1" dirty="0" smtClean="0">
                <a:solidFill>
                  <a:srgbClr val="002060"/>
                </a:solidFill>
              </a:rPr>
              <a:t>Активное участие студентов</a:t>
            </a:r>
            <a:endParaRPr lang="ru-RU" sz="4000" b="1" dirty="0">
              <a:solidFill>
                <a:srgbClr val="002060"/>
              </a:solidFill>
            </a:endParaRPr>
          </a:p>
        </p:txBody>
      </p:sp>
      <p:pic>
        <p:nvPicPr>
          <p:cNvPr id="6148" name="Picture 4" descr="C:\Users\123\Downloads\IMG_820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82" y="1124744"/>
            <a:ext cx="5143500" cy="5539019"/>
          </a:xfrm>
          <a:prstGeom prst="rect">
            <a:avLst/>
          </a:prstGeom>
          <a:noFill/>
          <a:extLst>
            <a:ext uri="{909E8E84-426E-40DD-AFC4-6F175D3DCCD1}">
              <a14:hiddenFill xmlns:a14="http://schemas.microsoft.com/office/drawing/2010/main">
                <a:solidFill>
                  <a:srgbClr val="FFFFFF"/>
                </a:solidFill>
              </a14:hiddenFill>
            </a:ext>
          </a:extLst>
        </p:spPr>
      </p:pic>
      <p:pic>
        <p:nvPicPr>
          <p:cNvPr id="6149" name="Picture 5" descr="C:\Users\123\Downloads\IMG_820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59708" y="1124744"/>
            <a:ext cx="3971034" cy="55390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38959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Рабочий стол\IMG_821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220943"/>
            <a:ext cx="3097673" cy="4184388"/>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D:\Рабочий стол\IMG_820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73172" y="2220943"/>
            <a:ext cx="3096344" cy="418438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D:\Рабочий стол\IMG_820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31840" y="2220943"/>
            <a:ext cx="3138291" cy="418438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259632" y="620688"/>
            <a:ext cx="6649744" cy="646331"/>
          </a:xfrm>
          <a:prstGeom prst="rect">
            <a:avLst/>
          </a:prstGeom>
          <a:noFill/>
        </p:spPr>
        <p:txBody>
          <a:bodyPr wrap="square" rtlCol="0">
            <a:spAutoFit/>
          </a:bodyPr>
          <a:lstStyle/>
          <a:p>
            <a:r>
              <a:rPr lang="ru-RU" sz="3600" b="1" dirty="0" smtClean="0">
                <a:solidFill>
                  <a:srgbClr val="002060"/>
                </a:solidFill>
              </a:rPr>
              <a:t>Повреждения  шейного  отдела</a:t>
            </a:r>
            <a:endParaRPr lang="ru-RU" sz="3600" b="1" dirty="0">
              <a:solidFill>
                <a:srgbClr val="002060"/>
              </a:solidFill>
            </a:endParaRPr>
          </a:p>
        </p:txBody>
      </p:sp>
    </p:spTree>
    <p:extLst>
      <p:ext uri="{BB962C8B-B14F-4D97-AF65-F5344CB8AC3E}">
        <p14:creationId xmlns:p14="http://schemas.microsoft.com/office/powerpoint/2010/main" val="274900117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188640"/>
            <a:ext cx="7239000" cy="1008112"/>
          </a:xfrm>
        </p:spPr>
        <p:txBody>
          <a:bodyPr>
            <a:normAutofit lnSpcReduction="10000"/>
          </a:bodyPr>
          <a:lstStyle/>
          <a:p>
            <a:pPr algn="ctr">
              <a:buNone/>
            </a:pPr>
            <a:r>
              <a:rPr lang="ru-RU" dirty="0" smtClean="0"/>
              <a:t> </a:t>
            </a:r>
            <a:r>
              <a:rPr lang="ru-RU" b="1" dirty="0" smtClean="0">
                <a:solidFill>
                  <a:srgbClr val="002060"/>
                </a:solidFill>
              </a:rPr>
              <a:t>Перевязка перелома при помощи шарфа</a:t>
            </a:r>
          </a:p>
          <a:p>
            <a:endParaRPr lang="ru-RU" dirty="0" smtClean="0"/>
          </a:p>
          <a:p>
            <a:endParaRPr lang="ru-RU" dirty="0"/>
          </a:p>
        </p:txBody>
      </p:sp>
      <p:pic>
        <p:nvPicPr>
          <p:cNvPr id="6146" name="Picture 2" descr="C:\Users\Студент\Desktop\SO917GWFR765_1.jpg"/>
          <p:cNvPicPr>
            <a:picLocks noChangeAspect="1" noChangeArrowheads="1"/>
          </p:cNvPicPr>
          <p:nvPr/>
        </p:nvPicPr>
        <p:blipFill>
          <a:blip r:embed="rId2" cstate="print"/>
          <a:srcRect/>
          <a:stretch>
            <a:fillRect/>
          </a:stretch>
        </p:blipFill>
        <p:spPr bwMode="auto">
          <a:xfrm>
            <a:off x="0" y="1700808"/>
            <a:ext cx="3347864" cy="4832875"/>
          </a:xfrm>
          <a:prstGeom prst="rect">
            <a:avLst/>
          </a:prstGeom>
          <a:noFill/>
          <a:scene3d>
            <a:camera prst="orthographicFront"/>
            <a:lightRig rig="threePt" dir="t"/>
          </a:scene3d>
          <a:sp3d>
            <a:bevelT w="165100" prst="coolSlant"/>
          </a:sp3d>
        </p:spPr>
      </p:pic>
      <p:pic>
        <p:nvPicPr>
          <p:cNvPr id="2050" name="Picture 2" descr="C:\Users\User\Desktop\perelom-sharf-k-telu.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91880" y="1700808"/>
            <a:ext cx="5446304" cy="4824536"/>
          </a:xfrm>
          <a:prstGeom prst="rect">
            <a:avLst/>
          </a:prstGeom>
          <a:noFill/>
          <a:scene3d>
            <a:camera prst="orthographicFront"/>
            <a:lightRig rig="threePt" dir="t"/>
          </a:scene3d>
          <a:sp3d>
            <a:bevelT w="165100" prst="coolSlant"/>
          </a:sp3d>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3"/>
          <p:cNvSpPr>
            <a:spLocks noChangeArrowheads="1"/>
          </p:cNvSpPr>
          <p:nvPr/>
        </p:nvSpPr>
        <p:spPr bwMode="auto">
          <a:xfrm>
            <a:off x="539552" y="90141"/>
            <a:ext cx="8280919" cy="1384995"/>
          </a:xfrm>
          <a:prstGeom prst="rect">
            <a:avLst/>
          </a:prstGeom>
          <a:noFill/>
          <a:ln w="9525">
            <a:noFill/>
            <a:miter lim="800000"/>
            <a:headEnd/>
            <a:tailEnd/>
          </a:ln>
          <a:effectLst/>
        </p:spPr>
        <p:txBody>
          <a:bodyPr wrap="square" anchor="ctr">
            <a:spAutoFit/>
          </a:bodyPr>
          <a:lstStyle/>
          <a:p>
            <a:pPr algn="ctr"/>
            <a:r>
              <a:rPr lang="ru-RU" sz="2800" b="1" dirty="0">
                <a:solidFill>
                  <a:srgbClr val="002060"/>
                </a:solidFill>
                <a:latin typeface="Times New Roman" pitchFamily="18" charset="0"/>
                <a:cs typeface="Times New Roman" pitchFamily="18" charset="0"/>
              </a:rPr>
              <a:t>Правила извлечение инородного тела </a:t>
            </a:r>
            <a:br>
              <a:rPr lang="ru-RU" sz="2800" b="1" dirty="0">
                <a:solidFill>
                  <a:srgbClr val="002060"/>
                </a:solidFill>
                <a:latin typeface="Times New Roman" pitchFamily="18" charset="0"/>
                <a:cs typeface="Times New Roman" pitchFamily="18" charset="0"/>
              </a:rPr>
            </a:br>
            <a:r>
              <a:rPr lang="ru-RU" sz="2800" b="1" dirty="0">
                <a:solidFill>
                  <a:srgbClr val="002060"/>
                </a:solidFill>
                <a:latin typeface="Times New Roman" pitchFamily="18" charset="0"/>
                <a:cs typeface="Times New Roman" pitchFamily="18" charset="0"/>
              </a:rPr>
              <a:t>способом «Буратино» </a:t>
            </a:r>
            <a:br>
              <a:rPr lang="ru-RU" sz="2800" b="1" dirty="0">
                <a:solidFill>
                  <a:srgbClr val="002060"/>
                </a:solidFill>
                <a:latin typeface="Times New Roman" pitchFamily="18" charset="0"/>
                <a:cs typeface="Times New Roman" pitchFamily="18" charset="0"/>
              </a:rPr>
            </a:br>
            <a:r>
              <a:rPr lang="ru-RU" sz="2800" b="1" dirty="0">
                <a:solidFill>
                  <a:srgbClr val="002060"/>
                </a:solidFill>
                <a:latin typeface="Times New Roman" pitchFamily="18" charset="0"/>
                <a:cs typeface="Times New Roman" pitchFamily="18" charset="0"/>
              </a:rPr>
              <a:t>у взрослого или подростка</a:t>
            </a:r>
            <a:r>
              <a:rPr lang="ru-RU" sz="2800" b="1" dirty="0">
                <a:solidFill>
                  <a:srgbClr val="002060"/>
                </a:solidFill>
              </a:rPr>
              <a:t> </a:t>
            </a:r>
          </a:p>
        </p:txBody>
      </p:sp>
      <p:sp>
        <p:nvSpPr>
          <p:cNvPr id="26628" name="Rectangle 4"/>
          <p:cNvSpPr>
            <a:spLocks noChangeArrowheads="1"/>
          </p:cNvSpPr>
          <p:nvPr/>
        </p:nvSpPr>
        <p:spPr bwMode="auto">
          <a:xfrm>
            <a:off x="395536" y="1332379"/>
            <a:ext cx="8569077" cy="1938992"/>
          </a:xfrm>
          <a:prstGeom prst="rect">
            <a:avLst/>
          </a:prstGeom>
          <a:noFill/>
          <a:ln w="9525">
            <a:noFill/>
            <a:miter lim="800000"/>
            <a:headEnd/>
            <a:tailEnd/>
          </a:ln>
          <a:effectLst/>
        </p:spPr>
        <p:txBody>
          <a:bodyPr wrap="square" anchor="ctr">
            <a:spAutoFit/>
          </a:bodyPr>
          <a:lstStyle/>
          <a:p>
            <a:r>
              <a:rPr lang="ru-RU" sz="2000" b="1" dirty="0">
                <a:solidFill>
                  <a:srgbClr val="FF0000"/>
                </a:solidFill>
                <a:latin typeface="Times New Roman" pitchFamily="18" charset="0"/>
                <a:cs typeface="Times New Roman" pitchFamily="18" charset="0"/>
              </a:rPr>
              <a:t>Запомни! </a:t>
            </a:r>
            <a:r>
              <a:rPr lang="ru-RU" sz="2000" b="1" dirty="0">
                <a:latin typeface="Times New Roman" pitchFamily="18" charset="0"/>
                <a:cs typeface="Times New Roman" pitchFamily="18" charset="0"/>
              </a:rPr>
              <a:t>На попытку извлечения инородного тела из дыхательных путей таким способом можно затратить не более 10-15 секунд. Его эффективность не превышает 30%. Если инородное тело имеет вид пластины или монеты, то извлечь ее способом «Буратино» практически невозможно — «эффект копилки». Монету легко в нее опустить, а вот вытрясти монету из копилки невозможно. </a:t>
            </a:r>
            <a:r>
              <a:rPr lang="ru-RU" sz="2000" dirty="0">
                <a:latin typeface="Times New Roman" pitchFamily="18" charset="0"/>
                <a:cs typeface="Times New Roman" pitchFamily="18" charset="0"/>
              </a:rPr>
              <a:t> </a:t>
            </a:r>
            <a:r>
              <a:rPr lang="ru-RU" dirty="0"/>
              <a:t> </a:t>
            </a:r>
          </a:p>
        </p:txBody>
      </p:sp>
      <p:sp>
        <p:nvSpPr>
          <p:cNvPr id="26629" name="Rectangle 5"/>
          <p:cNvSpPr>
            <a:spLocks noChangeArrowheads="1"/>
          </p:cNvSpPr>
          <p:nvPr/>
        </p:nvSpPr>
        <p:spPr bwMode="auto">
          <a:xfrm>
            <a:off x="755576" y="3284984"/>
            <a:ext cx="3240087" cy="3444875"/>
          </a:xfrm>
          <a:prstGeom prst="rect">
            <a:avLst/>
          </a:prstGeom>
          <a:noFill/>
          <a:ln w="9525">
            <a:noFill/>
            <a:miter lim="800000"/>
            <a:headEnd/>
            <a:tailEnd/>
          </a:ln>
          <a:effectLst/>
        </p:spPr>
        <p:txBody>
          <a:bodyPr anchor="ctr">
            <a:spAutoFit/>
          </a:bodyPr>
          <a:lstStyle/>
          <a:p>
            <a:r>
              <a:rPr lang="ru-RU" sz="2000" b="1" dirty="0">
                <a:solidFill>
                  <a:srgbClr val="FF0000"/>
                </a:solidFill>
                <a:latin typeface="Times New Roman" pitchFamily="18" charset="0"/>
                <a:cs typeface="Times New Roman" pitchFamily="18" charset="0"/>
              </a:rPr>
              <a:t>Правило первое</a:t>
            </a:r>
            <a:r>
              <a:rPr lang="ru-RU" sz="2000" dirty="0">
                <a:latin typeface="Times New Roman" pitchFamily="18" charset="0"/>
                <a:cs typeface="Times New Roman" pitchFamily="18" charset="0"/>
              </a:rPr>
              <a:t/>
            </a:r>
            <a:br>
              <a:rPr lang="ru-RU" sz="2000" dirty="0">
                <a:latin typeface="Times New Roman" pitchFamily="18" charset="0"/>
                <a:cs typeface="Times New Roman" pitchFamily="18" charset="0"/>
              </a:rPr>
            </a:br>
            <a:r>
              <a:rPr lang="ru-RU" sz="2000" b="1" dirty="0">
                <a:solidFill>
                  <a:srgbClr val="002060"/>
                </a:solidFill>
                <a:latin typeface="Times New Roman" pitchFamily="18" charset="0"/>
                <a:cs typeface="Times New Roman" pitchFamily="18" charset="0"/>
              </a:rPr>
              <a:t>Положить пострадавшего на своё колено (лучше использовать спинку стула, когда голова упирается в сиденье, а живот в его спинку)</a:t>
            </a:r>
          </a:p>
          <a:p>
            <a:r>
              <a:rPr lang="ru-RU" sz="2000" dirty="0">
                <a:latin typeface="Times New Roman" pitchFamily="18" charset="0"/>
                <a:cs typeface="Times New Roman" pitchFamily="18" charset="0"/>
              </a:rPr>
              <a:t> </a:t>
            </a:r>
            <a:r>
              <a:rPr lang="ru-RU" sz="2000" b="1" dirty="0">
                <a:solidFill>
                  <a:srgbClr val="FF0000"/>
                </a:solidFill>
                <a:latin typeface="Times New Roman" pitchFamily="18" charset="0"/>
                <a:cs typeface="Times New Roman" pitchFamily="18" charset="0"/>
              </a:rPr>
              <a:t>Правило второе</a:t>
            </a:r>
            <a:r>
              <a:rPr lang="ru-RU" sz="2000" dirty="0">
                <a:latin typeface="Times New Roman" pitchFamily="18" charset="0"/>
                <a:cs typeface="Times New Roman" pitchFamily="18" charset="0"/>
              </a:rPr>
              <a:t/>
            </a:r>
            <a:br>
              <a:rPr lang="ru-RU" sz="2000" dirty="0">
                <a:latin typeface="Times New Roman" pitchFamily="18" charset="0"/>
                <a:cs typeface="Times New Roman" pitchFamily="18" charset="0"/>
              </a:rPr>
            </a:br>
            <a:r>
              <a:rPr lang="ru-RU" sz="2000" b="1" dirty="0">
                <a:solidFill>
                  <a:srgbClr val="002060"/>
                </a:solidFill>
                <a:latin typeface="Times New Roman" pitchFamily="18" charset="0"/>
                <a:cs typeface="Times New Roman" pitchFamily="18" charset="0"/>
              </a:rPr>
              <a:t>Похлопать 3-4 раза  ладонью по спине.  </a:t>
            </a:r>
            <a:r>
              <a:rPr lang="ru-RU" sz="2000" dirty="0">
                <a:latin typeface="Times New Roman" pitchFamily="18" charset="0"/>
                <a:cs typeface="Times New Roman" pitchFamily="18" charset="0"/>
              </a:rPr>
              <a:t/>
            </a:r>
            <a:br>
              <a:rPr lang="ru-RU" sz="2000" dirty="0">
                <a:latin typeface="Times New Roman" pitchFamily="18" charset="0"/>
                <a:cs typeface="Times New Roman" pitchFamily="18" charset="0"/>
              </a:rPr>
            </a:br>
            <a:endParaRPr lang="ru-RU" sz="2000" dirty="0">
              <a:latin typeface="Times New Roman" pitchFamily="18" charset="0"/>
              <a:cs typeface="Times New Roman" pitchFamily="18" charset="0"/>
            </a:endParaRPr>
          </a:p>
        </p:txBody>
      </p:sp>
      <p:pic>
        <p:nvPicPr>
          <p:cNvPr id="26631" name="Picture 7" descr="Inor-11-500"/>
          <p:cNvPicPr>
            <a:picLocks noChangeAspect="1" noChangeArrowheads="1"/>
          </p:cNvPicPr>
          <p:nvPr/>
        </p:nvPicPr>
        <p:blipFill>
          <a:blip r:embed="rId2" cstate="print"/>
          <a:srcRect/>
          <a:stretch>
            <a:fillRect/>
          </a:stretch>
        </p:blipFill>
        <p:spPr bwMode="auto">
          <a:xfrm>
            <a:off x="6924675" y="3357563"/>
            <a:ext cx="2219325" cy="2951162"/>
          </a:xfrm>
          <a:prstGeom prst="rect">
            <a:avLst/>
          </a:prstGeom>
          <a:noFill/>
        </p:spPr>
      </p:pic>
      <p:pic>
        <p:nvPicPr>
          <p:cNvPr id="26633" name="Picture 9" descr="Inor-10-600"/>
          <p:cNvPicPr>
            <a:picLocks noChangeAspect="1" noChangeArrowheads="1"/>
          </p:cNvPicPr>
          <p:nvPr/>
        </p:nvPicPr>
        <p:blipFill>
          <a:blip r:embed="rId3" cstate="print"/>
          <a:srcRect/>
          <a:stretch>
            <a:fillRect/>
          </a:stretch>
        </p:blipFill>
        <p:spPr bwMode="auto">
          <a:xfrm>
            <a:off x="4427538" y="3356992"/>
            <a:ext cx="2678112" cy="2951733"/>
          </a:xfrm>
          <a:prstGeom prst="rect">
            <a:avLst/>
          </a:prstGeo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bwMode="auto"/>
        <p:txBody>
          <a:bodyPr vert="horz" wrap="square" lIns="91440" tIns="45720" rIns="91440" bIns="45720" numCol="1" anchorCtr="0" compatLnSpc="1">
            <a:prstTxWarp prst="textNoShape">
              <a:avLst/>
            </a:prstTxWarp>
          </a:bodyPr>
          <a:lstStyle/>
          <a:p>
            <a:r>
              <a:rPr lang="ru-RU" sz="3200" b="1" dirty="0" smtClean="0">
                <a:solidFill>
                  <a:srgbClr val="002060"/>
                </a:solidFill>
                <a:effectLst/>
                <a:latin typeface="Times New Roman" pitchFamily="18" charset="0"/>
                <a:cs typeface="Times New Roman" pitchFamily="18" charset="0"/>
              </a:rPr>
              <a:t>«СПОСОБ АМЕРИКАНСКИХ ПОЛИЦЕЙСКИХ»</a:t>
            </a:r>
          </a:p>
        </p:txBody>
      </p:sp>
      <p:sp>
        <p:nvSpPr>
          <p:cNvPr id="27651" name="Rectangle 3"/>
          <p:cNvSpPr>
            <a:spLocks noChangeArrowheads="1"/>
          </p:cNvSpPr>
          <p:nvPr/>
        </p:nvSpPr>
        <p:spPr bwMode="auto">
          <a:xfrm>
            <a:off x="323528" y="1466424"/>
            <a:ext cx="8712968" cy="1631216"/>
          </a:xfrm>
          <a:prstGeom prst="rect">
            <a:avLst/>
          </a:prstGeom>
          <a:noFill/>
          <a:ln w="9525">
            <a:noFill/>
            <a:miter lim="800000"/>
            <a:headEnd/>
            <a:tailEnd/>
          </a:ln>
          <a:effectLst/>
        </p:spPr>
        <p:txBody>
          <a:bodyPr wrap="square" anchor="ctr">
            <a:spAutoFit/>
          </a:bodyPr>
          <a:lstStyle/>
          <a:p>
            <a:r>
              <a:rPr lang="ru-RU" sz="2000" b="1" dirty="0">
                <a:solidFill>
                  <a:srgbClr val="002060"/>
                </a:solidFill>
                <a:latin typeface="Times New Roman" pitchFamily="18" charset="0"/>
                <a:cs typeface="Times New Roman" pitchFamily="18" charset="0"/>
              </a:rPr>
              <a:t>Другой способ, более эффективный, получил название «способа американских полицейских». Откровенно говоря, авторы не располагают точными данными, насколько американские блюстители порядка «приложили к нему руку», но то, что способ,  названный в их честь, спас многие жизни, ни у кого не вызывает сомнений</a:t>
            </a:r>
            <a:r>
              <a:rPr lang="ru-RU" sz="2000" b="1" dirty="0">
                <a:solidFill>
                  <a:srgbClr val="002060"/>
                </a:solidFill>
              </a:rPr>
              <a:t> </a:t>
            </a:r>
          </a:p>
        </p:txBody>
      </p:sp>
      <p:sp>
        <p:nvSpPr>
          <p:cNvPr id="27653" name="Rectangle 5"/>
          <p:cNvSpPr>
            <a:spLocks noChangeArrowheads="1"/>
          </p:cNvSpPr>
          <p:nvPr/>
        </p:nvSpPr>
        <p:spPr bwMode="auto">
          <a:xfrm>
            <a:off x="1187450" y="3109188"/>
            <a:ext cx="3816350" cy="3170099"/>
          </a:xfrm>
          <a:prstGeom prst="rect">
            <a:avLst/>
          </a:prstGeom>
          <a:noFill/>
          <a:ln w="9525">
            <a:noFill/>
            <a:miter lim="800000"/>
            <a:headEnd/>
            <a:tailEnd/>
          </a:ln>
          <a:effectLst/>
        </p:spPr>
        <p:txBody>
          <a:bodyPr anchor="ctr">
            <a:spAutoFit/>
          </a:bodyPr>
          <a:lstStyle/>
          <a:p>
            <a:pPr algn="ctr"/>
            <a:r>
              <a:rPr lang="ru-RU" sz="2000" b="1" dirty="0">
                <a:solidFill>
                  <a:srgbClr val="FF0000"/>
                </a:solidFill>
                <a:latin typeface="Times New Roman" pitchFamily="18" charset="0"/>
                <a:cs typeface="Times New Roman" pitchFamily="18" charset="0"/>
              </a:rPr>
              <a:t>Правило первое</a:t>
            </a:r>
            <a:r>
              <a:rPr lang="ru-RU" sz="2000" dirty="0">
                <a:latin typeface="Times New Roman" pitchFamily="18" charset="0"/>
                <a:cs typeface="Times New Roman" pitchFamily="18" charset="0"/>
              </a:rPr>
              <a:t/>
            </a:r>
            <a:br>
              <a:rPr lang="ru-RU" sz="2000" dirty="0">
                <a:latin typeface="Times New Roman" pitchFamily="18" charset="0"/>
                <a:cs typeface="Times New Roman" pitchFamily="18" charset="0"/>
              </a:rPr>
            </a:br>
            <a:r>
              <a:rPr lang="ru-RU" sz="2000" b="1" dirty="0">
                <a:solidFill>
                  <a:srgbClr val="002060"/>
                </a:solidFill>
                <a:latin typeface="Times New Roman" pitchFamily="18" charset="0"/>
                <a:cs typeface="Times New Roman" pitchFamily="18" charset="0"/>
              </a:rPr>
              <a:t>Встать за спиной пострадавшей и взять её за плечи.</a:t>
            </a:r>
          </a:p>
          <a:p>
            <a:pPr algn="ctr"/>
            <a:r>
              <a:rPr lang="ru-RU" sz="2000" b="1" dirty="0">
                <a:solidFill>
                  <a:srgbClr val="FF0000"/>
                </a:solidFill>
                <a:latin typeface="Times New Roman" pitchFamily="18" charset="0"/>
                <a:cs typeface="Times New Roman" pitchFamily="18" charset="0"/>
              </a:rPr>
              <a:t>Правило второе</a:t>
            </a:r>
            <a:r>
              <a:rPr lang="ru-RU" sz="2000" dirty="0">
                <a:latin typeface="Times New Roman" pitchFamily="18" charset="0"/>
                <a:cs typeface="Times New Roman" pitchFamily="18" charset="0"/>
              </a:rPr>
              <a:t/>
            </a:r>
            <a:br>
              <a:rPr lang="ru-RU" sz="2000" dirty="0">
                <a:latin typeface="Times New Roman" pitchFamily="18" charset="0"/>
                <a:cs typeface="Times New Roman" pitchFamily="18" charset="0"/>
              </a:rPr>
            </a:br>
            <a:r>
              <a:rPr lang="ru-RU" sz="2000" b="1" dirty="0">
                <a:solidFill>
                  <a:srgbClr val="002060"/>
                </a:solidFill>
                <a:latin typeface="Times New Roman" pitchFamily="18" charset="0"/>
                <a:cs typeface="Times New Roman" pitchFamily="18" charset="0"/>
              </a:rPr>
              <a:t>Отстранив от себя, с силой ударить её  спиной о свою грудную клетку. При выполнении удара следует отстраниться от её затылка.</a:t>
            </a:r>
          </a:p>
        </p:txBody>
      </p:sp>
      <p:pic>
        <p:nvPicPr>
          <p:cNvPr id="27655" name="Picture 7" descr="Inor-3-500(1)"/>
          <p:cNvPicPr>
            <a:picLocks noChangeAspect="1" noChangeArrowheads="1"/>
          </p:cNvPicPr>
          <p:nvPr/>
        </p:nvPicPr>
        <p:blipFill>
          <a:blip r:embed="rId2" cstate="print"/>
          <a:srcRect/>
          <a:stretch>
            <a:fillRect/>
          </a:stretch>
        </p:blipFill>
        <p:spPr bwMode="auto">
          <a:xfrm>
            <a:off x="5922963" y="3141663"/>
            <a:ext cx="2635250" cy="3455987"/>
          </a:xfrm>
          <a:prstGeom prst="rect">
            <a:avLst/>
          </a:prstGeom>
          <a:noFill/>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57200" y="116632"/>
            <a:ext cx="7239000" cy="6624736"/>
          </a:xfrm>
        </p:spPr>
        <p:txBody>
          <a:bodyPr>
            <a:normAutofit/>
          </a:bodyPr>
          <a:lstStyle/>
          <a:p>
            <a:pPr marL="0" indent="0">
              <a:buNone/>
            </a:pPr>
            <a:r>
              <a:rPr lang="ru-RU" sz="2400" b="1" dirty="0">
                <a:solidFill>
                  <a:srgbClr val="002060"/>
                </a:solidFill>
              </a:rPr>
              <a:t>Если </a:t>
            </a:r>
            <a:r>
              <a:rPr lang="ru-RU" sz="2400" b="1" cap="small" dirty="0">
                <a:solidFill>
                  <a:srgbClr val="002060"/>
                </a:solidFill>
              </a:rPr>
              <a:t>в </a:t>
            </a:r>
            <a:r>
              <a:rPr lang="ru-RU" sz="2400" b="1" dirty="0">
                <a:solidFill>
                  <a:srgbClr val="002060"/>
                </a:solidFill>
              </a:rPr>
              <a:t>течение 15—20 с данная попытка </a:t>
            </a:r>
            <a:r>
              <a:rPr lang="ru-RU" sz="2400" b="1" dirty="0" smtClean="0">
                <a:solidFill>
                  <a:srgbClr val="002060"/>
                </a:solidFill>
              </a:rPr>
              <a:t>извлечения </a:t>
            </a:r>
            <a:r>
              <a:rPr lang="ru-RU" sz="2400" b="1" dirty="0">
                <a:solidFill>
                  <a:srgbClr val="002060"/>
                </a:solidFill>
              </a:rPr>
              <a:t>инородного тела не привела к </a:t>
            </a:r>
            <a:r>
              <a:rPr lang="ru-RU" sz="2400" b="1" dirty="0" smtClean="0">
                <a:solidFill>
                  <a:srgbClr val="002060"/>
                </a:solidFill>
              </a:rPr>
              <a:t>успеху, то надо </a:t>
            </a:r>
            <a:r>
              <a:rPr lang="ru-RU" b="1" i="1" dirty="0" smtClean="0">
                <a:solidFill>
                  <a:srgbClr val="002060"/>
                </a:solidFill>
              </a:rPr>
              <a:t>воспользоваться </a:t>
            </a:r>
            <a:r>
              <a:rPr lang="ru-RU" b="1" i="1" dirty="0">
                <a:solidFill>
                  <a:srgbClr val="002060"/>
                </a:solidFill>
              </a:rPr>
              <a:t>способом </a:t>
            </a:r>
            <a:r>
              <a:rPr lang="ru-RU" b="1" i="1" dirty="0" err="1" smtClean="0">
                <a:solidFill>
                  <a:srgbClr val="002060"/>
                </a:solidFill>
              </a:rPr>
              <a:t>Геймлиха</a:t>
            </a:r>
            <a:endParaRPr lang="ru-RU" b="1" i="1" dirty="0" smtClean="0">
              <a:solidFill>
                <a:srgbClr val="002060"/>
              </a:solidFill>
            </a:endParaRPr>
          </a:p>
          <a:p>
            <a:pPr marL="0" indent="0">
              <a:buFont typeface="Wingdings" pitchFamily="2" charset="2"/>
              <a:buChar char="Ø"/>
            </a:pPr>
            <a:r>
              <a:rPr lang="ru-RU" sz="2000" b="1" dirty="0" smtClean="0">
                <a:solidFill>
                  <a:srgbClr val="002060"/>
                </a:solidFill>
              </a:rPr>
              <a:t>Встать </a:t>
            </a:r>
            <a:r>
              <a:rPr lang="ru-RU" sz="2000" b="1" dirty="0">
                <a:solidFill>
                  <a:srgbClr val="002060"/>
                </a:solidFill>
              </a:rPr>
              <a:t>сзади </a:t>
            </a:r>
            <a:r>
              <a:rPr lang="ru-RU" sz="2000" b="1" dirty="0" smtClean="0">
                <a:solidFill>
                  <a:srgbClr val="002060"/>
                </a:solidFill>
              </a:rPr>
              <a:t>пострадавшего,</a:t>
            </a:r>
            <a:r>
              <a:rPr lang="ru-RU" sz="2000" b="1" dirty="0">
                <a:solidFill>
                  <a:srgbClr val="002060"/>
                </a:solidFill>
              </a:rPr>
              <a:t/>
            </a:r>
            <a:br>
              <a:rPr lang="ru-RU" sz="2000" b="1" dirty="0">
                <a:solidFill>
                  <a:srgbClr val="002060"/>
                </a:solidFill>
              </a:rPr>
            </a:br>
            <a:r>
              <a:rPr lang="ru-RU" sz="2000" b="1" dirty="0" smtClean="0">
                <a:solidFill>
                  <a:srgbClr val="002060"/>
                </a:solidFill>
              </a:rPr>
              <a:t>обхватить </a:t>
            </a:r>
            <a:r>
              <a:rPr lang="ru-RU" sz="2000" b="1" dirty="0">
                <a:solidFill>
                  <a:srgbClr val="002060"/>
                </a:solidFill>
              </a:rPr>
              <a:t>его руками так,  </a:t>
            </a:r>
            <a:endParaRPr lang="ru-RU" sz="2000" b="1" dirty="0" smtClean="0">
              <a:solidFill>
                <a:srgbClr val="002060"/>
              </a:solidFill>
            </a:endParaRPr>
          </a:p>
          <a:p>
            <a:pPr marL="0" indent="0">
              <a:buNone/>
            </a:pPr>
            <a:r>
              <a:rPr lang="ru-RU" sz="2000" b="1" dirty="0" smtClean="0">
                <a:solidFill>
                  <a:srgbClr val="002060"/>
                </a:solidFill>
              </a:rPr>
              <a:t>чтобы </a:t>
            </a:r>
            <a:r>
              <a:rPr lang="ru-RU" sz="2000" b="1" dirty="0">
                <a:solidFill>
                  <a:srgbClr val="002060"/>
                </a:solidFill>
              </a:rPr>
              <a:t>руки,  сложенные </a:t>
            </a:r>
            <a:br>
              <a:rPr lang="ru-RU" sz="2000" b="1" dirty="0">
                <a:solidFill>
                  <a:srgbClr val="002060"/>
                </a:solidFill>
              </a:rPr>
            </a:br>
            <a:r>
              <a:rPr lang="ru-RU" sz="2000" b="1" dirty="0">
                <a:solidFill>
                  <a:srgbClr val="002060"/>
                </a:solidFill>
              </a:rPr>
              <a:t>в замок,  оказались </a:t>
            </a:r>
            <a:endParaRPr lang="ru-RU" sz="2000" b="1" dirty="0" smtClean="0">
              <a:solidFill>
                <a:srgbClr val="002060"/>
              </a:solidFill>
            </a:endParaRPr>
          </a:p>
          <a:p>
            <a:pPr marL="0" indent="0">
              <a:buNone/>
            </a:pPr>
            <a:r>
              <a:rPr lang="ru-RU" sz="2000" b="1" dirty="0" smtClean="0">
                <a:solidFill>
                  <a:srgbClr val="002060"/>
                </a:solidFill>
              </a:rPr>
              <a:t>между </a:t>
            </a:r>
            <a:r>
              <a:rPr lang="ru-RU" sz="2000" b="1" dirty="0">
                <a:solidFill>
                  <a:srgbClr val="002060"/>
                </a:solidFill>
              </a:rPr>
              <a:t>реберной дугой </a:t>
            </a:r>
            <a:endParaRPr lang="ru-RU" sz="2000" b="1" dirty="0" smtClean="0">
              <a:solidFill>
                <a:srgbClr val="002060"/>
              </a:solidFill>
            </a:endParaRPr>
          </a:p>
          <a:p>
            <a:pPr marL="0" indent="0">
              <a:buNone/>
            </a:pPr>
            <a:r>
              <a:rPr lang="ru-RU" sz="2000" b="1" dirty="0" smtClean="0">
                <a:solidFill>
                  <a:srgbClr val="002060"/>
                </a:solidFill>
              </a:rPr>
              <a:t>и </a:t>
            </a:r>
            <a:r>
              <a:rPr lang="ru-RU" sz="2000" b="1" dirty="0">
                <a:solidFill>
                  <a:srgbClr val="002060"/>
                </a:solidFill>
              </a:rPr>
              <a:t>пупком пострадавшего.</a:t>
            </a:r>
            <a:br>
              <a:rPr lang="ru-RU" sz="2000" b="1" dirty="0">
                <a:solidFill>
                  <a:srgbClr val="002060"/>
                </a:solidFill>
              </a:rPr>
            </a:br>
            <a:endParaRPr lang="ru-RU" sz="2000" b="1" dirty="0" smtClean="0">
              <a:solidFill>
                <a:srgbClr val="002060"/>
              </a:solidFill>
            </a:endParaRPr>
          </a:p>
          <a:p>
            <a:pPr marL="0" indent="0">
              <a:buFont typeface="Wingdings" pitchFamily="2" charset="2"/>
              <a:buChar char="Ø"/>
            </a:pPr>
            <a:r>
              <a:rPr lang="ru-RU" sz="2000" b="1" dirty="0" smtClean="0">
                <a:solidFill>
                  <a:srgbClr val="002060"/>
                </a:solidFill>
              </a:rPr>
              <a:t>Отстранить </a:t>
            </a:r>
            <a:r>
              <a:rPr lang="ru-RU" sz="2000" b="1" dirty="0">
                <a:solidFill>
                  <a:srgbClr val="002060"/>
                </a:solidFill>
              </a:rPr>
              <a:t>его от себя и </a:t>
            </a:r>
            <a:endParaRPr lang="ru-RU" sz="2000" b="1" dirty="0" smtClean="0">
              <a:solidFill>
                <a:srgbClr val="002060"/>
              </a:solidFill>
            </a:endParaRPr>
          </a:p>
          <a:p>
            <a:pPr marL="0" indent="0">
              <a:buNone/>
            </a:pPr>
            <a:r>
              <a:rPr lang="ru-RU" sz="2000" b="1" dirty="0" smtClean="0">
                <a:solidFill>
                  <a:srgbClr val="002060"/>
                </a:solidFill>
              </a:rPr>
              <a:t>с </a:t>
            </a:r>
            <a:r>
              <a:rPr lang="ru-RU" sz="2000" b="1" dirty="0">
                <a:solidFill>
                  <a:srgbClr val="002060"/>
                </a:solidFill>
              </a:rPr>
              <a:t>силой ударить </a:t>
            </a:r>
            <a:r>
              <a:rPr lang="ru-RU" sz="2000" b="1" dirty="0" smtClean="0">
                <a:solidFill>
                  <a:srgbClr val="002060"/>
                </a:solidFill>
              </a:rPr>
              <a:t>спиной о </a:t>
            </a:r>
          </a:p>
          <a:p>
            <a:pPr marL="0" indent="0">
              <a:buNone/>
            </a:pPr>
            <a:r>
              <a:rPr lang="ru-RU" sz="2000" b="1" dirty="0" smtClean="0">
                <a:solidFill>
                  <a:srgbClr val="002060"/>
                </a:solidFill>
              </a:rPr>
              <a:t>свою </a:t>
            </a:r>
            <a:r>
              <a:rPr lang="ru-RU" sz="2000" b="1" dirty="0">
                <a:solidFill>
                  <a:srgbClr val="002060"/>
                </a:solidFill>
              </a:rPr>
              <a:t>грудь, </a:t>
            </a:r>
            <a:r>
              <a:rPr lang="ru-RU" sz="2000" b="1" dirty="0" smtClean="0">
                <a:solidFill>
                  <a:srgbClr val="002060"/>
                </a:solidFill>
              </a:rPr>
              <a:t>а </a:t>
            </a:r>
            <a:r>
              <a:rPr lang="ru-RU" sz="2000" b="1" dirty="0">
                <a:solidFill>
                  <a:srgbClr val="002060"/>
                </a:solidFill>
              </a:rPr>
              <a:t>сложенными </a:t>
            </a:r>
            <a:endParaRPr lang="ru-RU" sz="2000" b="1" dirty="0" smtClean="0">
              <a:solidFill>
                <a:srgbClr val="002060"/>
              </a:solidFill>
            </a:endParaRPr>
          </a:p>
          <a:p>
            <a:pPr marL="0" indent="0">
              <a:buNone/>
            </a:pPr>
            <a:r>
              <a:rPr lang="ru-RU" sz="2000" b="1" dirty="0" smtClean="0">
                <a:solidFill>
                  <a:srgbClr val="002060"/>
                </a:solidFill>
              </a:rPr>
              <a:t>в </a:t>
            </a:r>
            <a:r>
              <a:rPr lang="ru-RU" sz="2000" b="1" dirty="0">
                <a:solidFill>
                  <a:srgbClr val="002060"/>
                </a:solidFill>
              </a:rPr>
              <a:t>замок </a:t>
            </a:r>
            <a:r>
              <a:rPr lang="ru-RU" sz="2000" b="1" dirty="0" smtClean="0">
                <a:solidFill>
                  <a:srgbClr val="002060"/>
                </a:solidFill>
              </a:rPr>
              <a:t>кистями </a:t>
            </a:r>
            <a:r>
              <a:rPr lang="ru-RU" sz="2000" b="1" dirty="0">
                <a:solidFill>
                  <a:srgbClr val="002060"/>
                </a:solidFill>
              </a:rPr>
              <a:t>— </a:t>
            </a:r>
            <a:endParaRPr lang="ru-RU" sz="2000" b="1" dirty="0" smtClean="0">
              <a:solidFill>
                <a:srgbClr val="002060"/>
              </a:solidFill>
            </a:endParaRPr>
          </a:p>
          <a:p>
            <a:pPr marL="0" indent="0">
              <a:buNone/>
            </a:pPr>
            <a:r>
              <a:rPr lang="ru-RU" sz="2000" b="1" dirty="0" smtClean="0">
                <a:solidFill>
                  <a:srgbClr val="002060"/>
                </a:solidFill>
              </a:rPr>
              <a:t>в надчревную  </a:t>
            </a:r>
            <a:r>
              <a:rPr lang="ru-RU" sz="2000" b="1" dirty="0">
                <a:solidFill>
                  <a:srgbClr val="002060"/>
                </a:solidFill>
              </a:rPr>
              <a:t>область.</a:t>
            </a:r>
          </a:p>
          <a:p>
            <a:pPr marL="0" indent="0" algn="r">
              <a:buNone/>
            </a:pPr>
            <a:endParaRPr lang="ru-RU" dirty="0"/>
          </a:p>
        </p:txBody>
      </p:sp>
      <p:pic>
        <p:nvPicPr>
          <p:cNvPr id="5122" name="Picture 2" descr="C:\Users\User\Desktop\Inor-12-50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67944" y="1556792"/>
            <a:ext cx="3504299" cy="4869517"/>
          </a:xfrm>
          <a:prstGeom prst="rect">
            <a:avLst/>
          </a:prstGeom>
          <a:noFill/>
          <a:scene3d>
            <a:camera prst="orthographicFront"/>
            <a:lightRig rig="threePt" dir="t"/>
          </a:scene3d>
          <a:sp3d>
            <a:bevelT w="165100" prst="coolSlant"/>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346883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634082"/>
          </a:xfrm>
        </p:spPr>
        <p:txBody>
          <a:bodyPr>
            <a:normAutofit fontScale="90000"/>
          </a:bodyPr>
          <a:lstStyle/>
          <a:p>
            <a:r>
              <a:rPr lang="ru-RU" b="1" dirty="0" smtClean="0">
                <a:solidFill>
                  <a:srgbClr val="002060"/>
                </a:solidFill>
              </a:rPr>
              <a:t>Извлечение инородного тела</a:t>
            </a:r>
            <a:endParaRPr lang="ru-RU" b="1" dirty="0">
              <a:solidFill>
                <a:srgbClr val="002060"/>
              </a:solidFill>
            </a:endParaRPr>
          </a:p>
        </p:txBody>
      </p:sp>
      <p:pic>
        <p:nvPicPr>
          <p:cNvPr id="19458" name="Picture 2" descr="Первая помощь методом Генри Геймлиха (Henry Heimlich). Обсуждение на LiveInternet - Российский Сервис Онлайн-Дневников"/>
          <p:cNvPicPr>
            <a:picLocks noChangeAspect="1" noChangeArrowheads="1"/>
          </p:cNvPicPr>
          <p:nvPr/>
        </p:nvPicPr>
        <p:blipFill>
          <a:blip r:embed="rId2" cstate="print"/>
          <a:srcRect/>
          <a:stretch>
            <a:fillRect/>
          </a:stretch>
        </p:blipFill>
        <p:spPr bwMode="auto">
          <a:xfrm>
            <a:off x="0" y="3699299"/>
            <a:ext cx="2428892" cy="3158701"/>
          </a:xfrm>
          <a:prstGeom prst="rect">
            <a:avLst/>
          </a:prstGeom>
          <a:noFill/>
        </p:spPr>
      </p:pic>
      <p:pic>
        <p:nvPicPr>
          <p:cNvPr id="19460" name="Picture 4" descr="C:\Users\836D~1\AppData\Local\Temp\Rar$DI34.389\IMG_8223.JPG"/>
          <p:cNvPicPr>
            <a:picLocks noChangeAspect="1" noChangeArrowheads="1"/>
          </p:cNvPicPr>
          <p:nvPr/>
        </p:nvPicPr>
        <p:blipFill>
          <a:blip r:embed="rId3" cstate="print"/>
          <a:srcRect/>
          <a:stretch>
            <a:fillRect/>
          </a:stretch>
        </p:blipFill>
        <p:spPr bwMode="auto">
          <a:xfrm>
            <a:off x="2411760" y="980728"/>
            <a:ext cx="3384376" cy="4608512"/>
          </a:xfrm>
          <a:prstGeom prst="rect">
            <a:avLst/>
          </a:prstGeom>
          <a:noFill/>
          <a:scene3d>
            <a:camera prst="orthographicFront"/>
            <a:lightRig rig="threePt" dir="t"/>
          </a:scene3d>
          <a:sp3d>
            <a:bevelT w="165100" prst="coolSlant"/>
          </a:sp3d>
        </p:spPr>
      </p:pic>
      <p:pic>
        <p:nvPicPr>
          <p:cNvPr id="5" name="Содержимое 3" descr="IMG_8225.JPG"/>
          <p:cNvPicPr>
            <a:picLocks noGrp="1" noChangeAspect="1"/>
          </p:cNvPicPr>
          <p:nvPr>
            <p:ph idx="1"/>
          </p:nvPr>
        </p:nvPicPr>
        <p:blipFill>
          <a:blip r:embed="rId4" cstate="print"/>
          <a:stretch>
            <a:fillRect/>
          </a:stretch>
        </p:blipFill>
        <p:spPr>
          <a:xfrm rot="5400000">
            <a:off x="5165812" y="1611052"/>
            <a:ext cx="4608512" cy="3347864"/>
          </a:xfrm>
          <a:scene3d>
            <a:camera prst="orthographicFront"/>
            <a:lightRig rig="threePt" dir="t"/>
          </a:scene3d>
          <a:sp3d>
            <a:bevelT w="165100" prst="coolSlant"/>
          </a:sp3d>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dirty="0"/>
          </a:p>
        </p:txBody>
      </p:sp>
      <p:sp>
        <p:nvSpPr>
          <p:cNvPr id="3" name="Подзаголовок 2"/>
          <p:cNvSpPr>
            <a:spLocks noGrp="1"/>
          </p:cNvSpPr>
          <p:nvPr>
            <p:ph type="subTitle" idx="1"/>
          </p:nvPr>
        </p:nvSpPr>
        <p:spPr/>
        <p:txBody>
          <a:bodyPr/>
          <a:lstStyle/>
          <a:p>
            <a:endParaRPr lang="ru-RU" dirty="0"/>
          </a:p>
        </p:txBody>
      </p:sp>
      <p:sp>
        <p:nvSpPr>
          <p:cNvPr id="5" name="TextBox 4"/>
          <p:cNvSpPr txBox="1"/>
          <p:nvPr/>
        </p:nvSpPr>
        <p:spPr>
          <a:xfrm>
            <a:off x="539552" y="116632"/>
            <a:ext cx="7655547" cy="1077218"/>
          </a:xfrm>
          <a:prstGeom prst="rect">
            <a:avLst/>
          </a:prstGeom>
          <a:noFill/>
        </p:spPr>
        <p:txBody>
          <a:bodyPr wrap="square" rtlCol="0">
            <a:spAutoFit/>
          </a:bodyPr>
          <a:lstStyle/>
          <a:p>
            <a:pPr algn="ctr"/>
            <a:r>
              <a:rPr lang="ru-RU" sz="3200" b="1" dirty="0" smtClean="0">
                <a:solidFill>
                  <a:srgbClr val="002060"/>
                </a:solidFill>
              </a:rPr>
              <a:t>Защита  себя  и своих  близких (</a:t>
            </a:r>
            <a:r>
              <a:rPr lang="ru-RU" sz="3200" b="1" dirty="0">
                <a:solidFill>
                  <a:srgbClr val="002060"/>
                </a:solidFill>
              </a:rPr>
              <a:t>с</a:t>
            </a:r>
            <a:r>
              <a:rPr lang="ru-RU" sz="3200" b="1" dirty="0" smtClean="0">
                <a:solidFill>
                  <a:srgbClr val="002060"/>
                </a:solidFill>
              </a:rPr>
              <a:t>амооборона)</a:t>
            </a:r>
            <a:endParaRPr lang="ru-RU" sz="3200" b="1" dirty="0">
              <a:solidFill>
                <a:srgbClr val="002060"/>
              </a:solidFill>
            </a:endParaRPr>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8452" y="1196752"/>
            <a:ext cx="8512020" cy="5476825"/>
          </a:xfrm>
          <a:prstGeom prst="rect">
            <a:avLst/>
          </a:prstGeom>
          <a:noFill/>
          <a:ln>
            <a:noFill/>
          </a:ln>
          <a:scene3d>
            <a:camera prst="orthographicFront"/>
            <a:lightRig rig="threePt" dir="t"/>
          </a:scene3d>
          <a:sp3d>
            <a:bevelT w="165100" prst="coolSlan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34936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819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188640"/>
            <a:ext cx="8229600" cy="1930226"/>
          </a:xfrm>
        </p:spPr>
        <p:txBody>
          <a:bodyPr>
            <a:noAutofit/>
          </a:bodyPr>
          <a:lstStyle/>
          <a:p>
            <a:pPr algn="r"/>
            <a:r>
              <a:rPr lang="ru-RU" sz="3600" b="1" dirty="0" smtClean="0">
                <a:solidFill>
                  <a:srgbClr val="002060"/>
                </a:solidFill>
              </a:rPr>
              <a:t>«Опасная ситуация может произойти в любое время и с любым человеком»</a:t>
            </a:r>
            <a:br>
              <a:rPr lang="ru-RU" sz="3600" b="1" dirty="0" smtClean="0">
                <a:solidFill>
                  <a:srgbClr val="002060"/>
                </a:solidFill>
              </a:rPr>
            </a:br>
            <a:r>
              <a:rPr lang="ru-RU" sz="3600" b="1" dirty="0" smtClean="0">
                <a:solidFill>
                  <a:srgbClr val="002060"/>
                </a:solidFill>
              </a:rPr>
              <a:t>(С.В.Петров)</a:t>
            </a:r>
            <a:endParaRPr lang="ru-RU" sz="3600" b="1" dirty="0">
              <a:solidFill>
                <a:srgbClr val="002060"/>
              </a:solidFill>
            </a:endParaRPr>
          </a:p>
        </p:txBody>
      </p:sp>
      <p:pic>
        <p:nvPicPr>
          <p:cNvPr id="4" name="Picture 2" descr="C:\Users\Студент\Desktop\Новая папка\IMG_8231.JPG"/>
          <p:cNvPicPr>
            <a:picLocks noChangeAspect="1" noChangeArrowheads="1"/>
          </p:cNvPicPr>
          <p:nvPr/>
        </p:nvPicPr>
        <p:blipFill>
          <a:blip r:embed="rId2" cstate="print"/>
          <a:srcRect/>
          <a:stretch>
            <a:fillRect/>
          </a:stretch>
        </p:blipFill>
        <p:spPr bwMode="auto">
          <a:xfrm>
            <a:off x="1115616" y="2003386"/>
            <a:ext cx="6768752" cy="4854614"/>
          </a:xfrm>
          <a:prstGeom prst="rect">
            <a:avLst/>
          </a:prstGeom>
          <a:noFill/>
          <a:scene3d>
            <a:camera prst="orthographicFront"/>
            <a:lightRig rig="threePt" dir="t"/>
          </a:scene3d>
          <a:sp3d>
            <a:bevelT w="165100" prst="coolSlant"/>
          </a:sp3d>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b="1" dirty="0" smtClean="0">
                <a:solidFill>
                  <a:srgbClr val="002060"/>
                </a:solidFill>
              </a:rPr>
              <a:t>Разница между знаниями и умениями</a:t>
            </a:r>
            <a:endParaRPr lang="ru-RU" b="1" dirty="0">
              <a:solidFill>
                <a:srgbClr val="002060"/>
              </a:solidFill>
            </a:endParaRPr>
          </a:p>
        </p:txBody>
      </p:sp>
      <p:pic>
        <p:nvPicPr>
          <p:cNvPr id="4" name="Содержимое 3" descr="IMG_8235.JPG"/>
          <p:cNvPicPr>
            <a:picLocks noGrp="1" noChangeAspect="1"/>
          </p:cNvPicPr>
          <p:nvPr>
            <p:ph idx="1"/>
          </p:nvPr>
        </p:nvPicPr>
        <p:blipFill>
          <a:blip r:embed="rId2" cstate="print"/>
          <a:stretch>
            <a:fillRect/>
          </a:stretch>
        </p:blipFill>
        <p:spPr>
          <a:xfrm>
            <a:off x="2267744" y="1556792"/>
            <a:ext cx="3953413" cy="2965060"/>
          </a:xfrm>
        </p:spPr>
      </p:pic>
      <p:pic>
        <p:nvPicPr>
          <p:cNvPr id="7" name="Рисунок 6" descr="IMG_8230.JPG"/>
          <p:cNvPicPr>
            <a:picLocks noChangeAspect="1"/>
          </p:cNvPicPr>
          <p:nvPr/>
        </p:nvPicPr>
        <p:blipFill>
          <a:blip r:embed="rId3" cstate="print"/>
          <a:stretch>
            <a:fillRect/>
          </a:stretch>
        </p:blipFill>
        <p:spPr>
          <a:xfrm rot="5400000">
            <a:off x="-535496" y="1660240"/>
            <a:ext cx="4283968" cy="3212976"/>
          </a:xfrm>
          <a:prstGeom prst="rect">
            <a:avLst/>
          </a:prstGeom>
        </p:spPr>
      </p:pic>
      <p:pic>
        <p:nvPicPr>
          <p:cNvPr id="11" name="Рисунок 10" descr="IMG_8237.JPG"/>
          <p:cNvPicPr>
            <a:picLocks noChangeAspect="1"/>
          </p:cNvPicPr>
          <p:nvPr/>
        </p:nvPicPr>
        <p:blipFill>
          <a:blip r:embed="rId4" cstate="print"/>
          <a:stretch>
            <a:fillRect/>
          </a:stretch>
        </p:blipFill>
        <p:spPr>
          <a:xfrm>
            <a:off x="5580112" y="3326023"/>
            <a:ext cx="3563888" cy="3531977"/>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23728" y="0"/>
            <a:ext cx="4788024" cy="3068960"/>
          </a:xfrm>
          <a:prstGeom prst="rect">
            <a:avLst/>
          </a:prstGeom>
          <a:noFill/>
          <a:ln>
            <a:noFill/>
          </a:ln>
          <a:scene3d>
            <a:camera prst="orthographicFront"/>
            <a:lightRig rig="threePt" dir="t"/>
          </a:scene3d>
          <a:sp3d>
            <a:bevelT w="165100" prst="coolSlan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52120" y="3068960"/>
            <a:ext cx="2701205" cy="3789040"/>
          </a:xfrm>
          <a:prstGeom prst="rect">
            <a:avLst/>
          </a:prstGeom>
          <a:noFill/>
          <a:ln>
            <a:noFill/>
          </a:ln>
          <a:scene3d>
            <a:camera prst="orthographicFront"/>
            <a:lightRig rig="threePt" dir="t"/>
          </a:scene3d>
          <a:sp3d>
            <a:bevelT w="165100" prst="coolSlan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1560" y="3501008"/>
            <a:ext cx="4055218" cy="3077666"/>
          </a:xfrm>
          <a:prstGeom prst="rect">
            <a:avLst/>
          </a:prstGeom>
          <a:noFill/>
          <a:ln>
            <a:noFill/>
          </a:ln>
          <a:scene3d>
            <a:camera prst="orthographicFront"/>
            <a:lightRig rig="threePt" dir="t"/>
          </a:scene3d>
          <a:sp3d>
            <a:bevelT w="165100" prst="coolSlan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b="1" dirty="0" smtClean="0">
                <a:solidFill>
                  <a:srgbClr val="002060"/>
                </a:solidFill>
              </a:rPr>
              <a:t>Использование крика- как метод защиты</a:t>
            </a:r>
            <a:endParaRPr lang="ru-RU" b="1" dirty="0">
              <a:solidFill>
                <a:srgbClr val="002060"/>
              </a:solidFill>
            </a:endParaRPr>
          </a:p>
        </p:txBody>
      </p:sp>
      <p:pic>
        <p:nvPicPr>
          <p:cNvPr id="7170" name="Picture 2" descr="http://im1-tub-ru.yandex.net/i?id=2b34567d5a5837ed9e5da282f8e3c6ef-132-144&amp;n=21"/>
          <p:cNvPicPr>
            <a:picLocks noChangeAspect="1" noChangeArrowheads="1"/>
          </p:cNvPicPr>
          <p:nvPr/>
        </p:nvPicPr>
        <p:blipFill>
          <a:blip r:embed="rId2" cstate="print"/>
          <a:srcRect/>
          <a:stretch>
            <a:fillRect/>
          </a:stretch>
        </p:blipFill>
        <p:spPr bwMode="auto">
          <a:xfrm>
            <a:off x="571472" y="2428868"/>
            <a:ext cx="4095779" cy="3071834"/>
          </a:xfrm>
          <a:prstGeom prst="rect">
            <a:avLst/>
          </a:prstGeom>
          <a:noFill/>
          <a:scene3d>
            <a:camera prst="orthographicFront"/>
            <a:lightRig rig="threePt" dir="t"/>
          </a:scene3d>
          <a:sp3d>
            <a:bevelT w="165100" prst="coolSlant"/>
          </a:sp3d>
        </p:spPr>
      </p:pic>
      <p:pic>
        <p:nvPicPr>
          <p:cNvPr id="7172" name="Picture 4" descr="http://im3-tub-ru.yandex.net/i?id=4898b8107714169d35cd13b9f0365160-40-144&amp;n=21"/>
          <p:cNvPicPr>
            <a:picLocks noChangeAspect="1" noChangeArrowheads="1"/>
          </p:cNvPicPr>
          <p:nvPr/>
        </p:nvPicPr>
        <p:blipFill>
          <a:blip r:embed="rId3" cstate="print"/>
          <a:srcRect/>
          <a:stretch>
            <a:fillRect/>
          </a:stretch>
        </p:blipFill>
        <p:spPr bwMode="auto">
          <a:xfrm flipH="1">
            <a:off x="5429256" y="2928934"/>
            <a:ext cx="3333773" cy="2500330"/>
          </a:xfrm>
          <a:prstGeom prst="rect">
            <a:avLst/>
          </a:prstGeom>
          <a:noFill/>
          <a:scene3d>
            <a:camera prst="orthographicFront"/>
            <a:lightRig rig="threePt" dir="t"/>
          </a:scene3d>
          <a:sp3d>
            <a:bevelT w="165100" prst="coolSlant"/>
          </a:sp3d>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Содержимое 1"/>
          <p:cNvSpPr>
            <a:spLocks noGrp="1"/>
          </p:cNvSpPr>
          <p:nvPr>
            <p:ph idx="1"/>
          </p:nvPr>
        </p:nvSpPr>
        <p:spPr>
          <a:xfrm>
            <a:off x="0" y="1988840"/>
            <a:ext cx="4788024" cy="3532038"/>
          </a:xfrm>
        </p:spPr>
        <p:txBody>
          <a:bodyPr>
            <a:normAutofit/>
          </a:bodyPr>
          <a:lstStyle/>
          <a:p>
            <a:r>
              <a:rPr lang="ru-RU" b="1" dirty="0" smtClean="0">
                <a:solidFill>
                  <a:srgbClr val="002060"/>
                </a:solidFill>
              </a:rPr>
              <a:t>Чтобы смягчить удар от автомобиля, можно  подпрыгнуть, тогда  удар получится менее значительным и травмы иного рода.</a:t>
            </a:r>
          </a:p>
        </p:txBody>
      </p:sp>
      <p:sp>
        <p:nvSpPr>
          <p:cNvPr id="3" name="Заголовок 2"/>
          <p:cNvSpPr>
            <a:spLocks noGrp="1"/>
          </p:cNvSpPr>
          <p:nvPr>
            <p:ph type="title"/>
          </p:nvPr>
        </p:nvSpPr>
        <p:spPr/>
        <p:txBody>
          <a:bodyPr/>
          <a:lstStyle/>
          <a:p>
            <a:pPr>
              <a:defRPr/>
            </a:pPr>
            <a:r>
              <a:rPr lang="ru-RU" b="1" dirty="0" smtClean="0">
                <a:solidFill>
                  <a:srgbClr val="002060"/>
                </a:solidFill>
              </a:rPr>
              <a:t>Амортизация при ударе </a:t>
            </a:r>
            <a:endParaRPr lang="ru-RU" b="1" dirty="0">
              <a:solidFill>
                <a:srgbClr val="002060"/>
              </a:solidFill>
            </a:endParaRPr>
          </a:p>
        </p:txBody>
      </p:sp>
      <p:pic>
        <p:nvPicPr>
          <p:cNvPr id="17412" name="Picture 2" descr="C:\Users\Студент\Desktop\картинки\IMG_8214.JPG"/>
          <p:cNvPicPr>
            <a:picLocks noChangeAspect="1" noChangeArrowheads="1"/>
          </p:cNvPicPr>
          <p:nvPr/>
        </p:nvPicPr>
        <p:blipFill>
          <a:blip r:embed="rId2" cstate="print"/>
          <a:srcRect/>
          <a:stretch>
            <a:fillRect/>
          </a:stretch>
        </p:blipFill>
        <p:spPr bwMode="auto">
          <a:xfrm>
            <a:off x="4860033" y="1484313"/>
            <a:ext cx="3815656" cy="5113337"/>
          </a:xfrm>
          <a:prstGeom prst="rect">
            <a:avLst/>
          </a:prstGeom>
          <a:noFill/>
          <a:ln w="9525">
            <a:noFill/>
            <a:miter lim="800000"/>
            <a:headEnd/>
            <a:tailEnd/>
          </a:ln>
          <a:scene3d>
            <a:camera prst="orthographicFront"/>
            <a:lightRig rig="threePt" dir="t"/>
          </a:scene3d>
          <a:sp3d>
            <a:bevelT w="165100" prst="coolSlant"/>
          </a:sp3d>
        </p:spPr>
      </p:pic>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b="1" dirty="0" smtClean="0">
                <a:solidFill>
                  <a:srgbClr val="002060"/>
                </a:solidFill>
              </a:rPr>
              <a:t>Прыжок как способ уменьшить тяжесть повреждений при ДТП</a:t>
            </a:r>
            <a:endParaRPr lang="ru-RU" b="1" dirty="0">
              <a:solidFill>
                <a:srgbClr val="002060"/>
              </a:solidFill>
            </a:endParaRPr>
          </a:p>
        </p:txBody>
      </p:sp>
      <p:pic>
        <p:nvPicPr>
          <p:cNvPr id="4" name="Содержимое 3" descr="IMG_8212.JPG"/>
          <p:cNvPicPr>
            <a:picLocks noGrp="1" noChangeAspect="1"/>
          </p:cNvPicPr>
          <p:nvPr>
            <p:ph idx="1"/>
          </p:nvPr>
        </p:nvPicPr>
        <p:blipFill>
          <a:blip r:embed="rId2" cstate="print"/>
          <a:stretch>
            <a:fillRect/>
          </a:stretch>
        </p:blipFill>
        <p:spPr>
          <a:xfrm>
            <a:off x="3383360" y="1988840"/>
            <a:ext cx="5760640" cy="4869160"/>
          </a:xfrm>
        </p:spPr>
      </p:pic>
      <p:pic>
        <p:nvPicPr>
          <p:cNvPr id="5" name="Рисунок 4" descr="Pravyiy-bok-avtomobilya-KIA-ceed_sw.-Foto-v-profil.-500x375.jpeg"/>
          <p:cNvPicPr>
            <a:picLocks noChangeAspect="1"/>
          </p:cNvPicPr>
          <p:nvPr/>
        </p:nvPicPr>
        <p:blipFill>
          <a:blip r:embed="rId3" cstate="print"/>
          <a:stretch>
            <a:fillRect/>
          </a:stretch>
        </p:blipFill>
        <p:spPr>
          <a:xfrm>
            <a:off x="1" y="1988840"/>
            <a:ext cx="6516215" cy="4869160"/>
          </a:xfrm>
          <a:prstGeom prst="rect">
            <a:avLst/>
          </a:prstGeo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457200" y="0"/>
            <a:ext cx="8229600" cy="908720"/>
          </a:xfrm>
        </p:spPr>
        <p:txBody>
          <a:bodyPr>
            <a:normAutofit/>
          </a:bodyPr>
          <a:lstStyle/>
          <a:p>
            <a:r>
              <a:rPr lang="ru-RU" sz="3600" b="1" dirty="0" smtClean="0">
                <a:solidFill>
                  <a:srgbClr val="002060"/>
                </a:solidFill>
              </a:rPr>
              <a:t>Оборона от пистолета</a:t>
            </a:r>
            <a:endParaRPr lang="ru-RU" sz="3600" b="1" dirty="0">
              <a:solidFill>
                <a:srgbClr val="002060"/>
              </a:solidFill>
            </a:endParaRPr>
          </a:p>
        </p:txBody>
      </p:sp>
      <p:pic>
        <p:nvPicPr>
          <p:cNvPr id="1126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358555"/>
            <a:ext cx="9144000" cy="34994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descr="C:\Users\Студент\Desktop\5345.jpg"/>
          <p:cNvPicPr>
            <a:picLocks noGrp="1" noChangeAspect="1" noChangeArrowheads="1"/>
          </p:cNvPicPr>
          <p:nvPr>
            <p:ph sz="half" idx="4294967295"/>
          </p:nvPr>
        </p:nvPicPr>
        <p:blipFill>
          <a:blip r:embed="rId3" cstate="print"/>
          <a:srcRect/>
          <a:stretch>
            <a:fillRect/>
          </a:stretch>
        </p:blipFill>
        <p:spPr bwMode="auto">
          <a:xfrm>
            <a:off x="179512" y="836712"/>
            <a:ext cx="4038600" cy="2524125"/>
          </a:xfrm>
          <a:prstGeom prst="rect">
            <a:avLst/>
          </a:prstGeom>
          <a:noFill/>
        </p:spPr>
      </p:pic>
      <p:pic>
        <p:nvPicPr>
          <p:cNvPr id="8"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16016" y="908720"/>
            <a:ext cx="3456384" cy="2304256"/>
          </a:xfrm>
          <a:prstGeom prst="rect">
            <a:avLst/>
          </a:prstGeom>
          <a:noFill/>
          <a:ln>
            <a:noFill/>
          </a:ln>
          <a:scene3d>
            <a:camera prst="orthographicFront"/>
            <a:lightRig rig="threePt" dir="t"/>
          </a:scene3d>
          <a:sp3d>
            <a:bevelT w="165100" prst="coolSlan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6471822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Содержимое 2"/>
          <p:cNvSpPr>
            <a:spLocks noGrp="1"/>
          </p:cNvSpPr>
          <p:nvPr>
            <p:ph idx="1"/>
          </p:nvPr>
        </p:nvSpPr>
        <p:spPr>
          <a:xfrm>
            <a:off x="323528" y="188640"/>
            <a:ext cx="8363272" cy="6408712"/>
          </a:xfrm>
          <a:ln w="38100">
            <a:solidFill>
              <a:srgbClr val="002060"/>
            </a:solidFill>
          </a:ln>
        </p:spPr>
        <p:txBody>
          <a:bodyPr>
            <a:noAutofit/>
          </a:bodyPr>
          <a:lstStyle/>
          <a:p>
            <a:pPr algn="ctr">
              <a:buNone/>
            </a:pPr>
            <a:r>
              <a:rPr lang="ru-RU" sz="2000" b="1" dirty="0" smtClean="0">
                <a:solidFill>
                  <a:srgbClr val="002060"/>
                </a:solidFill>
              </a:rPr>
              <a:t>ВНИМАНИЕ!</a:t>
            </a:r>
          </a:p>
          <a:p>
            <a:r>
              <a:rPr lang="ru-RU" sz="2000" b="1" dirty="0" smtClean="0">
                <a:solidFill>
                  <a:srgbClr val="002060"/>
                </a:solidFill>
              </a:rPr>
              <a:t>Противник, вооруженный пистолетом, имеет большое преимущество перед безоружным. Он уверен в своем полном превосходстве. Однако именно в этой уверенности заключается его уязвимость, так как она снижает бдительность. Если противник не выстрелил сразу, значит, он намерен что-то от вас потребовать. Оружие он применит только тогда, когда почувствует явную угрозу своей безопасности. Следовательно, необходимо всячески стараться отвлечь его внимание, обмануть, перехитрить (словами, криком, жестами, мимикой) и сблизиться на дистанцию, позволяющую провести обезоруживающий прием.</a:t>
            </a:r>
            <a:br>
              <a:rPr lang="ru-RU" sz="2000" b="1" dirty="0" smtClean="0">
                <a:solidFill>
                  <a:srgbClr val="002060"/>
                </a:solidFill>
              </a:rPr>
            </a:br>
            <a:r>
              <a:rPr lang="ru-RU" sz="2000" b="1" dirty="0" smtClean="0">
                <a:solidFill>
                  <a:srgbClr val="002060"/>
                </a:solidFill>
              </a:rPr>
              <a:t>Любой прием против человека с пистолетом в руке начинается с ухода в сторону от линии выстрела. Следующий момент — захват вооруженной руки либо выбивание оружия. Захватив руку с пистолетом, ни в коем случае нельзя проносить ее мимо себя, надо поднимать ее вверх или опускать вниз. Во время выполнения приема необходимо действовать решительно, жестко и быстро. Здесь уже не удастся остановиться на середине пути или изменить первоначальный замысел — слишком велик риск.</a:t>
            </a:r>
            <a:r>
              <a:rPr lang="ru-RU" sz="2000" dirty="0" smtClean="0"/>
              <a:t/>
            </a:r>
            <a:br>
              <a:rPr lang="ru-RU" sz="2000" dirty="0" smtClean="0"/>
            </a:br>
            <a:endParaRPr lang="ru-RU" sz="2000"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260648"/>
            <a:ext cx="8229600" cy="720080"/>
          </a:xfrm>
        </p:spPr>
        <p:txBody>
          <a:bodyPr>
            <a:normAutofit/>
          </a:bodyPr>
          <a:lstStyle/>
          <a:p>
            <a:r>
              <a:rPr lang="ru-RU" sz="3600" b="1" dirty="0" smtClean="0">
                <a:solidFill>
                  <a:srgbClr val="002060"/>
                </a:solidFill>
              </a:rPr>
              <a:t>Действие по защите от пистолета</a:t>
            </a:r>
            <a:endParaRPr lang="ru-RU" sz="3600" b="1" dirty="0">
              <a:solidFill>
                <a:srgbClr val="002060"/>
              </a:solidFill>
            </a:endParaRPr>
          </a:p>
        </p:txBody>
      </p:sp>
      <p:pic>
        <p:nvPicPr>
          <p:cNvPr id="3075" name="Picture 3" descr="C:\Users\Студент\Desktop\Новая папка\IMG_8164.JPG"/>
          <p:cNvPicPr>
            <a:picLocks noGrp="1" noChangeAspect="1" noChangeArrowheads="1"/>
          </p:cNvPicPr>
          <p:nvPr>
            <p:ph sz="half" idx="1"/>
          </p:nvPr>
        </p:nvPicPr>
        <p:blipFill>
          <a:blip r:embed="rId2" cstate="print"/>
          <a:srcRect/>
          <a:stretch>
            <a:fillRect/>
          </a:stretch>
        </p:blipFill>
        <p:spPr bwMode="auto">
          <a:xfrm>
            <a:off x="251520" y="980728"/>
            <a:ext cx="4038600" cy="3312368"/>
          </a:xfrm>
          <a:prstGeom prst="rect">
            <a:avLst/>
          </a:prstGeom>
          <a:noFill/>
        </p:spPr>
      </p:pic>
      <p:pic>
        <p:nvPicPr>
          <p:cNvPr id="6" name="Picture 2" descr="C:\Users\123\Downloads\IMG_816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83968" y="980728"/>
            <a:ext cx="4608512" cy="3312368"/>
          </a:xfrm>
          <a:prstGeom prst="rect">
            <a:avLst/>
          </a:prstGeom>
          <a:noFill/>
          <a:extLst>
            <a:ext uri="{909E8E84-426E-40DD-AFC4-6F175D3DCCD1}">
              <a14:hiddenFill xmlns:a14="http://schemas.microsoft.com/office/drawing/2010/main">
                <a:solidFill>
                  <a:srgbClr val="FFFFFF"/>
                </a:solidFill>
              </a14:hiddenFill>
            </a:ext>
          </a:extLst>
        </p:spPr>
      </p:pic>
      <p:sp>
        <p:nvSpPr>
          <p:cNvPr id="9" name="Прямоугольник 8"/>
          <p:cNvSpPr/>
          <p:nvPr/>
        </p:nvSpPr>
        <p:spPr>
          <a:xfrm>
            <a:off x="24502" y="4941168"/>
            <a:ext cx="9089091" cy="1446550"/>
          </a:xfrm>
          <a:prstGeom prst="rect">
            <a:avLst/>
          </a:prstGeom>
          <a:noFill/>
        </p:spPr>
        <p:txBody>
          <a:bodyPr wrap="none" lIns="91440" tIns="45720" rIns="91440" bIns="45720">
            <a:spAutoFit/>
          </a:bodyPr>
          <a:lstStyle/>
          <a:p>
            <a:pPr algn="ctr"/>
            <a:r>
              <a:rPr lang="ru-RU" sz="4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Уход в сторону от направления </a:t>
            </a:r>
          </a:p>
          <a:p>
            <a:pPr algn="ctr"/>
            <a:r>
              <a:rPr lang="ru-RU" sz="4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выстрела</a:t>
            </a:r>
            <a:endParaRPr lang="ru-RU" sz="44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260648"/>
            <a:ext cx="8229600" cy="5865515"/>
          </a:xfrm>
        </p:spPr>
        <p:txBody>
          <a:bodyPr/>
          <a:lstStyle/>
          <a:p>
            <a:r>
              <a:rPr lang="ru-RU" b="1" dirty="0" smtClean="0">
                <a:solidFill>
                  <a:srgbClr val="002060"/>
                </a:solidFill>
              </a:rPr>
              <a:t>Необходимо учить учеников искать пульс на сонной артерии друг у друга</a:t>
            </a:r>
          </a:p>
          <a:p>
            <a:endParaRPr lang="ru-RU" dirty="0"/>
          </a:p>
        </p:txBody>
      </p:sp>
      <p:pic>
        <p:nvPicPr>
          <p:cNvPr id="11266" name="Picture 2" descr="http://im1-tub-ru.yandex.net/i?id=d4569b64e6d30140260ed647bfc2dce9-38-144&amp;n=21"/>
          <p:cNvPicPr>
            <a:picLocks noChangeAspect="1" noChangeArrowheads="1"/>
          </p:cNvPicPr>
          <p:nvPr/>
        </p:nvPicPr>
        <p:blipFill>
          <a:blip r:embed="rId2" cstate="print"/>
          <a:srcRect/>
          <a:stretch>
            <a:fillRect/>
          </a:stretch>
        </p:blipFill>
        <p:spPr bwMode="auto">
          <a:xfrm>
            <a:off x="395536" y="1916832"/>
            <a:ext cx="4200554" cy="3000396"/>
          </a:xfrm>
          <a:prstGeom prst="rect">
            <a:avLst/>
          </a:prstGeom>
          <a:noFill/>
        </p:spPr>
      </p:pic>
      <p:pic>
        <p:nvPicPr>
          <p:cNvPr id="4" name="Picture 3" descr="C:\Users\Студент\Desktop\Новая папка\IMG_8238.JPG"/>
          <p:cNvPicPr>
            <a:picLocks noChangeAspect="1" noChangeArrowheads="1"/>
          </p:cNvPicPr>
          <p:nvPr/>
        </p:nvPicPr>
        <p:blipFill>
          <a:blip r:embed="rId3" cstate="print"/>
          <a:srcRect/>
          <a:stretch>
            <a:fillRect/>
          </a:stretch>
        </p:blipFill>
        <p:spPr bwMode="auto">
          <a:xfrm>
            <a:off x="4572000" y="1916832"/>
            <a:ext cx="4038600" cy="3028950"/>
          </a:xfrm>
          <a:prstGeom prst="rect">
            <a:avLst/>
          </a:prstGeom>
          <a:noFill/>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a:xfrm>
            <a:off x="395288" y="1052513"/>
            <a:ext cx="8497192" cy="3240087"/>
          </a:xfrm>
          <a:ln w="38100">
            <a:solidFill>
              <a:srgbClr val="002060"/>
            </a:solidFill>
          </a:ln>
        </p:spPr>
        <p:txBody>
          <a:bodyPr/>
          <a:lstStyle/>
          <a:p>
            <a:pPr fontAlgn="t">
              <a:buFont typeface="Wingdings 3" pitchFamily="18" charset="2"/>
              <a:buNone/>
            </a:pPr>
            <a:r>
              <a:rPr lang="ru-RU" sz="2400" dirty="0" smtClean="0"/>
              <a:t>    </a:t>
            </a:r>
            <a:r>
              <a:rPr lang="ru-RU" sz="2400" b="1" dirty="0" smtClean="0">
                <a:solidFill>
                  <a:srgbClr val="002060"/>
                </a:solidFill>
              </a:rPr>
              <a:t>  Если у пострадавшего, который находится без сознания, определяются дыхание и пульс, не оставляйте его лежать на спине. Переверните пострадавшего на бок. </a:t>
            </a:r>
          </a:p>
          <a:p>
            <a:pPr fontAlgn="t">
              <a:buFont typeface="Wingdings 3" pitchFamily="18" charset="2"/>
              <a:buNone/>
            </a:pPr>
            <a:r>
              <a:rPr lang="ru-RU" sz="2400" b="1" dirty="0" smtClean="0">
                <a:solidFill>
                  <a:srgbClr val="002060"/>
                </a:solidFill>
              </a:rPr>
              <a:t>     В положении на боку язык не закрывает дыхательные пути. Кроме того, кровь и другие выделения беспрепятственно вытекают из ротовой полости, не вызывая закупорки дыхательных путей. </a:t>
            </a:r>
          </a:p>
          <a:p>
            <a:pPr fontAlgn="t">
              <a:buFont typeface="Wingdings 3" pitchFamily="18" charset="2"/>
              <a:buNone/>
            </a:pPr>
            <a:r>
              <a:rPr lang="ru-RU" sz="2400" b="1" dirty="0" smtClean="0">
                <a:solidFill>
                  <a:srgbClr val="002060"/>
                </a:solidFill>
              </a:rPr>
              <a:t>     При поворачивании поддерживайте его голову!</a:t>
            </a:r>
          </a:p>
        </p:txBody>
      </p:sp>
      <p:sp>
        <p:nvSpPr>
          <p:cNvPr id="3" name="Заголовок 2"/>
          <p:cNvSpPr>
            <a:spLocks noGrp="1"/>
          </p:cNvSpPr>
          <p:nvPr>
            <p:ph type="title"/>
          </p:nvPr>
        </p:nvSpPr>
        <p:spPr>
          <a:xfrm>
            <a:off x="457200" y="274638"/>
            <a:ext cx="8229600" cy="796908"/>
          </a:xfrm>
        </p:spPr>
        <p:txBody>
          <a:bodyPr/>
          <a:lstStyle/>
          <a:p>
            <a:pPr algn="ctr" eaLnBrk="1" fontAlgn="auto" hangingPunct="1">
              <a:spcAft>
                <a:spcPts val="0"/>
              </a:spcAft>
              <a:defRPr/>
            </a:pPr>
            <a:r>
              <a:rPr lang="ru-RU" b="1" dirty="0" smtClean="0">
                <a:solidFill>
                  <a:srgbClr val="002060"/>
                </a:solidFill>
              </a:rPr>
              <a:t>Поза выживания </a:t>
            </a:r>
            <a:endParaRPr lang="ru-RU" b="1" dirty="0">
              <a:solidFill>
                <a:srgbClr val="002060"/>
              </a:solidFill>
            </a:endParaRPr>
          </a:p>
        </p:txBody>
      </p:sp>
      <p:pic>
        <p:nvPicPr>
          <p:cNvPr id="15365" name="Picture 5" descr="C:\Users\Студент\Desktop\картинки\IMG_8177.JPG"/>
          <p:cNvPicPr>
            <a:picLocks noChangeAspect="1" noChangeArrowheads="1"/>
          </p:cNvPicPr>
          <p:nvPr/>
        </p:nvPicPr>
        <p:blipFill>
          <a:blip r:embed="rId2" cstate="print"/>
          <a:srcRect/>
          <a:stretch>
            <a:fillRect/>
          </a:stretch>
        </p:blipFill>
        <p:spPr bwMode="auto">
          <a:xfrm>
            <a:off x="0" y="4581525"/>
            <a:ext cx="3024335" cy="2276475"/>
          </a:xfrm>
          <a:prstGeom prst="rect">
            <a:avLst/>
          </a:prstGeom>
          <a:noFill/>
          <a:ln w="9525">
            <a:noFill/>
            <a:miter lim="800000"/>
            <a:headEnd/>
            <a:tailEnd/>
          </a:ln>
        </p:spPr>
      </p:pic>
      <p:pic>
        <p:nvPicPr>
          <p:cNvPr id="15366" name="Picture 6" descr="C:\Users\Студент\Desktop\картинки\IMG_20140930_105326.jpg"/>
          <p:cNvPicPr>
            <a:picLocks noChangeAspect="1" noChangeArrowheads="1"/>
          </p:cNvPicPr>
          <p:nvPr/>
        </p:nvPicPr>
        <p:blipFill>
          <a:blip r:embed="rId3" cstate="print"/>
          <a:srcRect/>
          <a:stretch>
            <a:fillRect/>
          </a:stretch>
        </p:blipFill>
        <p:spPr bwMode="auto">
          <a:xfrm>
            <a:off x="5940153" y="4581525"/>
            <a:ext cx="3203848" cy="2276475"/>
          </a:xfrm>
          <a:prstGeom prst="rect">
            <a:avLst/>
          </a:prstGeom>
          <a:noFill/>
          <a:ln w="9525">
            <a:noFill/>
            <a:miter lim="800000"/>
            <a:headEnd/>
            <a:tailEnd/>
          </a:ln>
        </p:spPr>
      </p:pic>
      <p:pic>
        <p:nvPicPr>
          <p:cNvPr id="7" name="Picture 3" descr="C:\Users\123\Downloads\IMG_819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15816" y="4581129"/>
            <a:ext cx="3096344" cy="227687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a:xfrm>
            <a:off x="142875" y="500063"/>
            <a:ext cx="8686800" cy="5935662"/>
          </a:xfrm>
        </p:spPr>
        <p:txBody>
          <a:bodyPr>
            <a:normAutofit/>
          </a:bodyPr>
          <a:lstStyle/>
          <a:p>
            <a:pPr algn="just" eaLnBrk="1" hangingPunct="1">
              <a:buFont typeface="Wingdings 3" pitchFamily="18" charset="2"/>
              <a:buNone/>
            </a:pPr>
            <a:r>
              <a:rPr lang="ru-RU" dirty="0" smtClean="0"/>
              <a:t>  </a:t>
            </a:r>
            <a:r>
              <a:rPr lang="ru-RU" b="1" dirty="0" smtClean="0">
                <a:solidFill>
                  <a:srgbClr val="002060"/>
                </a:solidFill>
              </a:rPr>
              <a:t>В схватке с преступником любое подручное средство дает вам дополнительное преимущество, которое, возможно, станет в итоге решающим. Для самозащиты можно использовать различные подручные предметы, причем, чем неожиданней  и  оригинальней  будет предмет, тем больше шансов поразить  им и     противника и сохранить  себе жизнь! </a:t>
            </a:r>
          </a:p>
          <a:p>
            <a:pPr algn="just" eaLnBrk="1" hangingPunct="1">
              <a:buFont typeface="Wingdings 3" pitchFamily="18" charset="2"/>
              <a:buNone/>
            </a:pPr>
            <a:r>
              <a:rPr lang="ru-RU" b="1" dirty="0" smtClean="0">
                <a:solidFill>
                  <a:srgbClr val="002060"/>
                </a:solidFill>
              </a:rPr>
              <a:t>        Итак, что же можно </a:t>
            </a:r>
          </a:p>
          <a:p>
            <a:pPr algn="just" eaLnBrk="1" hangingPunct="1">
              <a:buFont typeface="Wingdings 3" pitchFamily="18" charset="2"/>
              <a:buNone/>
            </a:pPr>
            <a:r>
              <a:rPr lang="ru-RU" b="1" dirty="0" smtClean="0">
                <a:solidFill>
                  <a:srgbClr val="002060"/>
                </a:solidFill>
              </a:rPr>
              <a:t>             использовать?</a:t>
            </a:r>
          </a:p>
          <a:p>
            <a:pPr algn="just" eaLnBrk="1" hangingPunct="1"/>
            <a:endParaRPr lang="ru-RU" dirty="0" smtClean="0"/>
          </a:p>
        </p:txBody>
      </p:sp>
      <p:pic>
        <p:nvPicPr>
          <p:cNvPr id="6" name="Picture 3" descr="Картинка 1 из 60"/>
          <p:cNvPicPr>
            <a:picLocks noChangeAspect="1" noChangeArrowheads="1"/>
          </p:cNvPicPr>
          <p:nvPr/>
        </p:nvPicPr>
        <p:blipFill>
          <a:blip r:embed="rId2" cstate="print"/>
          <a:srcRect/>
          <a:stretch>
            <a:fillRect/>
          </a:stretch>
        </p:blipFill>
        <p:spPr bwMode="auto">
          <a:xfrm>
            <a:off x="5436096" y="4077072"/>
            <a:ext cx="3429000" cy="2643187"/>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w="165100" prst="coolSlant"/>
          </a:sp3d>
        </p:spPr>
      </p:pic>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0"/>
            <a:ext cx="8229600" cy="1143000"/>
          </a:xfrm>
        </p:spPr>
        <p:txBody>
          <a:bodyPr/>
          <a:lstStyle/>
          <a:p>
            <a:r>
              <a:rPr lang="ru-RU" b="1" dirty="0" smtClean="0">
                <a:solidFill>
                  <a:srgbClr val="002060"/>
                </a:solidFill>
              </a:rPr>
              <a:t>Поза выживания</a:t>
            </a:r>
            <a:endParaRPr lang="ru-RU" b="1" dirty="0">
              <a:solidFill>
                <a:srgbClr val="002060"/>
              </a:solidFill>
            </a:endParaRPr>
          </a:p>
        </p:txBody>
      </p:sp>
      <p:pic>
        <p:nvPicPr>
          <p:cNvPr id="24579" name="Picture 3" descr="Первая помощь в экстремальной ситуации. Часть 2"/>
          <p:cNvPicPr>
            <a:picLocks noChangeAspect="1" noChangeArrowheads="1"/>
          </p:cNvPicPr>
          <p:nvPr/>
        </p:nvPicPr>
        <p:blipFill>
          <a:blip r:embed="rId2" cstate="print"/>
          <a:srcRect/>
          <a:stretch>
            <a:fillRect/>
          </a:stretch>
        </p:blipFill>
        <p:spPr bwMode="auto">
          <a:xfrm>
            <a:off x="1000100" y="4286256"/>
            <a:ext cx="7610475" cy="2286001"/>
          </a:xfrm>
          <a:prstGeom prst="rect">
            <a:avLst/>
          </a:prstGeom>
          <a:noFill/>
        </p:spPr>
      </p:pic>
      <p:pic>
        <p:nvPicPr>
          <p:cNvPr id="5" name="Содержимое 3" descr="IMG_8193.JPG"/>
          <p:cNvPicPr>
            <a:picLocks noGrp="1" noChangeAspect="1"/>
          </p:cNvPicPr>
          <p:nvPr>
            <p:ph idx="1"/>
          </p:nvPr>
        </p:nvPicPr>
        <p:blipFill>
          <a:blip r:embed="rId3" cstate="print"/>
          <a:stretch>
            <a:fillRect/>
          </a:stretch>
        </p:blipFill>
        <p:spPr>
          <a:xfrm>
            <a:off x="1835696" y="980728"/>
            <a:ext cx="5818592" cy="3312367"/>
          </a:xfrm>
          <a:scene3d>
            <a:camera prst="orthographicFront"/>
            <a:lightRig rig="threePt" dir="t"/>
          </a:scene3d>
          <a:sp3d>
            <a:bevelT w="165100" prst="coolSlant"/>
          </a:sp3d>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6275040" cy="1143000"/>
          </a:xfrm>
        </p:spPr>
        <p:txBody>
          <a:bodyPr/>
          <a:lstStyle/>
          <a:p>
            <a:pPr algn="ctr"/>
            <a:r>
              <a:rPr lang="ru-RU" b="1" dirty="0" smtClean="0">
                <a:solidFill>
                  <a:srgbClr val="002060"/>
                </a:solidFill>
              </a:rPr>
              <a:t>Поза выживания </a:t>
            </a:r>
            <a:endParaRPr lang="ru-RU" b="1" dirty="0">
              <a:solidFill>
                <a:srgbClr val="002060"/>
              </a:solidFill>
            </a:endParaRPr>
          </a:p>
        </p:txBody>
      </p:sp>
      <p:pic>
        <p:nvPicPr>
          <p:cNvPr id="2050" name="Picture 2" descr="C:\Users\Студент\Desktop\2(73).jpg"/>
          <p:cNvPicPr>
            <a:picLocks noGrp="1" noChangeAspect="1" noChangeArrowheads="1"/>
          </p:cNvPicPr>
          <p:nvPr>
            <p:ph idx="1"/>
          </p:nvPr>
        </p:nvPicPr>
        <p:blipFill>
          <a:blip r:embed="rId2" cstate="print"/>
          <a:srcRect/>
          <a:stretch>
            <a:fillRect/>
          </a:stretch>
        </p:blipFill>
        <p:spPr bwMode="auto">
          <a:xfrm>
            <a:off x="5940152" y="332656"/>
            <a:ext cx="2558480" cy="1368152"/>
          </a:xfrm>
          <a:prstGeom prst="rect">
            <a:avLst/>
          </a:prstGeom>
          <a:noFill/>
        </p:spPr>
      </p:pic>
      <p:sp>
        <p:nvSpPr>
          <p:cNvPr id="5" name="Прямоугольник 4"/>
          <p:cNvSpPr/>
          <p:nvPr/>
        </p:nvSpPr>
        <p:spPr>
          <a:xfrm>
            <a:off x="683568" y="2492896"/>
            <a:ext cx="7632848" cy="3539430"/>
          </a:xfrm>
          <a:prstGeom prst="rect">
            <a:avLst/>
          </a:prstGeom>
          <a:ln w="28575">
            <a:solidFill>
              <a:srgbClr val="002060"/>
            </a:solidFill>
          </a:ln>
        </p:spPr>
        <p:txBody>
          <a:bodyPr wrap="square">
            <a:spAutoFit/>
          </a:bodyPr>
          <a:lstStyle/>
          <a:p>
            <a:pPr algn="ctr"/>
            <a:r>
              <a:rPr lang="ru-RU" sz="3200" b="1" dirty="0" smtClean="0">
                <a:solidFill>
                  <a:srgbClr val="002060"/>
                </a:solidFill>
              </a:rPr>
              <a:t>В позе выживания сердце не загружено, язык не западает, рвотными массами человек не захлебнется.</a:t>
            </a:r>
          </a:p>
          <a:p>
            <a:pPr algn="ctr">
              <a:buNone/>
            </a:pPr>
            <a:r>
              <a:rPr lang="ru-RU" sz="3200" b="1" dirty="0" smtClean="0">
                <a:solidFill>
                  <a:srgbClr val="002060"/>
                </a:solidFill>
              </a:rPr>
              <a:t>Если  не знаете, что с человеком случилось, лучше положить его в «позу выживания»! Так вы ему, возможно, спасете жизнь! </a:t>
            </a:r>
            <a:endParaRPr lang="ru-RU" sz="3200" b="1" dirty="0">
              <a:solidFill>
                <a:srgbClr val="002060"/>
              </a:solidFill>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116632"/>
            <a:ext cx="8229600" cy="1143000"/>
          </a:xfrm>
        </p:spPr>
        <p:txBody>
          <a:bodyPr>
            <a:normAutofit fontScale="90000"/>
          </a:bodyPr>
          <a:lstStyle/>
          <a:p>
            <a:r>
              <a:rPr lang="ru-RU" sz="3600" b="1" dirty="0" smtClean="0">
                <a:solidFill>
                  <a:srgbClr val="002060"/>
                </a:solidFill>
              </a:rPr>
              <a:t>Основные способы использования шарфа</a:t>
            </a:r>
            <a:br>
              <a:rPr lang="ru-RU" sz="3600" b="1" dirty="0" smtClean="0">
                <a:solidFill>
                  <a:srgbClr val="002060"/>
                </a:solidFill>
              </a:rPr>
            </a:br>
            <a:r>
              <a:rPr lang="ru-RU" sz="3600" b="1" dirty="0" smtClean="0">
                <a:solidFill>
                  <a:srgbClr val="002060"/>
                </a:solidFill>
              </a:rPr>
              <a:t>как подручного средства </a:t>
            </a:r>
            <a:endParaRPr lang="ru-RU" sz="3600" b="1" dirty="0">
              <a:solidFill>
                <a:srgbClr val="002060"/>
              </a:solidFill>
            </a:endParaRPr>
          </a:p>
        </p:txBody>
      </p:sp>
      <p:pic>
        <p:nvPicPr>
          <p:cNvPr id="8194" name="Picture 2" descr="C:\Users\Студент\Desktop\100.jpeg"/>
          <p:cNvPicPr>
            <a:picLocks noGrp="1" noChangeAspect="1" noChangeArrowheads="1"/>
          </p:cNvPicPr>
          <p:nvPr>
            <p:ph sz="half" idx="2"/>
          </p:nvPr>
        </p:nvPicPr>
        <p:blipFill>
          <a:blip r:embed="rId2" cstate="print"/>
          <a:stretch>
            <a:fillRect/>
          </a:stretch>
        </p:blipFill>
        <p:spPr bwMode="auto">
          <a:xfrm>
            <a:off x="3203848" y="2204864"/>
            <a:ext cx="2558690" cy="1761331"/>
          </a:xfrm>
          <a:prstGeom prst="rect">
            <a:avLst/>
          </a:prstGeom>
          <a:noFill/>
          <a:scene3d>
            <a:camera prst="orthographicFront"/>
            <a:lightRig rig="threePt" dir="t"/>
          </a:scene3d>
          <a:sp3d>
            <a:bevelT w="165100" prst="coolSlant"/>
          </a:sp3d>
        </p:spPr>
      </p:pic>
      <p:sp>
        <p:nvSpPr>
          <p:cNvPr id="7" name="TextBox 6"/>
          <p:cNvSpPr txBox="1"/>
          <p:nvPr/>
        </p:nvSpPr>
        <p:spPr>
          <a:xfrm>
            <a:off x="6084168" y="1484784"/>
            <a:ext cx="1872208" cy="646331"/>
          </a:xfrm>
          <a:prstGeom prst="rect">
            <a:avLst/>
          </a:prstGeom>
          <a:noFill/>
        </p:spPr>
        <p:txBody>
          <a:bodyPr wrap="square" rtlCol="0">
            <a:spAutoFit/>
          </a:bodyPr>
          <a:lstStyle/>
          <a:p>
            <a:pPr algn="ctr"/>
            <a:r>
              <a:rPr lang="ru-RU" b="1" dirty="0" smtClean="0">
                <a:solidFill>
                  <a:srgbClr val="002060"/>
                </a:solidFill>
              </a:rPr>
              <a:t>При </a:t>
            </a:r>
            <a:r>
              <a:rPr lang="ru-RU" b="1" dirty="0" err="1" smtClean="0">
                <a:solidFill>
                  <a:srgbClr val="002060"/>
                </a:solidFill>
              </a:rPr>
              <a:t>переломах-для</a:t>
            </a:r>
            <a:r>
              <a:rPr lang="ru-RU" b="1" dirty="0" smtClean="0">
                <a:solidFill>
                  <a:srgbClr val="002060"/>
                </a:solidFill>
              </a:rPr>
              <a:t> фиксации</a:t>
            </a:r>
            <a:endParaRPr lang="ru-RU" b="1" dirty="0">
              <a:solidFill>
                <a:srgbClr val="002060"/>
              </a:solidFill>
            </a:endParaRPr>
          </a:p>
        </p:txBody>
      </p:sp>
      <p:sp>
        <p:nvSpPr>
          <p:cNvPr id="8" name="TextBox 7"/>
          <p:cNvSpPr txBox="1"/>
          <p:nvPr/>
        </p:nvSpPr>
        <p:spPr>
          <a:xfrm>
            <a:off x="6300192" y="2708920"/>
            <a:ext cx="2160240" cy="646331"/>
          </a:xfrm>
          <a:prstGeom prst="rect">
            <a:avLst/>
          </a:prstGeom>
          <a:noFill/>
        </p:spPr>
        <p:txBody>
          <a:bodyPr wrap="square" rtlCol="0">
            <a:spAutoFit/>
          </a:bodyPr>
          <a:lstStyle/>
          <a:p>
            <a:pPr algn="ctr"/>
            <a:r>
              <a:rPr lang="ru-RU" b="1" dirty="0" smtClean="0">
                <a:solidFill>
                  <a:srgbClr val="002060"/>
                </a:solidFill>
              </a:rPr>
              <a:t>При кровотечениях</a:t>
            </a:r>
          </a:p>
          <a:p>
            <a:pPr algn="ctr"/>
            <a:r>
              <a:rPr lang="ru-RU" b="1" dirty="0" smtClean="0">
                <a:solidFill>
                  <a:srgbClr val="002060"/>
                </a:solidFill>
              </a:rPr>
              <a:t>(жгут)</a:t>
            </a:r>
            <a:endParaRPr lang="ru-RU" b="1" dirty="0">
              <a:solidFill>
                <a:srgbClr val="002060"/>
              </a:solidFill>
            </a:endParaRPr>
          </a:p>
        </p:txBody>
      </p:sp>
      <p:sp>
        <p:nvSpPr>
          <p:cNvPr id="9" name="TextBox 8"/>
          <p:cNvSpPr txBox="1"/>
          <p:nvPr/>
        </p:nvSpPr>
        <p:spPr>
          <a:xfrm>
            <a:off x="6444208" y="3933056"/>
            <a:ext cx="1872208" cy="646331"/>
          </a:xfrm>
          <a:prstGeom prst="rect">
            <a:avLst/>
          </a:prstGeom>
          <a:noFill/>
        </p:spPr>
        <p:txBody>
          <a:bodyPr wrap="square" rtlCol="0">
            <a:spAutoFit/>
          </a:bodyPr>
          <a:lstStyle/>
          <a:p>
            <a:pPr algn="ctr"/>
            <a:r>
              <a:rPr lang="ru-RU" b="1" dirty="0" smtClean="0">
                <a:solidFill>
                  <a:srgbClr val="002060"/>
                </a:solidFill>
              </a:rPr>
              <a:t>Очистка воды</a:t>
            </a:r>
          </a:p>
          <a:p>
            <a:pPr algn="ctr"/>
            <a:r>
              <a:rPr lang="ru-RU" b="1" dirty="0" smtClean="0">
                <a:solidFill>
                  <a:srgbClr val="002060"/>
                </a:solidFill>
              </a:rPr>
              <a:t>(фильтр)</a:t>
            </a:r>
            <a:endParaRPr lang="ru-RU" b="1" dirty="0">
              <a:solidFill>
                <a:srgbClr val="002060"/>
              </a:solidFill>
            </a:endParaRPr>
          </a:p>
        </p:txBody>
      </p:sp>
      <p:sp>
        <p:nvSpPr>
          <p:cNvPr id="10" name="TextBox 9"/>
          <p:cNvSpPr txBox="1"/>
          <p:nvPr/>
        </p:nvSpPr>
        <p:spPr>
          <a:xfrm>
            <a:off x="971600" y="1556792"/>
            <a:ext cx="1872208" cy="923330"/>
          </a:xfrm>
          <a:prstGeom prst="rect">
            <a:avLst/>
          </a:prstGeom>
          <a:noFill/>
        </p:spPr>
        <p:txBody>
          <a:bodyPr wrap="square" rtlCol="0">
            <a:spAutoFit/>
          </a:bodyPr>
          <a:lstStyle/>
          <a:p>
            <a:pPr algn="ctr"/>
            <a:r>
              <a:rPr lang="ru-RU" b="1" dirty="0" smtClean="0">
                <a:solidFill>
                  <a:srgbClr val="002060"/>
                </a:solidFill>
              </a:rPr>
              <a:t>При связывании- в качестве каната</a:t>
            </a:r>
            <a:endParaRPr lang="ru-RU" b="1" dirty="0">
              <a:solidFill>
                <a:srgbClr val="002060"/>
              </a:solidFill>
            </a:endParaRPr>
          </a:p>
        </p:txBody>
      </p:sp>
      <p:sp>
        <p:nvSpPr>
          <p:cNvPr id="11" name="TextBox 10"/>
          <p:cNvSpPr txBox="1"/>
          <p:nvPr/>
        </p:nvSpPr>
        <p:spPr>
          <a:xfrm>
            <a:off x="179512" y="3068960"/>
            <a:ext cx="2736304" cy="646331"/>
          </a:xfrm>
          <a:prstGeom prst="rect">
            <a:avLst/>
          </a:prstGeom>
          <a:noFill/>
        </p:spPr>
        <p:txBody>
          <a:bodyPr wrap="square" rtlCol="0">
            <a:spAutoFit/>
          </a:bodyPr>
          <a:lstStyle/>
          <a:p>
            <a:pPr algn="ctr"/>
            <a:r>
              <a:rPr lang="ru-RU" b="1" dirty="0" smtClean="0">
                <a:solidFill>
                  <a:srgbClr val="002060"/>
                </a:solidFill>
              </a:rPr>
              <a:t>При </a:t>
            </a:r>
            <a:r>
              <a:rPr lang="ru-RU" b="1" dirty="0" err="1" smtClean="0">
                <a:solidFill>
                  <a:srgbClr val="002060"/>
                </a:solidFill>
              </a:rPr>
              <a:t>задымлении-защита</a:t>
            </a:r>
            <a:r>
              <a:rPr lang="ru-RU" b="1" dirty="0" smtClean="0">
                <a:solidFill>
                  <a:srgbClr val="002060"/>
                </a:solidFill>
              </a:rPr>
              <a:t> дыхательных путей</a:t>
            </a:r>
            <a:endParaRPr lang="ru-RU" b="1" dirty="0">
              <a:solidFill>
                <a:srgbClr val="002060"/>
              </a:solidFill>
            </a:endParaRPr>
          </a:p>
        </p:txBody>
      </p:sp>
      <p:sp>
        <p:nvSpPr>
          <p:cNvPr id="12" name="TextBox 11"/>
          <p:cNvSpPr txBox="1"/>
          <p:nvPr/>
        </p:nvSpPr>
        <p:spPr>
          <a:xfrm>
            <a:off x="467544" y="4437112"/>
            <a:ext cx="2520280" cy="646331"/>
          </a:xfrm>
          <a:prstGeom prst="rect">
            <a:avLst/>
          </a:prstGeom>
          <a:noFill/>
        </p:spPr>
        <p:txBody>
          <a:bodyPr wrap="square" rtlCol="0">
            <a:spAutoFit/>
          </a:bodyPr>
          <a:lstStyle/>
          <a:p>
            <a:pPr algn="ctr"/>
            <a:r>
              <a:rPr lang="ru-RU" b="1" dirty="0" smtClean="0">
                <a:solidFill>
                  <a:srgbClr val="002060"/>
                </a:solidFill>
              </a:rPr>
              <a:t>При </a:t>
            </a:r>
            <a:r>
              <a:rPr lang="ru-RU" b="1" dirty="0" err="1" smtClean="0">
                <a:solidFill>
                  <a:srgbClr val="002060"/>
                </a:solidFill>
              </a:rPr>
              <a:t>самообороне-защита</a:t>
            </a:r>
            <a:r>
              <a:rPr lang="ru-RU" b="1" dirty="0" smtClean="0">
                <a:solidFill>
                  <a:srgbClr val="002060"/>
                </a:solidFill>
              </a:rPr>
              <a:t> рук</a:t>
            </a:r>
            <a:endParaRPr lang="ru-RU" b="1" dirty="0">
              <a:solidFill>
                <a:srgbClr val="002060"/>
              </a:solidFill>
            </a:endParaRPr>
          </a:p>
        </p:txBody>
      </p:sp>
      <p:sp>
        <p:nvSpPr>
          <p:cNvPr id="13" name="TextBox 12"/>
          <p:cNvSpPr txBox="1"/>
          <p:nvPr/>
        </p:nvSpPr>
        <p:spPr>
          <a:xfrm>
            <a:off x="3707904" y="4869160"/>
            <a:ext cx="1872208" cy="646331"/>
          </a:xfrm>
          <a:prstGeom prst="rect">
            <a:avLst/>
          </a:prstGeom>
          <a:noFill/>
        </p:spPr>
        <p:txBody>
          <a:bodyPr wrap="square" rtlCol="0">
            <a:spAutoFit/>
          </a:bodyPr>
          <a:lstStyle/>
          <a:p>
            <a:pPr algn="ctr"/>
            <a:r>
              <a:rPr lang="ru-RU" b="1" dirty="0" smtClean="0">
                <a:solidFill>
                  <a:srgbClr val="002060"/>
                </a:solidFill>
              </a:rPr>
              <a:t>Как средство самозащиты</a:t>
            </a:r>
            <a:endParaRPr lang="ru-RU" b="1" dirty="0">
              <a:solidFill>
                <a:srgbClr val="002060"/>
              </a:solidFill>
            </a:endParaRPr>
          </a:p>
        </p:txBody>
      </p:sp>
      <p:cxnSp>
        <p:nvCxnSpPr>
          <p:cNvPr id="16" name="Прямая со стрелкой 15"/>
          <p:cNvCxnSpPr/>
          <p:nvPr/>
        </p:nvCxnSpPr>
        <p:spPr>
          <a:xfrm flipV="1">
            <a:off x="5796136" y="1844824"/>
            <a:ext cx="432048" cy="288032"/>
          </a:xfrm>
          <a:prstGeom prst="straightConnector1">
            <a:avLst/>
          </a:prstGeom>
          <a:ln w="38100">
            <a:solidFill>
              <a:srgbClr val="002060"/>
            </a:solidFill>
            <a:headEnd type="diamond"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 name="Прямая со стрелкой 16"/>
          <p:cNvCxnSpPr>
            <a:endCxn id="8" idx="1"/>
          </p:cNvCxnSpPr>
          <p:nvPr/>
        </p:nvCxnSpPr>
        <p:spPr>
          <a:xfrm>
            <a:off x="5796136" y="2996952"/>
            <a:ext cx="504056" cy="35134"/>
          </a:xfrm>
          <a:prstGeom prst="straightConnector1">
            <a:avLst/>
          </a:prstGeom>
          <a:ln w="38100">
            <a:solidFill>
              <a:srgbClr val="002060"/>
            </a:solidFill>
            <a:headEnd type="diamond"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9" name="Прямая со стрелкой 18"/>
          <p:cNvCxnSpPr/>
          <p:nvPr/>
        </p:nvCxnSpPr>
        <p:spPr>
          <a:xfrm>
            <a:off x="5796136" y="3933056"/>
            <a:ext cx="720080" cy="216024"/>
          </a:xfrm>
          <a:prstGeom prst="straightConnector1">
            <a:avLst/>
          </a:prstGeom>
          <a:ln w="38100">
            <a:solidFill>
              <a:srgbClr val="002060"/>
            </a:solidFill>
            <a:headEnd type="diamond"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1" name="Прямая со стрелкой 20"/>
          <p:cNvCxnSpPr>
            <a:stCxn id="8194" idx="2"/>
          </p:cNvCxnSpPr>
          <p:nvPr/>
        </p:nvCxnSpPr>
        <p:spPr>
          <a:xfrm>
            <a:off x="4483193" y="3966195"/>
            <a:ext cx="16799" cy="902965"/>
          </a:xfrm>
          <a:prstGeom prst="straightConnector1">
            <a:avLst/>
          </a:prstGeom>
          <a:ln w="38100">
            <a:solidFill>
              <a:srgbClr val="002060"/>
            </a:solidFill>
            <a:headEnd type="diamond"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5" name="Прямая со стрелкой 24"/>
          <p:cNvCxnSpPr/>
          <p:nvPr/>
        </p:nvCxnSpPr>
        <p:spPr>
          <a:xfrm flipH="1" flipV="1">
            <a:off x="2699792" y="1916832"/>
            <a:ext cx="576064" cy="216024"/>
          </a:xfrm>
          <a:prstGeom prst="straightConnector1">
            <a:avLst/>
          </a:prstGeom>
          <a:ln w="38100">
            <a:solidFill>
              <a:srgbClr val="002060"/>
            </a:solidFill>
            <a:headEnd type="diamond"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7" name="Прямая со стрелкой 26"/>
          <p:cNvCxnSpPr/>
          <p:nvPr/>
        </p:nvCxnSpPr>
        <p:spPr>
          <a:xfrm flipH="1">
            <a:off x="2699792" y="4005064"/>
            <a:ext cx="576064" cy="432048"/>
          </a:xfrm>
          <a:prstGeom prst="straightConnector1">
            <a:avLst/>
          </a:prstGeom>
          <a:ln w="38100">
            <a:solidFill>
              <a:srgbClr val="002060"/>
            </a:solidFill>
            <a:headEnd type="diamond"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0" name="Прямая со стрелкой 29"/>
          <p:cNvCxnSpPr/>
          <p:nvPr/>
        </p:nvCxnSpPr>
        <p:spPr>
          <a:xfrm flipH="1">
            <a:off x="2771800" y="3140968"/>
            <a:ext cx="432048" cy="0"/>
          </a:xfrm>
          <a:prstGeom prst="straightConnector1">
            <a:avLst/>
          </a:prstGeom>
          <a:ln w="38100">
            <a:solidFill>
              <a:srgbClr val="002060"/>
            </a:solidFill>
            <a:headEnd type="diamond" w="med" len="med"/>
            <a:tailEnd type="triangle" w="med" len="med"/>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b="1" dirty="0" smtClean="0">
                <a:solidFill>
                  <a:srgbClr val="002060"/>
                </a:solidFill>
              </a:rPr>
              <a:t>Эвакуация детей при задымлении</a:t>
            </a:r>
            <a:endParaRPr lang="ru-RU" b="1" dirty="0">
              <a:solidFill>
                <a:srgbClr val="002060"/>
              </a:solidFill>
            </a:endParaRPr>
          </a:p>
        </p:txBody>
      </p:sp>
      <p:sp>
        <p:nvSpPr>
          <p:cNvPr id="3" name="Содержимое 2"/>
          <p:cNvSpPr>
            <a:spLocks noGrp="1"/>
          </p:cNvSpPr>
          <p:nvPr>
            <p:ph idx="1"/>
          </p:nvPr>
        </p:nvSpPr>
        <p:spPr/>
        <p:txBody>
          <a:bodyPr>
            <a:normAutofit/>
          </a:bodyPr>
          <a:lstStyle/>
          <a:p>
            <a:pPr>
              <a:buNone/>
            </a:pPr>
            <a:r>
              <a:rPr lang="ru-RU" sz="3600" b="1" dirty="0" smtClean="0">
                <a:solidFill>
                  <a:srgbClr val="FF0000"/>
                </a:solidFill>
              </a:rPr>
              <a:t>!!!Главное защитить органы дыхания!!!</a:t>
            </a:r>
            <a:endParaRPr lang="ru-RU" sz="3600" b="1" dirty="0">
              <a:solidFill>
                <a:srgbClr val="FF0000"/>
              </a:solidFill>
            </a:endParaRPr>
          </a:p>
        </p:txBody>
      </p:sp>
      <p:pic>
        <p:nvPicPr>
          <p:cNvPr id="9218" name="Picture 2" descr="http://im2-tub-ru.yandex.net/i?id=e0a9819263fc4a7953aff082d56bc2d1-96-144&amp;n=21"/>
          <p:cNvPicPr>
            <a:picLocks noChangeAspect="1" noChangeArrowheads="1"/>
          </p:cNvPicPr>
          <p:nvPr/>
        </p:nvPicPr>
        <p:blipFill>
          <a:blip r:embed="rId2" cstate="print"/>
          <a:srcRect/>
          <a:stretch>
            <a:fillRect/>
          </a:stretch>
        </p:blipFill>
        <p:spPr bwMode="auto">
          <a:xfrm>
            <a:off x="428596" y="2357430"/>
            <a:ext cx="4071396" cy="2943778"/>
          </a:xfrm>
          <a:prstGeom prst="rect">
            <a:avLst/>
          </a:prstGeom>
          <a:noFill/>
          <a:scene3d>
            <a:camera prst="orthographicFront"/>
            <a:lightRig rig="threePt" dir="t"/>
          </a:scene3d>
          <a:sp3d>
            <a:bevelT w="165100" prst="coolSlant"/>
          </a:sp3d>
        </p:spPr>
      </p:pic>
      <p:pic>
        <p:nvPicPr>
          <p:cNvPr id="5" name="Picture 2" descr="C:\Users\Студент\Desktop\article-3.jpg"/>
          <p:cNvPicPr>
            <a:picLocks noChangeAspect="1" noChangeArrowheads="1"/>
          </p:cNvPicPr>
          <p:nvPr/>
        </p:nvPicPr>
        <p:blipFill>
          <a:blip r:embed="rId3" cstate="print"/>
          <a:stretch>
            <a:fillRect/>
          </a:stretch>
        </p:blipFill>
        <p:spPr bwMode="auto">
          <a:xfrm>
            <a:off x="4716016" y="3645024"/>
            <a:ext cx="3988466" cy="2664296"/>
          </a:xfrm>
          <a:prstGeom prst="rect">
            <a:avLst/>
          </a:prstGeom>
          <a:noFill/>
          <a:scene3d>
            <a:camera prst="orthographicFront"/>
            <a:lightRig rig="threePt" dir="t"/>
          </a:scene3d>
          <a:sp3d>
            <a:bevelT w="165100" prst="coolSlant"/>
          </a:sp3d>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b="1" dirty="0" smtClean="0">
                <a:solidFill>
                  <a:srgbClr val="002060"/>
                </a:solidFill>
              </a:rPr>
              <a:t>Защитная(эвакуационная)пленка</a:t>
            </a:r>
            <a:endParaRPr lang="ru-RU" b="1" dirty="0">
              <a:solidFill>
                <a:srgbClr val="002060"/>
              </a:solidFill>
            </a:endParaRPr>
          </a:p>
        </p:txBody>
      </p:sp>
      <p:sp>
        <p:nvSpPr>
          <p:cNvPr id="3" name="Содержимое 2"/>
          <p:cNvSpPr>
            <a:spLocks noGrp="1"/>
          </p:cNvSpPr>
          <p:nvPr>
            <p:ph idx="1"/>
          </p:nvPr>
        </p:nvSpPr>
        <p:spPr>
          <a:xfrm>
            <a:off x="457200" y="1600200"/>
            <a:ext cx="4042792" cy="4525963"/>
          </a:xfrm>
        </p:spPr>
        <p:txBody>
          <a:bodyPr/>
          <a:lstStyle/>
          <a:p>
            <a:r>
              <a:rPr lang="ru-RU" b="1" dirty="0" smtClean="0">
                <a:solidFill>
                  <a:srgbClr val="002060"/>
                </a:solidFill>
              </a:rPr>
              <a:t>Добывание воды</a:t>
            </a:r>
          </a:p>
          <a:p>
            <a:r>
              <a:rPr lang="ru-RU" b="1" dirty="0" smtClean="0">
                <a:solidFill>
                  <a:srgbClr val="002060"/>
                </a:solidFill>
              </a:rPr>
              <a:t>Плащ</a:t>
            </a:r>
          </a:p>
          <a:p>
            <a:r>
              <a:rPr lang="ru-RU" b="1" dirty="0" smtClean="0">
                <a:solidFill>
                  <a:srgbClr val="002060"/>
                </a:solidFill>
              </a:rPr>
              <a:t>Зонт</a:t>
            </a:r>
          </a:p>
          <a:p>
            <a:r>
              <a:rPr lang="ru-RU" b="1" dirty="0" smtClean="0">
                <a:solidFill>
                  <a:srgbClr val="002060"/>
                </a:solidFill>
              </a:rPr>
              <a:t>Одеяло</a:t>
            </a:r>
          </a:p>
          <a:p>
            <a:r>
              <a:rPr lang="ru-RU" b="1" dirty="0" smtClean="0">
                <a:solidFill>
                  <a:srgbClr val="002060"/>
                </a:solidFill>
              </a:rPr>
              <a:t>Палатка</a:t>
            </a:r>
          </a:p>
          <a:p>
            <a:r>
              <a:rPr lang="ru-RU" b="1" dirty="0" smtClean="0">
                <a:solidFill>
                  <a:srgbClr val="002060"/>
                </a:solidFill>
              </a:rPr>
              <a:t>Светоотражатель</a:t>
            </a:r>
          </a:p>
          <a:p>
            <a:endParaRPr lang="ru-RU" dirty="0"/>
          </a:p>
        </p:txBody>
      </p:sp>
      <p:pic>
        <p:nvPicPr>
          <p:cNvPr id="18434" name="Picture 2" descr="Оборудование компании СИЗОД-СПб (Санкт-Петербург) - Другое медицинское оборудование"/>
          <p:cNvPicPr>
            <a:picLocks noChangeAspect="1" noChangeArrowheads="1"/>
          </p:cNvPicPr>
          <p:nvPr/>
        </p:nvPicPr>
        <p:blipFill>
          <a:blip r:embed="rId2" cstate="print"/>
          <a:srcRect/>
          <a:stretch>
            <a:fillRect/>
          </a:stretch>
        </p:blipFill>
        <p:spPr bwMode="auto">
          <a:xfrm>
            <a:off x="4357686" y="1785926"/>
            <a:ext cx="4286240" cy="3214680"/>
          </a:xfrm>
          <a:prstGeom prst="rect">
            <a:avLst/>
          </a:prstGeom>
          <a:noFill/>
          <a:scene3d>
            <a:camera prst="orthographicFront"/>
            <a:lightRig rig="threePt" dir="t"/>
          </a:scene3d>
          <a:sp3d>
            <a:bevelT w="165100" prst="coolSlant"/>
          </a:sp3d>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b="1" dirty="0" smtClean="0">
                <a:solidFill>
                  <a:srgbClr val="002060"/>
                </a:solidFill>
              </a:rPr>
              <a:t>Отработка смягчения падающих предметов</a:t>
            </a:r>
            <a:endParaRPr lang="ru-RU" b="1" dirty="0">
              <a:solidFill>
                <a:srgbClr val="002060"/>
              </a:solidFill>
            </a:endParaRPr>
          </a:p>
        </p:txBody>
      </p:sp>
      <p:sp>
        <p:nvSpPr>
          <p:cNvPr id="3" name="Содержимое 2"/>
          <p:cNvSpPr>
            <a:spLocks noGrp="1"/>
          </p:cNvSpPr>
          <p:nvPr>
            <p:ph idx="1"/>
          </p:nvPr>
        </p:nvSpPr>
        <p:spPr>
          <a:xfrm>
            <a:off x="2411760" y="6237312"/>
            <a:ext cx="6732240" cy="620688"/>
          </a:xfrm>
        </p:spPr>
        <p:txBody>
          <a:bodyPr>
            <a:normAutofit fontScale="70000" lnSpcReduction="20000"/>
          </a:bodyPr>
          <a:lstStyle/>
          <a:p>
            <a:pPr>
              <a:buNone/>
            </a:pPr>
            <a:r>
              <a:rPr lang="ru-RU" b="1" dirty="0" smtClean="0">
                <a:solidFill>
                  <a:srgbClr val="002060"/>
                </a:solidFill>
              </a:rPr>
              <a:t>Домашнее задание- отработка данного метода</a:t>
            </a:r>
            <a:endParaRPr lang="ru-RU" b="1" dirty="0">
              <a:solidFill>
                <a:srgbClr val="002060"/>
              </a:solidFill>
            </a:endParaRPr>
          </a:p>
        </p:txBody>
      </p:sp>
      <p:pic>
        <p:nvPicPr>
          <p:cNvPr id="16386" name="Picture 2" descr="Новости MTS TODAY Страница 246"/>
          <p:cNvPicPr>
            <a:picLocks noChangeAspect="1" noChangeArrowheads="1"/>
          </p:cNvPicPr>
          <p:nvPr/>
        </p:nvPicPr>
        <p:blipFill>
          <a:blip r:embed="rId2" cstate="print"/>
          <a:srcRect/>
          <a:stretch>
            <a:fillRect/>
          </a:stretch>
        </p:blipFill>
        <p:spPr bwMode="auto">
          <a:xfrm>
            <a:off x="357158" y="2107366"/>
            <a:ext cx="4143404" cy="3107553"/>
          </a:xfrm>
          <a:prstGeom prst="rect">
            <a:avLst/>
          </a:prstGeom>
          <a:noFill/>
          <a:scene3d>
            <a:camera prst="orthographicFront"/>
            <a:lightRig rig="threePt" dir="t"/>
          </a:scene3d>
          <a:sp3d>
            <a:bevelT w="165100" prst="coolSlant"/>
          </a:sp3d>
        </p:spPr>
      </p:pic>
      <p:pic>
        <p:nvPicPr>
          <p:cNvPr id="16388" name="Picture 4" descr="http://im1-tub-ru.yandex.net/i?id=6b3fc3ba9caf8cbf3f0cd02f9468a9da-43-144&amp;n=21"/>
          <p:cNvPicPr>
            <a:picLocks noChangeAspect="1" noChangeArrowheads="1"/>
          </p:cNvPicPr>
          <p:nvPr/>
        </p:nvPicPr>
        <p:blipFill>
          <a:blip r:embed="rId3" cstate="print"/>
          <a:srcRect/>
          <a:stretch>
            <a:fillRect/>
          </a:stretch>
        </p:blipFill>
        <p:spPr bwMode="auto">
          <a:xfrm>
            <a:off x="5286380" y="2357430"/>
            <a:ext cx="3001812" cy="2357444"/>
          </a:xfrm>
          <a:prstGeom prst="rect">
            <a:avLst/>
          </a:prstGeom>
          <a:noFill/>
          <a:scene3d>
            <a:camera prst="orthographicFront"/>
            <a:lightRig rig="threePt" dir="t"/>
          </a:scene3d>
          <a:sp3d>
            <a:bevelT w="165100" prst="coolSlant"/>
          </a:sp3d>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332656"/>
            <a:ext cx="8229600" cy="5793507"/>
          </a:xfrm>
        </p:spPr>
        <p:txBody>
          <a:bodyPr/>
          <a:lstStyle/>
          <a:p>
            <a:pPr algn="ctr">
              <a:buNone/>
            </a:pPr>
            <a:r>
              <a:rPr lang="ru-RU" b="1" dirty="0" smtClean="0">
                <a:solidFill>
                  <a:srgbClr val="002060"/>
                </a:solidFill>
              </a:rPr>
              <a:t>Если телефон упал в воду, его можно положить на ночь на тарелку с рисом!</a:t>
            </a:r>
            <a:endParaRPr lang="ru-RU" b="1" dirty="0">
              <a:solidFill>
                <a:srgbClr val="002060"/>
              </a:solidFill>
            </a:endParaRPr>
          </a:p>
        </p:txBody>
      </p:sp>
      <p:pic>
        <p:nvPicPr>
          <p:cNvPr id="12289" name="Picture 1" descr="C:\Users\Администратор\Desktop\i.jpg"/>
          <p:cNvPicPr>
            <a:picLocks noChangeAspect="1" noChangeArrowheads="1"/>
          </p:cNvPicPr>
          <p:nvPr/>
        </p:nvPicPr>
        <p:blipFill>
          <a:blip r:embed="rId2" cstate="print"/>
          <a:srcRect/>
          <a:stretch>
            <a:fillRect/>
          </a:stretch>
        </p:blipFill>
        <p:spPr bwMode="auto">
          <a:xfrm>
            <a:off x="611560" y="1916832"/>
            <a:ext cx="3767158" cy="4083932"/>
          </a:xfrm>
          <a:prstGeom prst="rect">
            <a:avLst/>
          </a:prstGeom>
          <a:noFill/>
          <a:scene3d>
            <a:camera prst="orthographicFront"/>
            <a:lightRig rig="threePt" dir="t"/>
          </a:scene3d>
          <a:sp3d>
            <a:bevelT w="165100" prst="coolSlant"/>
          </a:sp3d>
        </p:spPr>
      </p:pic>
      <p:pic>
        <p:nvPicPr>
          <p:cNvPr id="12291" name="Picture 3" descr="http://im2-tub-ru.yandex.net/i?id=ab20fc23b2c830509b424fba87040e84-27-144&amp;n=21"/>
          <p:cNvPicPr>
            <a:picLocks noChangeAspect="1" noChangeArrowheads="1"/>
          </p:cNvPicPr>
          <p:nvPr/>
        </p:nvPicPr>
        <p:blipFill>
          <a:blip r:embed="rId3" cstate="print"/>
          <a:srcRect/>
          <a:stretch>
            <a:fillRect/>
          </a:stretch>
        </p:blipFill>
        <p:spPr bwMode="auto">
          <a:xfrm>
            <a:off x="5580112" y="2708920"/>
            <a:ext cx="3214710" cy="2143140"/>
          </a:xfrm>
          <a:prstGeom prst="rect">
            <a:avLst/>
          </a:prstGeom>
          <a:noFill/>
          <a:scene3d>
            <a:camera prst="orthographicFront"/>
            <a:lightRig rig="threePt" dir="t"/>
          </a:scene3d>
          <a:sp3d>
            <a:bevelT w="165100" prst="coolSlant"/>
          </a:sp3d>
        </p:spPr>
      </p:pic>
      <p:sp>
        <p:nvSpPr>
          <p:cNvPr id="6" name="Стрелка вправо 5"/>
          <p:cNvSpPr/>
          <p:nvPr/>
        </p:nvSpPr>
        <p:spPr>
          <a:xfrm>
            <a:off x="4355976" y="3861048"/>
            <a:ext cx="1440160" cy="6480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b="1" dirty="0" smtClean="0">
                <a:solidFill>
                  <a:srgbClr val="002060"/>
                </a:solidFill>
              </a:rPr>
              <a:t>В каких темах ОБЖ можно использовать данные примеры?</a:t>
            </a:r>
            <a:endParaRPr lang="ru-RU" b="1" dirty="0">
              <a:solidFill>
                <a:srgbClr val="002060"/>
              </a:solidFill>
            </a:endParaRPr>
          </a:p>
        </p:txBody>
      </p:sp>
      <p:sp>
        <p:nvSpPr>
          <p:cNvPr id="3" name="Содержимое 2"/>
          <p:cNvSpPr>
            <a:spLocks noGrp="1"/>
          </p:cNvSpPr>
          <p:nvPr>
            <p:ph idx="1"/>
          </p:nvPr>
        </p:nvSpPr>
        <p:spPr>
          <a:xfrm>
            <a:off x="179512" y="1600200"/>
            <a:ext cx="4464496" cy="4525963"/>
          </a:xfrm>
        </p:spPr>
        <p:txBody>
          <a:bodyPr>
            <a:normAutofit fontScale="92500" lnSpcReduction="20000"/>
          </a:bodyPr>
          <a:lstStyle/>
          <a:p>
            <a:r>
              <a:rPr lang="ru-RU" b="1" dirty="0" smtClean="0">
                <a:solidFill>
                  <a:srgbClr val="002060"/>
                </a:solidFill>
              </a:rPr>
              <a:t>Землетрясения и защита от них;</a:t>
            </a:r>
          </a:p>
          <a:p>
            <a:r>
              <a:rPr lang="ru-RU" b="1" dirty="0" smtClean="0">
                <a:solidFill>
                  <a:srgbClr val="002060"/>
                </a:solidFill>
              </a:rPr>
              <a:t>Пожары;</a:t>
            </a:r>
          </a:p>
          <a:p>
            <a:r>
              <a:rPr lang="ru-RU" b="1" dirty="0" smtClean="0">
                <a:solidFill>
                  <a:srgbClr val="002060"/>
                </a:solidFill>
              </a:rPr>
              <a:t>Криминальные опасности;</a:t>
            </a:r>
          </a:p>
          <a:p>
            <a:r>
              <a:rPr lang="ru-RU" b="1" dirty="0" smtClean="0">
                <a:solidFill>
                  <a:srgbClr val="002060"/>
                </a:solidFill>
              </a:rPr>
              <a:t>Опасности в быту;</a:t>
            </a:r>
          </a:p>
          <a:p>
            <a:r>
              <a:rPr lang="ru-RU" b="1" dirty="0" smtClean="0">
                <a:solidFill>
                  <a:srgbClr val="002060"/>
                </a:solidFill>
              </a:rPr>
              <a:t>ДТП</a:t>
            </a:r>
          </a:p>
          <a:p>
            <a:r>
              <a:rPr lang="ru-RU" b="1" dirty="0" smtClean="0">
                <a:solidFill>
                  <a:srgbClr val="002060"/>
                </a:solidFill>
              </a:rPr>
              <a:t>И других…, т.е практически во всех темах</a:t>
            </a:r>
          </a:p>
          <a:p>
            <a:endParaRPr lang="ru-RU" dirty="0"/>
          </a:p>
        </p:txBody>
      </p:sp>
      <p:pic>
        <p:nvPicPr>
          <p:cNvPr id="23554" name="Picture 2" descr="http://im3-tub-ru.yandex.net/i?id=6c7347b0dea24951ce17c2d3941ad201-108-144&amp;n=21"/>
          <p:cNvPicPr>
            <a:picLocks noChangeAspect="1" noChangeArrowheads="1"/>
          </p:cNvPicPr>
          <p:nvPr/>
        </p:nvPicPr>
        <p:blipFill>
          <a:blip r:embed="rId2" cstate="print"/>
          <a:srcRect/>
          <a:stretch>
            <a:fillRect/>
          </a:stretch>
        </p:blipFill>
        <p:spPr bwMode="auto">
          <a:xfrm>
            <a:off x="4286248" y="2204864"/>
            <a:ext cx="4452016" cy="3438714"/>
          </a:xfrm>
          <a:prstGeom prst="rect">
            <a:avLst/>
          </a:prstGeom>
          <a:noFill/>
          <a:scene3d>
            <a:camera prst="orthographicFront"/>
            <a:lightRig rig="threePt" dir="t"/>
          </a:scene3d>
          <a:sp3d>
            <a:bevelT w="165100" prst="coolSlant"/>
          </a:sp3d>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b="1" dirty="0" smtClean="0">
                <a:solidFill>
                  <a:srgbClr val="002060"/>
                </a:solidFill>
              </a:rPr>
              <a:t>Что дает освоение ОБЖ студенту?</a:t>
            </a:r>
            <a:endParaRPr lang="ru-RU" b="1" dirty="0">
              <a:solidFill>
                <a:srgbClr val="002060"/>
              </a:solidFill>
            </a:endParaRPr>
          </a:p>
        </p:txBody>
      </p:sp>
      <p:sp>
        <p:nvSpPr>
          <p:cNvPr id="3" name="Содержимое 2"/>
          <p:cNvSpPr>
            <a:spLocks noGrp="1"/>
          </p:cNvSpPr>
          <p:nvPr>
            <p:ph idx="1"/>
          </p:nvPr>
        </p:nvSpPr>
        <p:spPr>
          <a:ln w="28575">
            <a:solidFill>
              <a:srgbClr val="002060"/>
            </a:solidFill>
          </a:ln>
        </p:spPr>
        <p:txBody>
          <a:bodyPr>
            <a:normAutofit fontScale="92500" lnSpcReduction="10000"/>
          </a:bodyPr>
          <a:lstStyle/>
          <a:p>
            <a:pPr algn="just"/>
            <a:r>
              <a:rPr lang="ru-RU" b="1" dirty="0" smtClean="0">
                <a:solidFill>
                  <a:srgbClr val="002060"/>
                </a:solidFill>
              </a:rPr>
              <a:t>Предмет дает знания по всем видам безопасности, учит принимать решения в проблемных ситуациях в реальном времени, снимает риск стать пострадавшим, психологическую готовность в необычных для него действий, делает более уверенным и надежным человеком. Сохранение своего здоровья и своих близких, снижение заболеваемости, повышение качества жизни, формирует культуру безопасного поведения.</a:t>
            </a:r>
            <a:endParaRPr lang="ru-RU" b="1" dirty="0">
              <a:solidFill>
                <a:srgbClr val="002060"/>
              </a:solidFill>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b="1" dirty="0" smtClean="0">
                <a:solidFill>
                  <a:srgbClr val="002060"/>
                </a:solidFill>
              </a:rPr>
              <a:t>Недостатки преподавания ОБЖ и пути развития  этой безопасности</a:t>
            </a:r>
            <a:endParaRPr lang="ru-RU" b="1" dirty="0">
              <a:solidFill>
                <a:srgbClr val="002060"/>
              </a:solidFill>
            </a:endParaRPr>
          </a:p>
        </p:txBody>
      </p:sp>
      <p:sp>
        <p:nvSpPr>
          <p:cNvPr id="3" name="Объект 2"/>
          <p:cNvSpPr>
            <a:spLocks noGrp="1"/>
          </p:cNvSpPr>
          <p:nvPr>
            <p:ph idx="1"/>
          </p:nvPr>
        </p:nvSpPr>
        <p:spPr/>
        <p:txBody>
          <a:bodyPr/>
          <a:lstStyle/>
          <a:p>
            <a:endParaRPr lang="ru-RU" dirty="0"/>
          </a:p>
        </p:txBody>
      </p:sp>
      <p:pic>
        <p:nvPicPr>
          <p:cNvPr id="1229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1628800"/>
            <a:ext cx="8424936" cy="4896544"/>
          </a:xfrm>
          <a:prstGeom prst="rect">
            <a:avLst/>
          </a:prstGeom>
          <a:noFill/>
          <a:ln>
            <a:noFill/>
          </a:ln>
          <a:scene3d>
            <a:camera prst="orthographicFront"/>
            <a:lightRig rig="threePt" dir="t"/>
          </a:scene3d>
          <a:sp3d>
            <a:bevelT w="165100" prst="coolSlan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1639542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a:xfrm>
            <a:off x="3203848" y="1052736"/>
            <a:ext cx="5616302" cy="3960812"/>
          </a:xfrm>
          <a:ln w="28575">
            <a:solidFill>
              <a:srgbClr val="002060"/>
            </a:solidFill>
          </a:ln>
        </p:spPr>
        <p:txBody>
          <a:bodyPr>
            <a:normAutofit fontScale="92500" lnSpcReduction="10000"/>
          </a:bodyPr>
          <a:lstStyle/>
          <a:p>
            <a:pPr algn="just" eaLnBrk="1" hangingPunct="1">
              <a:buFont typeface="Wingdings 3" pitchFamily="18" charset="2"/>
              <a:buNone/>
            </a:pPr>
            <a:r>
              <a:rPr lang="ru-RU" dirty="0" smtClean="0"/>
              <a:t> </a:t>
            </a:r>
            <a:r>
              <a:rPr lang="ru-RU" sz="2400" dirty="0" smtClean="0"/>
              <a:t> </a:t>
            </a:r>
            <a:r>
              <a:rPr lang="ru-RU" sz="2400" b="1" dirty="0" smtClean="0">
                <a:solidFill>
                  <a:srgbClr val="002060"/>
                </a:solidFill>
              </a:rPr>
              <a:t>Находясь в подобной ситуации, когда на тебя в помещении нападает человек с ножом, не надо поднимать панику, а  взять стул как один из предметов защиты и этим стулом не махать в стороны, а идти на человека, тем самым загоняя его в угол или прижимая его к стене. Также нужно смотреть  по обстоятельствам,   если тот, кто нападает является спортсменом или военным, то с ним лучше  не  связываться,  а как можно  быстрее убежать!</a:t>
            </a:r>
          </a:p>
        </p:txBody>
      </p:sp>
      <p:sp>
        <p:nvSpPr>
          <p:cNvPr id="3" name="Заголовок 2"/>
          <p:cNvSpPr>
            <a:spLocks noGrp="1"/>
          </p:cNvSpPr>
          <p:nvPr>
            <p:ph type="title"/>
          </p:nvPr>
        </p:nvSpPr>
        <p:spPr>
          <a:xfrm>
            <a:off x="539552" y="116632"/>
            <a:ext cx="8229600" cy="1143000"/>
          </a:xfrm>
        </p:spPr>
        <p:txBody>
          <a:bodyPr>
            <a:normAutofit fontScale="90000"/>
          </a:bodyPr>
          <a:lstStyle/>
          <a:p>
            <a:pPr algn="ctr" eaLnBrk="1" fontAlgn="auto" hangingPunct="1">
              <a:spcAft>
                <a:spcPts val="0"/>
              </a:spcAft>
              <a:defRPr/>
            </a:pPr>
            <a:r>
              <a:rPr lang="ru-RU" b="1" dirty="0" smtClean="0">
                <a:solidFill>
                  <a:srgbClr val="002060"/>
                </a:solidFill>
              </a:rPr>
              <a:t>При нападении человека с ножом </a:t>
            </a:r>
            <a:endParaRPr lang="ru-RU" b="1" dirty="0">
              <a:solidFill>
                <a:srgbClr val="002060"/>
              </a:solidFill>
            </a:endParaRPr>
          </a:p>
        </p:txBody>
      </p:sp>
      <p:pic>
        <p:nvPicPr>
          <p:cNvPr id="13316" name="Picture 4" descr="C:\Users\Студент\Desktop\картинки\IMG_8163.JPG"/>
          <p:cNvPicPr>
            <a:picLocks noChangeAspect="1" noChangeArrowheads="1"/>
          </p:cNvPicPr>
          <p:nvPr/>
        </p:nvPicPr>
        <p:blipFill>
          <a:blip r:embed="rId2" cstate="print"/>
          <a:srcRect/>
          <a:stretch>
            <a:fillRect/>
          </a:stretch>
        </p:blipFill>
        <p:spPr bwMode="auto">
          <a:xfrm>
            <a:off x="107504" y="1484784"/>
            <a:ext cx="2952750" cy="5012730"/>
          </a:xfrm>
          <a:prstGeom prst="rect">
            <a:avLst/>
          </a:prstGeom>
          <a:noFill/>
          <a:ln w="9525">
            <a:noFill/>
            <a:miter lim="800000"/>
            <a:headEnd/>
            <a:tailEnd/>
          </a:ln>
          <a:scene3d>
            <a:camera prst="orthographicFront"/>
            <a:lightRig rig="threePt" dir="t"/>
          </a:scene3d>
          <a:sp3d>
            <a:bevelT w="165100" prst="coolSlant"/>
          </a:sp3d>
        </p:spPr>
      </p:pic>
      <p:pic>
        <p:nvPicPr>
          <p:cNvPr id="6" name="Picture 4" descr="http://gunsforum.org/images/000843/843567.jpg"/>
          <p:cNvPicPr>
            <a:picLocks noChangeAspect="1" noChangeArrowheads="1"/>
          </p:cNvPicPr>
          <p:nvPr/>
        </p:nvPicPr>
        <p:blipFill>
          <a:blip r:embed="rId3" cstate="print"/>
          <a:srcRect/>
          <a:stretch>
            <a:fillRect/>
          </a:stretch>
        </p:blipFill>
        <p:spPr bwMode="auto">
          <a:xfrm>
            <a:off x="4644008" y="5085184"/>
            <a:ext cx="2164704" cy="1623528"/>
          </a:xfrm>
          <a:prstGeom prst="rect">
            <a:avLst/>
          </a:prstGeom>
          <a:noFill/>
          <a:scene3d>
            <a:camera prst="orthographicFront"/>
            <a:lightRig rig="threePt" dir="t"/>
          </a:scene3d>
          <a:sp3d>
            <a:bevelT prst="slope"/>
          </a:sp3d>
        </p:spPr>
      </p:pic>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67544" y="260648"/>
            <a:ext cx="8229600" cy="4525963"/>
          </a:xfrm>
        </p:spPr>
        <p:txBody>
          <a:bodyPr/>
          <a:lstStyle/>
          <a:p>
            <a:pPr algn="ctr">
              <a:buNone/>
            </a:pPr>
            <a:r>
              <a:rPr lang="ru-RU" b="1" dirty="0" smtClean="0">
                <a:solidFill>
                  <a:srgbClr val="002060"/>
                </a:solidFill>
              </a:rPr>
              <a:t>«Разница между умением и знаниями, в том, что человек знает, что делать, но не знает как это сделать»</a:t>
            </a:r>
            <a:endParaRPr lang="ru-RU" b="1" dirty="0">
              <a:solidFill>
                <a:srgbClr val="002060"/>
              </a:solidFill>
            </a:endParaRPr>
          </a:p>
        </p:txBody>
      </p:sp>
      <p:pic>
        <p:nvPicPr>
          <p:cNvPr id="17410" name="Picture 2" descr="Художественные знания, умения и навыки в профессиональной деятельности - 21 May 2013 - Blog - Hotsmart"/>
          <p:cNvPicPr>
            <a:picLocks noChangeAspect="1" noChangeArrowheads="1"/>
          </p:cNvPicPr>
          <p:nvPr/>
        </p:nvPicPr>
        <p:blipFill>
          <a:blip r:embed="rId2" cstate="print"/>
          <a:srcRect/>
          <a:stretch>
            <a:fillRect/>
          </a:stretch>
        </p:blipFill>
        <p:spPr bwMode="auto">
          <a:xfrm>
            <a:off x="1403648" y="1916832"/>
            <a:ext cx="6336704" cy="4641839"/>
          </a:xfrm>
          <a:prstGeom prst="rect">
            <a:avLst/>
          </a:prstGeom>
          <a:noFill/>
          <a:scene3d>
            <a:camera prst="orthographicFront"/>
            <a:lightRig rig="threePt" dir="t"/>
          </a:scene3d>
          <a:sp3d>
            <a:bevelT w="165100" prst="coolSlant"/>
          </a:sp3d>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539552" y="188641"/>
            <a:ext cx="8229600" cy="2808311"/>
          </a:xfrm>
        </p:spPr>
        <p:txBody>
          <a:bodyPr>
            <a:normAutofit lnSpcReduction="10000"/>
          </a:bodyPr>
          <a:lstStyle/>
          <a:p>
            <a:r>
              <a:rPr lang="ru-RU" b="1" dirty="0" smtClean="0">
                <a:solidFill>
                  <a:srgbClr val="002060"/>
                </a:solidFill>
              </a:rPr>
              <a:t>Каждое занятие должно сопровождаться наглядностью. Чтобы каждый человек не задумываясь применял все полученные знания и навыки в случае возникновения опасности. Дать человеку «привычку» искать решения…</a:t>
            </a:r>
            <a:endParaRPr lang="ru-RU" b="1" dirty="0">
              <a:solidFill>
                <a:srgbClr val="002060"/>
              </a:solidFill>
            </a:endParaRPr>
          </a:p>
        </p:txBody>
      </p:sp>
      <p:pic>
        <p:nvPicPr>
          <p:cNvPr id="3074" name="Picture 2" descr="C:\Users\836D~1\AppData\Local\Temp\Rar$DI20.056\IMG_8201.JPG"/>
          <p:cNvPicPr>
            <a:picLocks noChangeAspect="1" noChangeArrowheads="1"/>
          </p:cNvPicPr>
          <p:nvPr/>
        </p:nvPicPr>
        <p:blipFill>
          <a:blip r:embed="rId2" cstate="print"/>
          <a:srcRect/>
          <a:stretch>
            <a:fillRect/>
          </a:stretch>
        </p:blipFill>
        <p:spPr bwMode="auto">
          <a:xfrm>
            <a:off x="285720" y="3071810"/>
            <a:ext cx="4143404" cy="3107553"/>
          </a:xfrm>
          <a:prstGeom prst="rect">
            <a:avLst/>
          </a:prstGeom>
          <a:noFill/>
          <a:scene3d>
            <a:camera prst="orthographicFront"/>
            <a:lightRig rig="threePt" dir="t"/>
          </a:scene3d>
          <a:sp3d>
            <a:bevelT w="165100" prst="coolSlant"/>
          </a:sp3d>
        </p:spPr>
      </p:pic>
      <p:pic>
        <p:nvPicPr>
          <p:cNvPr id="3076" name="Picture 4" descr="http://im1-tub-ru.yandex.net/i?id=7e82d708298f5b81511915f0fe91e66c-105-144&amp;n=24"/>
          <p:cNvPicPr>
            <a:picLocks noChangeAspect="1" noChangeArrowheads="1"/>
          </p:cNvPicPr>
          <p:nvPr/>
        </p:nvPicPr>
        <p:blipFill>
          <a:blip r:embed="rId3" cstate="print"/>
          <a:srcRect/>
          <a:stretch>
            <a:fillRect/>
          </a:stretch>
        </p:blipFill>
        <p:spPr bwMode="auto">
          <a:xfrm>
            <a:off x="5148064" y="3068960"/>
            <a:ext cx="3702040" cy="3214710"/>
          </a:xfrm>
          <a:prstGeom prst="rect">
            <a:avLst/>
          </a:prstGeom>
          <a:noFill/>
          <a:scene3d>
            <a:camera prst="orthographicFront"/>
            <a:lightRig rig="threePt" dir="t"/>
          </a:scene3d>
          <a:sp3d>
            <a:bevelT prst="slope"/>
          </a:sp3d>
        </p:spPr>
      </p:pic>
      <p:sp>
        <p:nvSpPr>
          <p:cNvPr id="7" name="Штриховая стрелка вправо 6"/>
          <p:cNvSpPr/>
          <p:nvPr/>
        </p:nvSpPr>
        <p:spPr>
          <a:xfrm>
            <a:off x="3923928" y="4437112"/>
            <a:ext cx="1512168" cy="648072"/>
          </a:xfrm>
          <a:prstGeom prst="stripedRightArrow">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smtClean="0">
                <a:solidFill>
                  <a:srgbClr val="002060"/>
                </a:solidFill>
              </a:rPr>
              <a:t>Недостатки преподавания ОБЖ</a:t>
            </a:r>
            <a:endParaRPr lang="ru-RU" b="1" dirty="0">
              <a:solidFill>
                <a:srgbClr val="002060"/>
              </a:solidFill>
            </a:endParaRPr>
          </a:p>
        </p:txBody>
      </p:sp>
      <p:sp>
        <p:nvSpPr>
          <p:cNvPr id="3" name="Содержимое 2"/>
          <p:cNvSpPr>
            <a:spLocks noGrp="1"/>
          </p:cNvSpPr>
          <p:nvPr>
            <p:ph idx="1"/>
          </p:nvPr>
        </p:nvSpPr>
        <p:spPr>
          <a:ln w="38100">
            <a:solidFill>
              <a:srgbClr val="002060"/>
            </a:solidFill>
          </a:ln>
        </p:spPr>
        <p:txBody>
          <a:bodyPr>
            <a:normAutofit fontScale="92500" lnSpcReduction="20000"/>
          </a:bodyPr>
          <a:lstStyle/>
          <a:p>
            <a:r>
              <a:rPr lang="ru-RU" b="1" dirty="0" smtClean="0">
                <a:solidFill>
                  <a:srgbClr val="002060"/>
                </a:solidFill>
              </a:rPr>
              <a:t>Мало практических занятий</a:t>
            </a:r>
          </a:p>
          <a:p>
            <a:r>
              <a:rPr lang="ru-RU" b="1" dirty="0" smtClean="0">
                <a:solidFill>
                  <a:srgbClr val="002060"/>
                </a:solidFill>
              </a:rPr>
              <a:t>Низкая мотивация учеников</a:t>
            </a:r>
          </a:p>
          <a:p>
            <a:r>
              <a:rPr lang="ru-RU" b="1" dirty="0" smtClean="0">
                <a:solidFill>
                  <a:srgbClr val="002060"/>
                </a:solidFill>
              </a:rPr>
              <a:t>Традиционное конспектирование учебников</a:t>
            </a:r>
          </a:p>
          <a:p>
            <a:r>
              <a:rPr lang="ru-RU" b="1" dirty="0" smtClean="0">
                <a:solidFill>
                  <a:srgbClr val="002060"/>
                </a:solidFill>
              </a:rPr>
              <a:t>Скучные и неинтересно построенные уроки</a:t>
            </a:r>
          </a:p>
          <a:p>
            <a:r>
              <a:rPr lang="ru-RU" b="1" dirty="0" smtClean="0">
                <a:solidFill>
                  <a:srgbClr val="002060"/>
                </a:solidFill>
              </a:rPr>
              <a:t>Малоподвижные занятия</a:t>
            </a:r>
          </a:p>
          <a:p>
            <a:r>
              <a:rPr lang="ru-RU" b="1" dirty="0" smtClean="0">
                <a:solidFill>
                  <a:srgbClr val="002060"/>
                </a:solidFill>
              </a:rPr>
              <a:t>Отсутствие </a:t>
            </a:r>
            <a:r>
              <a:rPr lang="ru-RU" b="1" dirty="0" err="1" smtClean="0">
                <a:solidFill>
                  <a:srgbClr val="002060"/>
                </a:solidFill>
              </a:rPr>
              <a:t>здоровьесберегающих</a:t>
            </a:r>
            <a:r>
              <a:rPr lang="ru-RU" b="1" dirty="0" smtClean="0">
                <a:solidFill>
                  <a:srgbClr val="002060"/>
                </a:solidFill>
              </a:rPr>
              <a:t> технологий</a:t>
            </a:r>
          </a:p>
          <a:p>
            <a:r>
              <a:rPr lang="ru-RU" b="1" dirty="0" smtClean="0">
                <a:solidFill>
                  <a:srgbClr val="002060"/>
                </a:solidFill>
              </a:rPr>
              <a:t>Недостаточная материальная база</a:t>
            </a:r>
          </a:p>
          <a:p>
            <a:r>
              <a:rPr lang="ru-RU" b="1" dirty="0" smtClean="0">
                <a:solidFill>
                  <a:srgbClr val="002060"/>
                </a:solidFill>
              </a:rPr>
              <a:t>Низкий уровень компетентности педагогов</a:t>
            </a:r>
          </a:p>
          <a:p>
            <a:r>
              <a:rPr lang="ru-RU" b="1" dirty="0" smtClean="0">
                <a:solidFill>
                  <a:srgbClr val="002060"/>
                </a:solidFill>
              </a:rPr>
              <a:t>Отставание содержания ОБЖ от проблем существующих в РФ на современном этапе</a:t>
            </a:r>
          </a:p>
          <a:p>
            <a:endParaRPr lang="ru-RU"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b="1" dirty="0" smtClean="0">
                <a:solidFill>
                  <a:srgbClr val="002060"/>
                </a:solidFill>
              </a:rPr>
              <a:t>Пути развития преподавания ОБЖ и образовательного пространства</a:t>
            </a:r>
            <a:endParaRPr lang="ru-RU" b="1" dirty="0">
              <a:solidFill>
                <a:srgbClr val="002060"/>
              </a:solidFill>
            </a:endParaRPr>
          </a:p>
        </p:txBody>
      </p:sp>
      <p:sp>
        <p:nvSpPr>
          <p:cNvPr id="3" name="Содержимое 2"/>
          <p:cNvSpPr>
            <a:spLocks noGrp="1"/>
          </p:cNvSpPr>
          <p:nvPr>
            <p:ph idx="1"/>
          </p:nvPr>
        </p:nvSpPr>
        <p:spPr>
          <a:ln w="28575">
            <a:solidFill>
              <a:srgbClr val="002060"/>
            </a:solidFill>
          </a:ln>
        </p:spPr>
        <p:txBody>
          <a:bodyPr>
            <a:normAutofit fontScale="92500" lnSpcReduction="20000"/>
          </a:bodyPr>
          <a:lstStyle/>
          <a:p>
            <a:r>
              <a:rPr lang="ru-RU" b="1" dirty="0" smtClean="0">
                <a:solidFill>
                  <a:srgbClr val="002060"/>
                </a:solidFill>
              </a:rPr>
              <a:t>Расширение тематики, темы которые нужны(</a:t>
            </a:r>
            <a:r>
              <a:rPr lang="ru-RU" b="1" dirty="0" err="1" smtClean="0">
                <a:solidFill>
                  <a:srgbClr val="002060"/>
                </a:solidFill>
              </a:rPr>
              <a:t>конфликтология</a:t>
            </a:r>
            <a:r>
              <a:rPr lang="ru-RU" b="1" dirty="0" smtClean="0">
                <a:solidFill>
                  <a:srgbClr val="002060"/>
                </a:solidFill>
              </a:rPr>
              <a:t>, вождение, военная служба, семейная безопасность, детская безопасность, профилактика </a:t>
            </a:r>
            <a:r>
              <a:rPr lang="ru-RU" b="1" dirty="0" err="1" smtClean="0">
                <a:solidFill>
                  <a:srgbClr val="002060"/>
                </a:solidFill>
              </a:rPr>
              <a:t>антипреступного</a:t>
            </a:r>
            <a:r>
              <a:rPr lang="ru-RU" b="1" dirty="0" smtClean="0">
                <a:solidFill>
                  <a:srgbClr val="002060"/>
                </a:solidFill>
              </a:rPr>
              <a:t> поведения)</a:t>
            </a:r>
          </a:p>
          <a:p>
            <a:r>
              <a:rPr lang="ru-RU" b="1" dirty="0" smtClean="0">
                <a:solidFill>
                  <a:srgbClr val="002060"/>
                </a:solidFill>
              </a:rPr>
              <a:t>Моделирование ситуаций</a:t>
            </a:r>
          </a:p>
          <a:p>
            <a:r>
              <a:rPr lang="ru-RU" b="1" dirty="0" smtClean="0">
                <a:solidFill>
                  <a:srgbClr val="002060"/>
                </a:solidFill>
              </a:rPr>
              <a:t>Создание условий для практических занятий, занятия на природе</a:t>
            </a:r>
          </a:p>
          <a:p>
            <a:r>
              <a:rPr lang="ru-RU" b="1" dirty="0" smtClean="0">
                <a:solidFill>
                  <a:srgbClr val="002060"/>
                </a:solidFill>
              </a:rPr>
              <a:t>Создание новых УМК, соответствующих проблемам национальной безопасности РФ</a:t>
            </a:r>
          </a:p>
          <a:p>
            <a:r>
              <a:rPr lang="ru-RU" b="1" dirty="0" smtClean="0">
                <a:solidFill>
                  <a:srgbClr val="002060"/>
                </a:solidFill>
              </a:rPr>
              <a:t>Поиск резервов для внеклассных занятий</a:t>
            </a:r>
            <a:endParaRPr lang="ru-RU" b="1" dirty="0">
              <a:solidFill>
                <a:srgbClr val="002060"/>
              </a:solidFill>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smtClean="0">
                <a:solidFill>
                  <a:srgbClr val="002060"/>
                </a:solidFill>
              </a:rPr>
              <a:t>Вывод:</a:t>
            </a:r>
            <a:endParaRPr lang="ru-RU" b="1" dirty="0">
              <a:solidFill>
                <a:srgbClr val="002060"/>
              </a:solidFill>
            </a:endParaRPr>
          </a:p>
        </p:txBody>
      </p:sp>
      <p:sp>
        <p:nvSpPr>
          <p:cNvPr id="3" name="Объект 2"/>
          <p:cNvSpPr>
            <a:spLocks noGrp="1"/>
          </p:cNvSpPr>
          <p:nvPr>
            <p:ph idx="1"/>
          </p:nvPr>
        </p:nvSpPr>
        <p:spPr>
          <a:xfrm>
            <a:off x="251520" y="1412776"/>
            <a:ext cx="8568952" cy="4968552"/>
          </a:xfrm>
        </p:spPr>
        <p:txBody>
          <a:bodyPr/>
          <a:lstStyle/>
          <a:p>
            <a:r>
              <a:rPr lang="ru-RU" b="1" dirty="0" smtClean="0">
                <a:solidFill>
                  <a:srgbClr val="002060"/>
                </a:solidFill>
              </a:rPr>
              <a:t>Мало наглядности</a:t>
            </a:r>
          </a:p>
          <a:p>
            <a:r>
              <a:rPr lang="ru-RU" b="1" dirty="0" smtClean="0">
                <a:solidFill>
                  <a:srgbClr val="002060"/>
                </a:solidFill>
              </a:rPr>
              <a:t>Мало практики</a:t>
            </a:r>
          </a:p>
          <a:p>
            <a:r>
              <a:rPr lang="ru-RU" b="1" dirty="0" smtClean="0">
                <a:solidFill>
                  <a:srgbClr val="002060"/>
                </a:solidFill>
              </a:rPr>
              <a:t>Мало творческой и проектной деятельности</a:t>
            </a:r>
          </a:p>
          <a:p>
            <a:r>
              <a:rPr lang="ru-RU" b="1" dirty="0" err="1" smtClean="0">
                <a:solidFill>
                  <a:srgbClr val="002060"/>
                </a:solidFill>
              </a:rPr>
              <a:t>Неспоспособность</a:t>
            </a:r>
            <a:r>
              <a:rPr lang="ru-RU" b="1" dirty="0" smtClean="0">
                <a:solidFill>
                  <a:srgbClr val="002060"/>
                </a:solidFill>
              </a:rPr>
              <a:t> к самостоятельному изучению материала</a:t>
            </a:r>
          </a:p>
          <a:p>
            <a:r>
              <a:rPr lang="ru-RU" b="1" dirty="0" smtClean="0">
                <a:solidFill>
                  <a:srgbClr val="002060"/>
                </a:solidFill>
              </a:rPr>
              <a:t>Не достаточная обеспеченность в технических средствах и т.д.</a:t>
            </a:r>
          </a:p>
          <a:p>
            <a:endParaRPr lang="ru-RU" dirty="0" smtClean="0"/>
          </a:p>
          <a:p>
            <a:endParaRPr lang="ru-RU" dirty="0" smtClean="0"/>
          </a:p>
          <a:p>
            <a:endParaRPr lang="ru-RU" dirty="0" smtClean="0"/>
          </a:p>
          <a:p>
            <a:endParaRPr lang="ru-RU" dirty="0" smtClean="0"/>
          </a:p>
          <a:p>
            <a:endParaRPr lang="ru-RU" dirty="0" smtClean="0"/>
          </a:p>
          <a:p>
            <a:endParaRPr lang="ru-RU" dirty="0"/>
          </a:p>
        </p:txBody>
      </p:sp>
      <p:pic>
        <p:nvPicPr>
          <p:cNvPr id="1331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12160" y="476672"/>
            <a:ext cx="2868538" cy="1973765"/>
          </a:xfrm>
          <a:prstGeom prst="rect">
            <a:avLst/>
          </a:prstGeom>
          <a:noFill/>
          <a:ln>
            <a:noFill/>
          </a:ln>
          <a:scene3d>
            <a:camera prst="orthographicFront"/>
            <a:lightRig rig="threePt" dir="t"/>
          </a:scene3d>
          <a:sp3d>
            <a:bevelT w="165100" prst="coolSlan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88224" y="4858894"/>
            <a:ext cx="1939156" cy="1999106"/>
          </a:xfrm>
          <a:prstGeom prst="rect">
            <a:avLst/>
          </a:prstGeom>
          <a:noFill/>
          <a:ln>
            <a:noFill/>
          </a:ln>
          <a:effectLst/>
          <a:scene3d>
            <a:camera prst="orthographicFront"/>
            <a:lightRig rig="threePt" dir="t"/>
          </a:scene3d>
          <a:sp3d>
            <a:bevelT w="165100" prst="coolSlan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2864041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332656"/>
            <a:ext cx="8229600" cy="5793507"/>
          </a:xfrm>
        </p:spPr>
        <p:txBody>
          <a:bodyPr>
            <a:normAutofit/>
          </a:bodyPr>
          <a:lstStyle/>
          <a:p>
            <a:pPr algn="ctr">
              <a:buNone/>
            </a:pPr>
            <a:r>
              <a:rPr lang="ru-RU" sz="4000" b="1" dirty="0" smtClean="0">
                <a:solidFill>
                  <a:srgbClr val="002060"/>
                </a:solidFill>
              </a:rPr>
              <a:t>«Чем больше изучаем опасность- тем меньше она настигает»</a:t>
            </a:r>
          </a:p>
          <a:p>
            <a:pPr algn="r">
              <a:buNone/>
            </a:pPr>
            <a:r>
              <a:rPr lang="ru-RU" sz="4000" b="1" dirty="0" smtClean="0">
                <a:solidFill>
                  <a:srgbClr val="002060"/>
                </a:solidFill>
              </a:rPr>
              <a:t>Петров С.В.</a:t>
            </a:r>
            <a:endParaRPr lang="ru-RU" sz="4000" b="1" dirty="0">
              <a:solidFill>
                <a:srgbClr val="002060"/>
              </a:solidFill>
            </a:endParaRPr>
          </a:p>
        </p:txBody>
      </p:sp>
      <p:pic>
        <p:nvPicPr>
          <p:cNvPr id="10242" name="Picture 2" descr="http://im0-tub-ru.yandex.net/i?id=6e0fdada27a9c72323e6a6528bd24514-39-144&amp;n=21"/>
          <p:cNvPicPr>
            <a:picLocks noChangeAspect="1" noChangeArrowheads="1"/>
          </p:cNvPicPr>
          <p:nvPr/>
        </p:nvPicPr>
        <p:blipFill>
          <a:blip r:embed="rId2" cstate="print"/>
          <a:srcRect/>
          <a:stretch>
            <a:fillRect/>
          </a:stretch>
        </p:blipFill>
        <p:spPr bwMode="auto">
          <a:xfrm>
            <a:off x="3707904" y="2276872"/>
            <a:ext cx="2304256" cy="2304256"/>
          </a:xfrm>
          <a:prstGeom prst="rect">
            <a:avLst/>
          </a:prstGeom>
          <a:noFill/>
          <a:scene3d>
            <a:camera prst="orthographicFront"/>
            <a:lightRig rig="threePt" dir="t"/>
          </a:scene3d>
          <a:sp3d>
            <a:bevelT w="165100" prst="coolSlant"/>
          </a:sp3d>
        </p:spPr>
      </p:pic>
      <p:pic>
        <p:nvPicPr>
          <p:cNvPr id="10244" name="Picture 4" descr="http://im3-tub-ru.yandex.net/i?id=d7a9f51aea08148982770f23a0e7bbfe-02-144&amp;n=21"/>
          <p:cNvPicPr>
            <a:picLocks noChangeAspect="1" noChangeArrowheads="1"/>
          </p:cNvPicPr>
          <p:nvPr/>
        </p:nvPicPr>
        <p:blipFill>
          <a:blip r:embed="rId3" cstate="print"/>
          <a:srcRect/>
          <a:stretch>
            <a:fillRect/>
          </a:stretch>
        </p:blipFill>
        <p:spPr bwMode="auto">
          <a:xfrm>
            <a:off x="5292080" y="4293096"/>
            <a:ext cx="3307088" cy="2214568"/>
          </a:xfrm>
          <a:prstGeom prst="rect">
            <a:avLst/>
          </a:prstGeom>
          <a:noFill/>
          <a:scene3d>
            <a:camera prst="orthographicFront"/>
            <a:lightRig rig="threePt" dir="t"/>
          </a:scene3d>
          <a:sp3d>
            <a:bevelT w="165100" prst="coolSlant"/>
          </a:sp3d>
        </p:spPr>
      </p:pic>
      <p:pic>
        <p:nvPicPr>
          <p:cNvPr id="5" name="Picture 2" descr="C:\Users\User\Desktop\pertrov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1560" y="2060848"/>
            <a:ext cx="2898876" cy="3589730"/>
          </a:xfrm>
          <a:prstGeom prst="rect">
            <a:avLst/>
          </a:prstGeom>
          <a:noFill/>
          <a:scene3d>
            <a:camera prst="orthographicFront"/>
            <a:lightRig rig="threePt" dir="t"/>
          </a:scene3d>
          <a:sp3d>
            <a:bevelT w="165100" prst="coolSlant"/>
          </a:sp3d>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Содержимое 2"/>
          <p:cNvSpPr>
            <a:spLocks noGrp="1"/>
          </p:cNvSpPr>
          <p:nvPr>
            <p:ph idx="1"/>
          </p:nvPr>
        </p:nvSpPr>
        <p:spPr>
          <a:xfrm>
            <a:off x="395288" y="333375"/>
            <a:ext cx="8229600" cy="575345"/>
          </a:xfrm>
        </p:spPr>
        <p:txBody>
          <a:bodyPr>
            <a:normAutofit lnSpcReduction="10000"/>
          </a:bodyPr>
          <a:lstStyle/>
          <a:p>
            <a:pPr algn="ctr"/>
            <a:r>
              <a:rPr lang="ru-RU" b="1" dirty="0" smtClean="0">
                <a:solidFill>
                  <a:srgbClr val="002060"/>
                </a:solidFill>
              </a:rPr>
              <a:t>Стул используется как щит</a:t>
            </a:r>
          </a:p>
        </p:txBody>
      </p:sp>
      <p:pic>
        <p:nvPicPr>
          <p:cNvPr id="8195" name="Рисунок 4" descr="IMG_8163.JPG"/>
          <p:cNvPicPr>
            <a:picLocks noChangeAspect="1"/>
          </p:cNvPicPr>
          <p:nvPr/>
        </p:nvPicPr>
        <p:blipFill>
          <a:blip r:embed="rId2" cstate="print"/>
          <a:srcRect/>
          <a:stretch>
            <a:fillRect/>
          </a:stretch>
        </p:blipFill>
        <p:spPr bwMode="auto">
          <a:xfrm>
            <a:off x="4572000" y="1484784"/>
            <a:ext cx="4572000" cy="5373216"/>
          </a:xfrm>
          <a:prstGeom prst="rect">
            <a:avLst/>
          </a:prstGeom>
          <a:noFill/>
          <a:ln w="9525">
            <a:noFill/>
            <a:miter lim="800000"/>
            <a:headEnd/>
            <a:tailEnd/>
          </a:ln>
        </p:spPr>
      </p:pic>
      <p:pic>
        <p:nvPicPr>
          <p:cNvPr id="8196" name="Picture 2" descr="C:\Users\Студент\Desktop\i_138.png"/>
          <p:cNvPicPr>
            <a:picLocks noChangeAspect="1" noChangeArrowheads="1"/>
          </p:cNvPicPr>
          <p:nvPr/>
        </p:nvPicPr>
        <p:blipFill>
          <a:blip r:embed="rId3" cstate="print"/>
          <a:srcRect/>
          <a:stretch>
            <a:fillRect/>
          </a:stretch>
        </p:blipFill>
        <p:spPr bwMode="auto">
          <a:xfrm>
            <a:off x="0" y="1304925"/>
            <a:ext cx="5715000" cy="5553075"/>
          </a:xfrm>
          <a:prstGeom prst="rect">
            <a:avLst/>
          </a:prstGeom>
          <a:noFill/>
          <a:ln w="9525">
            <a:noFill/>
            <a:miter lim="800000"/>
            <a:headEnd/>
            <a:tailEnd/>
          </a:ln>
        </p:spPr>
      </p:pic>
    </p:spTree>
  </p:cSld>
  <p:clrMapOvr>
    <a:masterClrMapping/>
  </p:clrMapOvr>
  <p:transition>
    <p:checker dir="ver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Содержимое 1"/>
          <p:cNvSpPr>
            <a:spLocks noGrp="1"/>
          </p:cNvSpPr>
          <p:nvPr>
            <p:ph idx="1"/>
          </p:nvPr>
        </p:nvSpPr>
        <p:spPr>
          <a:xfrm>
            <a:off x="323850" y="1052736"/>
            <a:ext cx="4968875" cy="3600400"/>
          </a:xfrm>
          <a:ln w="28575">
            <a:solidFill>
              <a:srgbClr val="002060"/>
            </a:solidFill>
          </a:ln>
        </p:spPr>
        <p:txBody>
          <a:bodyPr>
            <a:normAutofit fontScale="92500" lnSpcReduction="10000"/>
          </a:bodyPr>
          <a:lstStyle/>
          <a:p>
            <a:pPr algn="ctr" eaLnBrk="1" hangingPunct="1">
              <a:buFont typeface="Wingdings" pitchFamily="2" charset="2"/>
              <a:buChar char="Ø"/>
            </a:pPr>
            <a:r>
              <a:rPr lang="ru-RU" b="1" dirty="0" smtClean="0">
                <a:solidFill>
                  <a:srgbClr val="002060"/>
                </a:solidFill>
              </a:rPr>
              <a:t>1. При землетрясении </a:t>
            </a:r>
          </a:p>
          <a:p>
            <a:pPr algn="ctr" eaLnBrk="1" hangingPunct="1">
              <a:buFont typeface="Wingdings 3" pitchFamily="18" charset="2"/>
              <a:buNone/>
            </a:pPr>
            <a:r>
              <a:rPr lang="ru-RU" sz="2400" b="1" dirty="0" smtClean="0">
                <a:solidFill>
                  <a:srgbClr val="002060"/>
                </a:solidFill>
              </a:rPr>
              <a:t>Когда наступает землетрясение, оно возникает неожиданно. Стул может послужить средством безопасности как шлема, потому что на голову могут падать  разные обломки, осколки и т.д.  Благодаря стулу можно защитить себя и, тем самым, уберечь себя от некоторых повреждений.</a:t>
            </a:r>
          </a:p>
        </p:txBody>
      </p:sp>
      <p:sp>
        <p:nvSpPr>
          <p:cNvPr id="3" name="Заголовок 2"/>
          <p:cNvSpPr>
            <a:spLocks noGrp="1"/>
          </p:cNvSpPr>
          <p:nvPr>
            <p:ph type="title"/>
          </p:nvPr>
        </p:nvSpPr>
        <p:spPr>
          <a:xfrm>
            <a:off x="457200" y="274638"/>
            <a:ext cx="5338936" cy="868346"/>
          </a:xfrm>
        </p:spPr>
        <p:txBody>
          <a:bodyPr/>
          <a:lstStyle/>
          <a:p>
            <a:pPr algn="ctr" eaLnBrk="1" fontAlgn="auto" hangingPunct="1">
              <a:spcAft>
                <a:spcPts val="0"/>
              </a:spcAft>
              <a:defRPr/>
            </a:pPr>
            <a:r>
              <a:rPr lang="ru-RU" b="1" dirty="0" smtClean="0">
                <a:solidFill>
                  <a:srgbClr val="002060"/>
                </a:solidFill>
              </a:rPr>
              <a:t>Стул</a:t>
            </a:r>
            <a:endParaRPr lang="ru-RU" b="1" dirty="0">
              <a:solidFill>
                <a:srgbClr val="002060"/>
              </a:solidFill>
            </a:endParaRPr>
          </a:p>
        </p:txBody>
      </p:sp>
      <p:pic>
        <p:nvPicPr>
          <p:cNvPr id="12292" name="Picture 5" descr="http://im2-tub-ru.yandex.net/i?id=acab5817e9beef6ccabe865b7489d1b8-105-144&amp;n=21"/>
          <p:cNvPicPr>
            <a:picLocks noChangeAspect="1" noChangeArrowheads="1"/>
          </p:cNvPicPr>
          <p:nvPr/>
        </p:nvPicPr>
        <p:blipFill>
          <a:blip r:embed="rId2" cstate="print"/>
          <a:srcRect/>
          <a:stretch>
            <a:fillRect/>
          </a:stretch>
        </p:blipFill>
        <p:spPr bwMode="auto">
          <a:xfrm>
            <a:off x="395536" y="4869160"/>
            <a:ext cx="1711325" cy="1657350"/>
          </a:xfrm>
          <a:prstGeom prst="rect">
            <a:avLst/>
          </a:prstGeom>
          <a:noFill/>
          <a:ln w="9525">
            <a:noFill/>
            <a:miter lim="800000"/>
            <a:headEnd/>
            <a:tailEnd/>
          </a:ln>
          <a:scene3d>
            <a:camera prst="orthographicFront"/>
            <a:lightRig rig="threePt" dir="t"/>
          </a:scene3d>
          <a:sp3d>
            <a:bevelT w="165100" prst="coolSlant"/>
          </a:sp3d>
        </p:spPr>
      </p:pic>
      <p:pic>
        <p:nvPicPr>
          <p:cNvPr id="12294" name="Picture 8" descr="C:\Users\Студент\Desktop\картинки\IMG_8170.JPG"/>
          <p:cNvPicPr>
            <a:picLocks noChangeAspect="1" noChangeArrowheads="1"/>
          </p:cNvPicPr>
          <p:nvPr/>
        </p:nvPicPr>
        <p:blipFill>
          <a:blip r:embed="rId3" cstate="print"/>
          <a:srcRect/>
          <a:stretch>
            <a:fillRect/>
          </a:stretch>
        </p:blipFill>
        <p:spPr bwMode="auto">
          <a:xfrm>
            <a:off x="5796136" y="188640"/>
            <a:ext cx="3095625" cy="3384550"/>
          </a:xfrm>
          <a:prstGeom prst="rect">
            <a:avLst/>
          </a:prstGeom>
          <a:noFill/>
          <a:ln w="9525">
            <a:noFill/>
            <a:miter lim="800000"/>
            <a:headEnd/>
            <a:tailEnd/>
          </a:ln>
          <a:scene3d>
            <a:camera prst="orthographicFront"/>
            <a:lightRig rig="threePt" dir="t"/>
          </a:scene3d>
          <a:sp3d>
            <a:bevelT w="165100" prst="coolSlant"/>
          </a:sp3d>
        </p:spPr>
      </p:pic>
      <p:pic>
        <p:nvPicPr>
          <p:cNvPr id="8" name="Picture 2" descr="C:\Users\Asus\Desktop\IMG_8171.JPG"/>
          <p:cNvPicPr>
            <a:picLocks noChangeAspect="1" noChangeArrowheads="1"/>
          </p:cNvPicPr>
          <p:nvPr/>
        </p:nvPicPr>
        <p:blipFill>
          <a:blip r:embed="rId4" cstate="print"/>
          <a:srcRect/>
          <a:stretch>
            <a:fillRect/>
          </a:stretch>
        </p:blipFill>
        <p:spPr bwMode="auto">
          <a:xfrm>
            <a:off x="5796136" y="3501008"/>
            <a:ext cx="3096344" cy="3356992"/>
          </a:xfrm>
          <a:prstGeom prst="rect">
            <a:avLst/>
          </a:prstGeom>
          <a:noFill/>
          <a:scene3d>
            <a:camera prst="orthographicFront"/>
            <a:lightRig rig="threePt" dir="t"/>
          </a:scene3d>
          <a:sp3d>
            <a:bevelT w="165100" prst="coolSlant"/>
          </a:sp3d>
        </p:spPr>
      </p:pic>
      <p:pic>
        <p:nvPicPr>
          <p:cNvPr id="9"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15816" y="4869160"/>
            <a:ext cx="1944216" cy="1584176"/>
          </a:xfrm>
          <a:prstGeom prst="rect">
            <a:avLst/>
          </a:prstGeom>
          <a:noFill/>
          <a:ln>
            <a:noFill/>
          </a:ln>
          <a:scene3d>
            <a:camera prst="orthographicFront"/>
            <a:lightRig rig="threePt" dir="t"/>
          </a:scene3d>
          <a:sp3d>
            <a:bevelT w="165100" prst="coolSlan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Стрелка вправо с вырезом 9"/>
          <p:cNvSpPr/>
          <p:nvPr/>
        </p:nvSpPr>
        <p:spPr>
          <a:xfrm>
            <a:off x="2051720" y="5373216"/>
            <a:ext cx="1008112" cy="576064"/>
          </a:xfrm>
          <a:prstGeom prst="notchedRightArrow">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547664" y="188640"/>
            <a:ext cx="5968237" cy="923330"/>
          </a:xfrm>
          <a:prstGeom prst="rect">
            <a:avLst/>
          </a:prstGeom>
          <a:noFill/>
        </p:spPr>
        <p:txBody>
          <a:bodyPr wrap="none" lIns="91440" tIns="45720" rIns="91440" bIns="45720">
            <a:spAutoFit/>
          </a:bodyPr>
          <a:lstStyle/>
          <a:p>
            <a:pPr algn="ctr"/>
            <a:r>
              <a:rPr lang="ru-RU" sz="5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«Японский стул»</a:t>
            </a:r>
            <a:endParaRPr lang="ru-RU" sz="54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5" name="Рисунок 4" descr="IMG_8170.JPG"/>
          <p:cNvPicPr>
            <a:picLocks noChangeAspect="1"/>
          </p:cNvPicPr>
          <p:nvPr/>
        </p:nvPicPr>
        <p:blipFill>
          <a:blip r:embed="rId2" cstate="print"/>
          <a:srcRect/>
          <a:stretch>
            <a:fillRect/>
          </a:stretch>
        </p:blipFill>
        <p:spPr bwMode="auto">
          <a:xfrm rot="21164442">
            <a:off x="282575" y="1870075"/>
            <a:ext cx="3068638" cy="4660900"/>
          </a:xfrm>
          <a:prstGeom prst="rect">
            <a:avLst/>
          </a:prstGeom>
          <a:noFill/>
          <a:ln w="9525">
            <a:noFill/>
            <a:miter lim="800000"/>
            <a:headEnd/>
            <a:tailEnd/>
          </a:ln>
          <a:scene3d>
            <a:camera prst="orthographicFront"/>
            <a:lightRig rig="threePt" dir="t"/>
          </a:scene3d>
          <a:sp3d>
            <a:bevelT prst="slope"/>
          </a:sp3d>
        </p:spPr>
      </p:pic>
      <p:pic>
        <p:nvPicPr>
          <p:cNvPr id="6" name="Picture 2" descr="C:\Users\Студент\Desktop\original.jpg"/>
          <p:cNvPicPr>
            <a:picLocks noChangeAspect="1" noChangeArrowheads="1"/>
          </p:cNvPicPr>
          <p:nvPr/>
        </p:nvPicPr>
        <p:blipFill>
          <a:blip r:embed="rId3" cstate="print"/>
          <a:srcRect/>
          <a:stretch>
            <a:fillRect/>
          </a:stretch>
        </p:blipFill>
        <p:spPr bwMode="auto">
          <a:xfrm>
            <a:off x="3563888" y="1052736"/>
            <a:ext cx="5329238" cy="4249737"/>
          </a:xfrm>
          <a:prstGeom prst="rect">
            <a:avLst/>
          </a:prstGeom>
          <a:noFill/>
          <a:ln w="9525">
            <a:noFill/>
            <a:miter lim="800000"/>
            <a:headEnd/>
            <a:tailEnd/>
          </a:ln>
          <a:scene3d>
            <a:camera prst="orthographicFront"/>
            <a:lightRig rig="threePt" dir="t"/>
          </a:scene3d>
          <a:sp3d>
            <a:bevelT w="165100" prst="coolSlant"/>
          </a:sp3d>
        </p:spPr>
      </p:pic>
      <p:sp>
        <p:nvSpPr>
          <p:cNvPr id="7" name="Содержимое 2"/>
          <p:cNvSpPr txBox="1">
            <a:spLocks/>
          </p:cNvSpPr>
          <p:nvPr/>
        </p:nvSpPr>
        <p:spPr>
          <a:xfrm>
            <a:off x="3923928" y="5445224"/>
            <a:ext cx="4824536" cy="935038"/>
          </a:xfrm>
          <a:prstGeom prst="rect">
            <a:avLst/>
          </a:prstGeom>
        </p:spPr>
        <p:txBody>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ru-RU" sz="2800" b="1" i="0" u="none" strike="noStrike" kern="1200" cap="none" spc="0" normalizeH="0" baseline="0" noProof="0" dirty="0" smtClean="0">
                <a:ln>
                  <a:noFill/>
                </a:ln>
                <a:solidFill>
                  <a:srgbClr val="002060"/>
                </a:solidFill>
                <a:effectLst/>
                <a:uLnTx/>
                <a:uFillTx/>
                <a:latin typeface="+mn-lt"/>
                <a:ea typeface="+mn-ea"/>
                <a:cs typeface="+mn-cs"/>
              </a:rPr>
              <a:t>Защита головы и спины  в экстремальных ситуациях                                   </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Содержимое 2"/>
          <p:cNvSpPr>
            <a:spLocks noGrp="1"/>
          </p:cNvSpPr>
          <p:nvPr>
            <p:ph idx="1"/>
          </p:nvPr>
        </p:nvSpPr>
        <p:spPr>
          <a:xfrm>
            <a:off x="539552" y="116632"/>
            <a:ext cx="7704856" cy="1512168"/>
          </a:xfrm>
        </p:spPr>
        <p:txBody>
          <a:bodyPr>
            <a:noAutofit/>
          </a:bodyPr>
          <a:lstStyle/>
          <a:p>
            <a:pPr algn="ctr">
              <a:buFont typeface="Wingdings 2" pitchFamily="18" charset="2"/>
              <a:buNone/>
            </a:pPr>
            <a:r>
              <a:rPr lang="ru-RU" sz="2800" b="1" dirty="0" smtClean="0">
                <a:solidFill>
                  <a:srgbClr val="002060"/>
                </a:solidFill>
              </a:rPr>
              <a:t>Использование стула как средства для переноски пострадавшего сидя. Используется при ранении лёгкого, отёке лёгкого и травме головы. Пострадавший должен быть в сознании</a:t>
            </a:r>
            <a:r>
              <a:rPr lang="ru-RU" sz="2800" dirty="0" smtClean="0">
                <a:solidFill>
                  <a:srgbClr val="002060"/>
                </a:solidFill>
              </a:rPr>
              <a:t>.</a:t>
            </a:r>
          </a:p>
        </p:txBody>
      </p:sp>
      <p:pic>
        <p:nvPicPr>
          <p:cNvPr id="9219" name="Рисунок 3" descr="IMG_8155.JPG"/>
          <p:cNvPicPr>
            <a:picLocks noChangeAspect="1"/>
          </p:cNvPicPr>
          <p:nvPr/>
        </p:nvPicPr>
        <p:blipFill>
          <a:blip r:embed="rId2" cstate="print"/>
          <a:srcRect/>
          <a:stretch>
            <a:fillRect/>
          </a:stretch>
        </p:blipFill>
        <p:spPr bwMode="auto">
          <a:xfrm>
            <a:off x="0" y="2420938"/>
            <a:ext cx="5076056" cy="4437062"/>
          </a:xfrm>
          <a:prstGeom prst="rect">
            <a:avLst/>
          </a:prstGeom>
          <a:noFill/>
          <a:ln w="9525">
            <a:noFill/>
            <a:miter lim="800000"/>
            <a:headEnd/>
            <a:tailEnd/>
          </a:ln>
        </p:spPr>
      </p:pic>
      <p:pic>
        <p:nvPicPr>
          <p:cNvPr id="9220" name="Picture 2" descr="C:\Users\Студент\Desktop\1_html_7c888142.png"/>
          <p:cNvPicPr>
            <a:picLocks noChangeAspect="1" noChangeArrowheads="1"/>
          </p:cNvPicPr>
          <p:nvPr/>
        </p:nvPicPr>
        <p:blipFill>
          <a:blip r:embed="rId3" cstate="print"/>
          <a:srcRect/>
          <a:stretch>
            <a:fillRect/>
          </a:stretch>
        </p:blipFill>
        <p:spPr bwMode="auto">
          <a:xfrm>
            <a:off x="5076056" y="2420888"/>
            <a:ext cx="4067944" cy="4437112"/>
          </a:xfrm>
          <a:prstGeom prst="rect">
            <a:avLst/>
          </a:prstGeom>
          <a:noFill/>
          <a:ln w="9525">
            <a:noFill/>
            <a:miter lim="800000"/>
            <a:headEnd/>
            <a:tailEnd/>
          </a:ln>
        </p:spPr>
      </p:pic>
    </p:spTree>
  </p:cSld>
  <p:clrMapOvr>
    <a:masterClrMapping/>
  </p:clrMapOvr>
  <p:transition>
    <p:newsflash/>
  </p:transition>
  <p:timing>
    <p:tnLst>
      <p:par>
        <p:cTn id="1" dur="indefinite" restart="never" nodeType="tmRoot"/>
      </p:par>
    </p:tnLst>
  </p:timing>
</p:sld>
</file>

<file path=ppt/theme/theme1.xml><?xml version="1.0" encoding="utf-8"?>
<a:theme xmlns:a="http://schemas.openxmlformats.org/drawingml/2006/main" name="Тема Office">
  <a:themeElements>
    <a:clrScheme name="Открытая">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619</TotalTime>
  <Words>1390</Words>
  <Application>Microsoft Office PowerPoint</Application>
  <PresentationFormat>Экран (4:3)</PresentationFormat>
  <Paragraphs>163</Paragraphs>
  <Slides>55</Slides>
  <Notes>0</Notes>
  <HiddenSlides>0</HiddenSlides>
  <MMClips>0</MMClips>
  <ScaleCrop>false</ScaleCrop>
  <HeadingPairs>
    <vt:vector size="6" baseType="variant">
      <vt:variant>
        <vt:lpstr>Использованные шрифты</vt:lpstr>
      </vt:variant>
      <vt:variant>
        <vt:i4>7</vt:i4>
      </vt:variant>
      <vt:variant>
        <vt:lpstr>Тема</vt:lpstr>
      </vt:variant>
      <vt:variant>
        <vt:i4>1</vt:i4>
      </vt:variant>
      <vt:variant>
        <vt:lpstr>Заголовки слайдов</vt:lpstr>
      </vt:variant>
      <vt:variant>
        <vt:i4>55</vt:i4>
      </vt:variant>
    </vt:vector>
  </HeadingPairs>
  <TitlesOfParts>
    <vt:vector size="63" baseType="lpstr">
      <vt:lpstr>Arial</vt:lpstr>
      <vt:lpstr>Calibri</vt:lpstr>
      <vt:lpstr>Monotype Corsiva</vt:lpstr>
      <vt:lpstr>Times New Roman</vt:lpstr>
      <vt:lpstr>Wingdings</vt:lpstr>
      <vt:lpstr>Wingdings 2</vt:lpstr>
      <vt:lpstr>Wingdings 3</vt:lpstr>
      <vt:lpstr>Тема Office</vt:lpstr>
      <vt:lpstr>Презентация PowerPoint</vt:lpstr>
      <vt:lpstr>Презентация PowerPoint</vt:lpstr>
      <vt:lpstr>«Опасная ситуация может произойти в любое время и с любым человеком» (С.В.Петров)</vt:lpstr>
      <vt:lpstr>Презентация PowerPoint</vt:lpstr>
      <vt:lpstr>При нападении человека с ножом </vt:lpstr>
      <vt:lpstr>Презентация PowerPoint</vt:lpstr>
      <vt:lpstr>Стул</vt:lpstr>
      <vt:lpstr>Презентация PowerPoint</vt:lpstr>
      <vt:lpstr>Презентация PowerPoint</vt:lpstr>
      <vt:lpstr>Презентация PowerPoint</vt:lpstr>
      <vt:lpstr>Переноска на плечах</vt:lpstr>
      <vt:lpstr>Презентация PowerPoint</vt:lpstr>
      <vt:lpstr>Одновременно при пружинистой ходьбе делается массаж грудной клетки пострадавшего</vt:lpstr>
      <vt:lpstr>Презентация PowerPoint</vt:lpstr>
      <vt:lpstr>Презентация PowerPoint</vt:lpstr>
      <vt:lpstr>Поза лягушка при травме таза</vt:lpstr>
      <vt:lpstr>Презентация PowerPoint</vt:lpstr>
      <vt:lpstr>Наложение транспортных шин из подручных материалов</vt:lpstr>
      <vt:lpstr>Подручные материалы</vt:lpstr>
      <vt:lpstr>Использование подручных средств </vt:lpstr>
      <vt:lpstr>Презентация PowerPoint</vt:lpstr>
      <vt:lpstr>Активное участие студентов</vt:lpstr>
      <vt:lpstr>Презентация PowerPoint</vt:lpstr>
      <vt:lpstr>Презентация PowerPoint</vt:lpstr>
      <vt:lpstr>Презентация PowerPoint</vt:lpstr>
      <vt:lpstr>«СПОСОБ АМЕРИКАНСКИХ ПОЛИЦЕЙСКИХ»</vt:lpstr>
      <vt:lpstr>Презентация PowerPoint</vt:lpstr>
      <vt:lpstr>Извлечение инородного тела</vt:lpstr>
      <vt:lpstr>Презентация PowerPoint</vt:lpstr>
      <vt:lpstr>Разница между знаниями и умениями</vt:lpstr>
      <vt:lpstr>Презентация PowerPoint</vt:lpstr>
      <vt:lpstr>Использование крика- как метод защиты</vt:lpstr>
      <vt:lpstr>Амортизация при ударе </vt:lpstr>
      <vt:lpstr>Прыжок как способ уменьшить тяжесть повреждений при ДТП</vt:lpstr>
      <vt:lpstr>Оборона от пистолета</vt:lpstr>
      <vt:lpstr>Презентация PowerPoint</vt:lpstr>
      <vt:lpstr>Действие по защите от пистолета</vt:lpstr>
      <vt:lpstr>Презентация PowerPoint</vt:lpstr>
      <vt:lpstr>Поза выживания </vt:lpstr>
      <vt:lpstr>Поза выживания</vt:lpstr>
      <vt:lpstr>Поза выживания </vt:lpstr>
      <vt:lpstr>Основные способы использования шарфа как подручного средства </vt:lpstr>
      <vt:lpstr>Эвакуация детей при задымлении</vt:lpstr>
      <vt:lpstr>Защитная(эвакуационная)пленка</vt:lpstr>
      <vt:lpstr>Отработка смягчения падающих предметов</vt:lpstr>
      <vt:lpstr>Презентация PowerPoint</vt:lpstr>
      <vt:lpstr>В каких темах ОБЖ можно использовать данные примеры?</vt:lpstr>
      <vt:lpstr>Что дает освоение ОБЖ студенту?</vt:lpstr>
      <vt:lpstr>Недостатки преподавания ОБЖ и пути развития  этой безопасности</vt:lpstr>
      <vt:lpstr>Презентация PowerPoint</vt:lpstr>
      <vt:lpstr>Презентация PowerPoint</vt:lpstr>
      <vt:lpstr>Недостатки преподавания ОБЖ</vt:lpstr>
      <vt:lpstr>Пути развития преподавания ОБЖ и образовательного пространства</vt:lpstr>
      <vt:lpstr>Вывод:</vt:lpstr>
      <vt:lpstr>Презентация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Студент</dc:creator>
  <cp:lastModifiedBy>Преподаватель</cp:lastModifiedBy>
  <cp:revision>85</cp:revision>
  <dcterms:created xsi:type="dcterms:W3CDTF">2014-10-09T05:28:21Z</dcterms:created>
  <dcterms:modified xsi:type="dcterms:W3CDTF">2014-10-23T04:21:53Z</dcterms:modified>
</cp:coreProperties>
</file>