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0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1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2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6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4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1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1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C1BE-F1D1-44B8-87DB-499D1B597F0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9A94-0BB7-4D8C-A391-B3D316631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8254" y="2119745"/>
            <a:ext cx="5929745" cy="13902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 ГЕЛОТОЛОГИЯ   КАК ЗДОРОВЬЕСБЕРЕГАЮЩИЙ МЕТОД,</a:t>
            </a:r>
            <a:br>
              <a:rPr lang="ru-RU" sz="4400" b="1" dirty="0" smtClean="0"/>
            </a:br>
            <a:r>
              <a:rPr lang="ru-RU" sz="4400" b="1" dirty="0" smtClean="0"/>
              <a:t>ТРАНСФОРМИРУЮШИЙ МЕНТАЛИТЕТ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126" y="4204711"/>
            <a:ext cx="9144000" cy="1655762"/>
          </a:xfrm>
        </p:spPr>
        <p:txBody>
          <a:bodyPr/>
          <a:lstStyle/>
          <a:p>
            <a:r>
              <a:rPr lang="ru-RU" dirty="0" smtClean="0"/>
              <a:t>Ирина Голикова,</a:t>
            </a:r>
            <a:endParaRPr lang="en-US" dirty="0" smtClean="0"/>
          </a:p>
          <a:p>
            <a:r>
              <a:rPr lang="ru-RU" dirty="0" smtClean="0"/>
              <a:t> координатор республиканского центра Заметь ребенка,                         докторант Таллиннского университета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8" y="744135"/>
            <a:ext cx="3755062" cy="31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9634"/>
            <a:ext cx="11035937" cy="135105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 smtClean="0"/>
              <a:t>Ограничения</a:t>
            </a:r>
            <a:r>
              <a:rPr lang="ru-RU" b="1" dirty="0" smtClean="0"/>
              <a:t> </a:t>
            </a:r>
            <a:r>
              <a:rPr lang="ru-RU" b="1" dirty="0" smtClean="0"/>
              <a:t>педагогических </a:t>
            </a:r>
            <a:r>
              <a:rPr lang="ru-RU" b="1" dirty="0" smtClean="0"/>
              <a:t>профессий: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В. </a:t>
            </a:r>
            <a:r>
              <a:rPr lang="ru-RU" sz="3200" dirty="0" err="1" smtClean="0"/>
              <a:t>Пропп</a:t>
            </a:r>
            <a:r>
              <a:rPr lang="ru-RU" sz="3200" dirty="0" smtClean="0"/>
              <a:t> высказал мысль о </a:t>
            </a:r>
            <a:r>
              <a:rPr lang="ru-RU" sz="3200" b="1" dirty="0" smtClean="0"/>
              <a:t>существовании </a:t>
            </a:r>
            <a:r>
              <a:rPr lang="ru-RU" sz="3200" b="1" dirty="0" err="1" smtClean="0"/>
              <a:t>профессий,в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т.ч</a:t>
            </a:r>
            <a:r>
              <a:rPr lang="ru-RU" sz="3200" b="1" dirty="0" smtClean="0"/>
              <a:t>.  </a:t>
            </a:r>
            <a:r>
              <a:rPr lang="ru-RU" sz="3200" b="1" dirty="0" smtClean="0"/>
              <a:t>п</a:t>
            </a:r>
            <a:r>
              <a:rPr lang="ru-RU" sz="3200" b="1" dirty="0" smtClean="0"/>
              <a:t>едагогов, </a:t>
            </a:r>
            <a:r>
              <a:rPr lang="ru-RU" sz="3200" b="1" dirty="0" smtClean="0"/>
              <a:t>которые лишают людей способности смеяться. </a:t>
            </a:r>
            <a:r>
              <a:rPr lang="ru-RU" sz="3200" dirty="0" smtClean="0"/>
              <a:t>  </a:t>
            </a:r>
            <a:r>
              <a:rPr lang="ru-RU" sz="3200" dirty="0" smtClean="0"/>
              <a:t>(</a:t>
            </a:r>
            <a:r>
              <a:rPr lang="ru-RU" sz="3200" dirty="0" err="1" smtClean="0"/>
              <a:t>Пропп</a:t>
            </a:r>
            <a:r>
              <a:rPr lang="ru-RU" sz="3200" dirty="0" smtClean="0"/>
              <a:t>, с. 163).</a:t>
            </a:r>
          </a:p>
          <a:p>
            <a:r>
              <a:rPr lang="ru-RU" sz="3200" dirty="0" smtClean="0"/>
              <a:t>Дидактичность педагогов </a:t>
            </a:r>
            <a:r>
              <a:rPr lang="ru-RU" sz="3200" dirty="0" smtClean="0"/>
              <a:t>нередко становится назойливой, а в сочетании с присущей им долей власти </a:t>
            </a:r>
            <a:r>
              <a:rPr lang="ru-RU" sz="3200" dirty="0" smtClean="0"/>
              <a:t>приглушает </a:t>
            </a:r>
            <a:r>
              <a:rPr lang="ru-RU" sz="3200" dirty="0" smtClean="0"/>
              <a:t>и </a:t>
            </a:r>
            <a:r>
              <a:rPr lang="ru-RU" sz="3200" dirty="0" smtClean="0"/>
              <a:t>подавляет чувство </a:t>
            </a:r>
            <a:r>
              <a:rPr lang="ru-RU" sz="3200" dirty="0" smtClean="0"/>
              <a:t>юмора. </a:t>
            </a:r>
          </a:p>
          <a:p>
            <a:r>
              <a:rPr lang="ru-RU" sz="3200" b="1" dirty="0" smtClean="0"/>
              <a:t>Дефицит юмора в педагогике </a:t>
            </a:r>
            <a:r>
              <a:rPr lang="ru-RU" sz="3200" dirty="0" smtClean="0"/>
              <a:t>связан с ее спецификой, которая включает в себя обязанность поучать, указывать, вразумлять, </a:t>
            </a:r>
            <a:r>
              <a:rPr lang="ru-RU" sz="3200" dirty="0" smtClean="0"/>
              <a:t> </a:t>
            </a:r>
            <a:r>
              <a:rPr lang="ru-RU" sz="3200" dirty="0" smtClean="0"/>
              <a:t>решать, что правильно, </a:t>
            </a:r>
            <a:r>
              <a:rPr lang="ru-RU" sz="3200" dirty="0" smtClean="0"/>
              <a:t>подозрительно </a:t>
            </a:r>
            <a:r>
              <a:rPr lang="ru-RU" sz="3200" dirty="0" smtClean="0"/>
              <a:t>относятся к юмору, опасаясь насмешек.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974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81" y="401782"/>
            <a:ext cx="10756075" cy="6090458"/>
          </a:xfrm>
        </p:spPr>
        <p:txBody>
          <a:bodyPr>
            <a:noAutofit/>
          </a:bodyPr>
          <a:lstStyle/>
          <a:p>
            <a:r>
              <a:rPr lang="ru-RU" sz="3200" dirty="0" smtClean="0"/>
              <a:t> Юмор способствует разрядке напряженной психологической атмосферы, разрежению конфликтной ситуация. </a:t>
            </a:r>
          </a:p>
          <a:p>
            <a:r>
              <a:rPr lang="ru-RU" sz="3200" b="1" dirty="0" smtClean="0"/>
              <a:t>шутка </a:t>
            </a:r>
            <a:r>
              <a:rPr lang="ru-RU" sz="3200" b="1" dirty="0" smtClean="0"/>
              <a:t>часто служит защитной психической реакцией, </a:t>
            </a:r>
            <a:r>
              <a:rPr lang="ru-RU" sz="3200" dirty="0" smtClean="0"/>
              <a:t>оберегающей психику человека от сильных эмоциональных воздействий. </a:t>
            </a:r>
          </a:p>
          <a:p>
            <a:r>
              <a:rPr lang="ru-RU" sz="3200" dirty="0" smtClean="0"/>
              <a:t>С помощью юмора осуществляется экономия психической энергии и обеспечивается душевный комфорт. </a:t>
            </a:r>
          </a:p>
          <a:p>
            <a:r>
              <a:rPr lang="ru-RU" sz="3200" dirty="0" smtClean="0"/>
              <a:t>Понимание человеческих слабостей, снисхождение к ним, умение </a:t>
            </a:r>
            <a:r>
              <a:rPr lang="ru-RU" sz="3200" dirty="0" smtClean="0"/>
              <a:t>прощать, </a:t>
            </a:r>
          </a:p>
          <a:p>
            <a:r>
              <a:rPr lang="ru-RU" sz="3200" b="1" dirty="0" smtClean="0"/>
              <a:t>в </a:t>
            </a:r>
            <a:r>
              <a:rPr lang="ru-RU" sz="3200" b="1" dirty="0" smtClean="0"/>
              <a:t>основе юмора лежит любовь к людям, глубокое понимание души и человеческой природе вообще.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3102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5745"/>
            <a:ext cx="10411691" cy="558121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неумение </a:t>
            </a:r>
            <a:r>
              <a:rPr lang="ru-RU" b="1" dirty="0" smtClean="0"/>
              <a:t>видеть мир с улыбкой, проникнутой сочувствием к человеку, - это одна из важнейших причин эгоизма, бессердечности, равнодушия</a:t>
            </a:r>
            <a:r>
              <a:rPr lang="ru-RU" dirty="0" smtClean="0"/>
              <a:t>. Чем тоньше развита в душе каждого </a:t>
            </a:r>
            <a:r>
              <a:rPr lang="ru-RU" dirty="0" smtClean="0"/>
              <a:t> </a:t>
            </a:r>
            <a:r>
              <a:rPr lang="ru-RU" dirty="0" smtClean="0"/>
              <a:t>доброта, тем меньше ребенок боится быть высмеянным. </a:t>
            </a:r>
          </a:p>
          <a:p>
            <a:r>
              <a:rPr lang="ru-RU" dirty="0" smtClean="0"/>
              <a:t>именно </a:t>
            </a:r>
            <a:r>
              <a:rPr lang="ru-RU" dirty="0" smtClean="0"/>
              <a:t>боязнь быть объектом насмешек, постоянного высмеивания сковывает многих детей, парализует их мысль и речь. </a:t>
            </a:r>
            <a:r>
              <a:rPr lang="ru-RU" dirty="0" smtClean="0"/>
              <a:t>Ребенок </a:t>
            </a:r>
            <a:r>
              <a:rPr lang="ru-RU" dirty="0" smtClean="0"/>
              <a:t>приходит в школу с беззащитной душой. </a:t>
            </a:r>
          </a:p>
          <a:p>
            <a:r>
              <a:rPr lang="ru-RU" dirty="0" smtClean="0"/>
              <a:t>Если детская беззащитность встречается с равнодушием, с </a:t>
            </a:r>
            <a:r>
              <a:rPr lang="ru-RU" dirty="0" err="1" smtClean="0"/>
              <a:t>несочувственным</a:t>
            </a:r>
            <a:r>
              <a:rPr lang="ru-RU" dirty="0" smtClean="0"/>
              <a:t> и недоброжелательным отношением, выраженным к тому же смехом, у маленького человека постепенно вообще утрачивается чувствительность к воспитательным влияниям, он становится невосприимчивым, невоспитанным. </a:t>
            </a:r>
          </a:p>
          <a:p>
            <a:r>
              <a:rPr lang="ru-RU" dirty="0" smtClean="0"/>
              <a:t>В   Эстонии проводят исследования и  республиканские конференции  «Не обзывай, не бей ребенка», уже 6 год работает по примеру Дании  проект «Детский сад , классы без насмешек и </a:t>
            </a:r>
            <a:r>
              <a:rPr lang="ru-RU" dirty="0" err="1" smtClean="0"/>
              <a:t>обзывательств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64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r>
              <a:rPr lang="ru-RU" dirty="0" smtClean="0"/>
              <a:t>Юмор: </a:t>
            </a:r>
            <a:r>
              <a:rPr lang="ru-RU" dirty="0"/>
              <a:t>добрый и злой.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8617"/>
            <a:ext cx="10515600" cy="54242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Добрый  юмор  помогает </a:t>
            </a:r>
            <a:r>
              <a:rPr lang="ru-RU" sz="3200" b="1" dirty="0" smtClean="0"/>
              <a:t>немного </a:t>
            </a:r>
            <a:r>
              <a:rPr lang="ru-RU" sz="3200" b="1" dirty="0" smtClean="0"/>
              <a:t>отдохнуть, отвлечься, </a:t>
            </a:r>
            <a:r>
              <a:rPr lang="ru-RU" sz="3200" dirty="0" smtClean="0"/>
              <a:t>чтобы урок не казался таким нудным и долгим. </a:t>
            </a:r>
          </a:p>
          <a:p>
            <a:r>
              <a:rPr lang="ru-RU" sz="3200" dirty="0" smtClean="0"/>
              <a:t>помогает </a:t>
            </a:r>
            <a:r>
              <a:rPr lang="ru-RU" sz="3200" b="1" dirty="0" smtClean="0"/>
              <a:t>лучше усвоить материал</a:t>
            </a:r>
            <a:r>
              <a:rPr lang="ru-RU" sz="3200" dirty="0" smtClean="0"/>
              <a:t>, т.к. вспоминая, чем был вызван смех, </a:t>
            </a:r>
            <a:r>
              <a:rPr lang="ru-RU" sz="3200" dirty="0" smtClean="0"/>
              <a:t>учащийся  вспоминает </a:t>
            </a:r>
            <a:r>
              <a:rPr lang="ru-RU" sz="3200" dirty="0" smtClean="0"/>
              <a:t>материал, с которым он был связан. </a:t>
            </a:r>
          </a:p>
          <a:p>
            <a:r>
              <a:rPr lang="ru-RU" sz="3200" b="1" dirty="0" smtClean="0"/>
              <a:t>Добрый юмор объединяет людей </a:t>
            </a:r>
            <a:r>
              <a:rPr lang="ru-RU" sz="3200" b="1" dirty="0" smtClean="0"/>
              <a:t>,</a:t>
            </a:r>
            <a:r>
              <a:rPr lang="ru-RU" sz="3200" dirty="0" smtClean="0"/>
              <a:t>помогает </a:t>
            </a:r>
            <a:r>
              <a:rPr lang="ru-RU" sz="3200" dirty="0" smtClean="0"/>
              <a:t>найти решение, укрепляет уверенность в своих силах и радует всех вокруг, способствует снятию напряжения, стресса и укреплению здоровья. 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царь Соломон говорил, что «</a:t>
            </a:r>
            <a:r>
              <a:rPr lang="ru-RU" sz="3200" b="1" dirty="0" smtClean="0"/>
              <a:t>веселое сердце благотворно, как </a:t>
            </a:r>
            <a:r>
              <a:rPr lang="ru-RU" sz="3200" b="1" dirty="0" err="1" smtClean="0"/>
              <a:t>врачевство</a:t>
            </a:r>
            <a:r>
              <a:rPr lang="ru-RU" sz="3200" b="1" dirty="0" smtClean="0"/>
              <a:t>, а унылый дух сушит кости.»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1315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1891"/>
            <a:ext cx="10799618" cy="5595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А. Бергсон считал, что юмор </a:t>
            </a:r>
            <a:r>
              <a:rPr lang="ru-RU" sz="3200" dirty="0" smtClean="0"/>
              <a:t>мера </a:t>
            </a:r>
            <a:r>
              <a:rPr lang="ru-RU" sz="3200" dirty="0" smtClean="0"/>
              <a:t>общественной выучки, </a:t>
            </a:r>
            <a:r>
              <a:rPr lang="ru-RU" sz="3200" dirty="0" smtClean="0"/>
              <a:t>лекарство </a:t>
            </a:r>
            <a:r>
              <a:rPr lang="ru-RU" sz="3200" dirty="0" smtClean="0"/>
              <a:t>от </a:t>
            </a:r>
            <a:r>
              <a:rPr lang="ru-RU" sz="3200" dirty="0" smtClean="0"/>
              <a:t>тщеславия, подчеркивая </a:t>
            </a:r>
            <a:r>
              <a:rPr lang="ru-RU" sz="3200" b="1" dirty="0" smtClean="0"/>
              <a:t>общественный характер </a:t>
            </a:r>
            <a:r>
              <a:rPr lang="ru-RU" sz="3200" b="1" dirty="0" smtClean="0"/>
              <a:t>смеха.</a:t>
            </a:r>
          </a:p>
          <a:p>
            <a:r>
              <a:rPr lang="ru-RU" sz="3200" dirty="0" smtClean="0"/>
              <a:t>Родители  </a:t>
            </a:r>
            <a:r>
              <a:rPr lang="ru-RU" sz="3200" dirty="0" smtClean="0"/>
              <a:t>отметили, что смех заразителен и тяготеет к коллективности, на людях </a:t>
            </a:r>
            <a:r>
              <a:rPr lang="ru-RU" sz="3200" dirty="0" smtClean="0"/>
              <a:t>юмор</a:t>
            </a:r>
            <a:r>
              <a:rPr lang="ru-RU" sz="3200" dirty="0" smtClean="0"/>
              <a:t> </a:t>
            </a:r>
            <a:r>
              <a:rPr lang="ru-RU" sz="3200" dirty="0" smtClean="0"/>
              <a:t>более интенсивен.</a:t>
            </a:r>
          </a:p>
          <a:p>
            <a:r>
              <a:rPr lang="ru-RU" sz="3200" dirty="0" smtClean="0"/>
              <a:t>Опрос  подтвердил, что ребята ценят юмор в школе больше, чем их педагоги, примерно в семь раз.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 smtClean="0"/>
              <a:t>числе предпочтительных качеств педагога юмор назвали 35% опрошенных старшеклассников и только 5% </a:t>
            </a:r>
            <a:r>
              <a:rPr lang="ru-RU" sz="3200" dirty="0" smtClean="0"/>
              <a:t> </a:t>
            </a:r>
            <a:r>
              <a:rPr lang="ru-RU" sz="3200" dirty="0" smtClean="0"/>
              <a:t>преподавателей.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274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50" y="-73456"/>
            <a:ext cx="9833700" cy="70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46364"/>
            <a:ext cx="10522527" cy="58305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/>
              <a:t>Человек, лишенный чувства юмора, кажется ограниченным, </a:t>
            </a:r>
            <a:r>
              <a:rPr lang="ru-RU" sz="3200" dirty="0" smtClean="0"/>
              <a:t>у него не хватает широты восприятия мира. Такой человек чаще ставит свое собственное мнение, переживание выше всего происходящего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r>
              <a:rPr lang="ru-RU" sz="3200" b="1" dirty="0" smtClean="0"/>
              <a:t>Если бы не было смеха, жизнь в школе, институте становилась бы ужасно скучной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r>
              <a:rPr lang="ru-RU" sz="3200" dirty="0" smtClean="0"/>
              <a:t>Юмор </a:t>
            </a:r>
            <a:r>
              <a:rPr lang="ru-RU" sz="3200" dirty="0" smtClean="0"/>
              <a:t>помогает   справляться со сложностями, возникающими в процессе обучения</a:t>
            </a:r>
            <a:r>
              <a:rPr lang="ru-RU" sz="3200" b="1" dirty="0" smtClean="0"/>
              <a:t>, помогает высидеть большое количество часов за партой. </a:t>
            </a:r>
            <a:endParaRPr lang="ru-RU" sz="3200" b="1" dirty="0" smtClean="0"/>
          </a:p>
          <a:p>
            <a:r>
              <a:rPr lang="ru-RU" sz="3200" dirty="0" smtClean="0"/>
              <a:t>Ученики </a:t>
            </a:r>
            <a:r>
              <a:rPr lang="ru-RU" sz="3200" dirty="0" smtClean="0"/>
              <a:t>смеются над учителями, и именно это зачастую помогает им найти общий язык, особенно если учителя смеются вместе с ребятами.»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0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46364"/>
            <a:ext cx="10882745" cy="5830599"/>
          </a:xfrm>
        </p:spPr>
        <p:txBody>
          <a:bodyPr>
            <a:normAutofit/>
          </a:bodyPr>
          <a:lstStyle/>
          <a:p>
            <a:r>
              <a:rPr lang="ru-RU" dirty="0" smtClean="0"/>
              <a:t>Респонденты, педагоги и учащиеся   считают, что смех и юмор стоят не на последнем месте в школьной жизни, только </a:t>
            </a:r>
            <a:r>
              <a:rPr lang="ru-RU" dirty="0"/>
              <a:t> </a:t>
            </a:r>
            <a:r>
              <a:rPr lang="ru-RU" dirty="0" smtClean="0"/>
              <a:t>порой «</a:t>
            </a:r>
            <a:r>
              <a:rPr lang="ru-RU" b="1" dirty="0" smtClean="0"/>
              <a:t>смех становится все злее и ожесточеннее.» </a:t>
            </a:r>
          </a:p>
          <a:p>
            <a:r>
              <a:rPr lang="ru-RU" dirty="0" smtClean="0"/>
              <a:t>Дети на переменах и на уроках стараются побольнее уколоть своего соученика. В большинстве случаев это защитная реакция -</a:t>
            </a:r>
            <a:r>
              <a:rPr lang="ru-RU" b="1" dirty="0" smtClean="0"/>
              <a:t> если ты не обидишь, тебя обидят. </a:t>
            </a:r>
          </a:p>
          <a:p>
            <a:r>
              <a:rPr lang="ru-RU" dirty="0" smtClean="0"/>
              <a:t>Иногда и учителя могут оскорбить ученика, </a:t>
            </a:r>
            <a:r>
              <a:rPr lang="ru-RU" b="1" dirty="0" smtClean="0"/>
              <a:t>зло над ним посмеяться, </a:t>
            </a:r>
            <a:r>
              <a:rPr lang="ru-RU" dirty="0" smtClean="0"/>
              <a:t>хотя это, конечно, исключение, а не правило, они выделили следующие средства юмора</a:t>
            </a:r>
            <a:r>
              <a:rPr lang="ru-RU" b="1" dirty="0" smtClean="0"/>
              <a:t>: разрядка напряженной психологической атмосферы</a:t>
            </a:r>
            <a:r>
              <a:rPr lang="ru-RU" dirty="0" smtClean="0"/>
              <a:t>, разрежение конфликтной ситуации, создание эмоционального фона, в процессе взаимодействия в различных социальных сферах подросток не только обогащается социальным опытом, но и раскрывает себя в обществе как личность.»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8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Критерии </a:t>
            </a:r>
            <a:r>
              <a:rPr lang="ru-RU" dirty="0"/>
              <a:t>социальной индивидуальности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когнитивный </a:t>
            </a:r>
            <a:r>
              <a:rPr lang="ru-RU" dirty="0" smtClean="0"/>
              <a:t>- осознание подростком себя в системе межличностных отношений и в системе его личностного развития; </a:t>
            </a:r>
          </a:p>
          <a:p>
            <a:r>
              <a:rPr lang="ru-RU" b="1" dirty="0" smtClean="0"/>
              <a:t>мотивационный</a:t>
            </a:r>
            <a:r>
              <a:rPr lang="ru-RU" dirty="0" smtClean="0"/>
              <a:t> - понимание подростком причин, определяющих выбор направленности его поведения; </a:t>
            </a:r>
          </a:p>
          <a:p>
            <a:r>
              <a:rPr lang="ru-RU" b="1" dirty="0" smtClean="0"/>
              <a:t>поведенческий</a:t>
            </a:r>
            <a:r>
              <a:rPr lang="ru-RU" dirty="0" smtClean="0"/>
              <a:t> - адекватность поступков собственным нравственным установкам подростка. </a:t>
            </a:r>
          </a:p>
          <a:p>
            <a:r>
              <a:rPr lang="ru-RU" dirty="0" smtClean="0"/>
              <a:t>юмор </a:t>
            </a:r>
            <a:r>
              <a:rPr lang="ru-RU" dirty="0" smtClean="0"/>
              <a:t>и его прямое выражение </a:t>
            </a:r>
            <a:r>
              <a:rPr lang="ru-RU" dirty="0" smtClean="0"/>
              <a:t>– смех имеют </a:t>
            </a:r>
            <a:r>
              <a:rPr lang="ru-RU" dirty="0" smtClean="0"/>
              <a:t>и внутреннюю, нематериальную выраженность: оптимистичность, веселость духа</a:t>
            </a:r>
            <a:r>
              <a:rPr lang="ru-RU" dirty="0" smtClean="0"/>
              <a:t>.. </a:t>
            </a:r>
            <a:endParaRPr lang="ru-RU" dirty="0" smtClean="0"/>
          </a:p>
          <a:p>
            <a:r>
              <a:rPr lang="ru-RU" dirty="0"/>
              <a:t>Е</a:t>
            </a:r>
            <a:r>
              <a:rPr lang="ru-RU" dirty="0" smtClean="0"/>
              <a:t>ще  </a:t>
            </a:r>
            <a:r>
              <a:rPr lang="ru-RU" dirty="0" err="1"/>
              <a:t>А</a:t>
            </a:r>
            <a:r>
              <a:rPr lang="ru-RU" dirty="0" err="1" smtClean="0"/>
              <a:t>.Макаренко</a:t>
            </a:r>
            <a:r>
              <a:rPr lang="ru-RU" dirty="0" smtClean="0"/>
              <a:t> </a:t>
            </a:r>
            <a:r>
              <a:rPr lang="ru-RU" dirty="0" smtClean="0"/>
              <a:t>считал, что </a:t>
            </a:r>
            <a:r>
              <a:rPr lang="ru-RU" b="1" dirty="0" smtClean="0"/>
              <a:t>для нормального развития коллектива побуждение высказывается намеком, улыбкой, юмором".  </a:t>
            </a:r>
          </a:p>
        </p:txBody>
      </p:sp>
    </p:spTree>
    <p:extLst>
      <p:ext uri="{BB962C8B-B14F-4D97-AF65-F5344CB8AC3E}">
        <p14:creationId xmlns:p14="http://schemas.microsoft.com/office/powerpoint/2010/main" val="98144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юмор </a:t>
            </a:r>
            <a:r>
              <a:rPr lang="ru-RU" sz="3800" b="1" dirty="0" smtClean="0"/>
              <a:t>является </a:t>
            </a:r>
            <a:r>
              <a:rPr lang="ru-RU" sz="3800" b="1" dirty="0" smtClean="0"/>
              <a:t>действенным </a:t>
            </a:r>
            <a:r>
              <a:rPr lang="ru-RU" sz="3800" b="1" dirty="0" smtClean="0"/>
              <a:t>и эффективным средством профилактики и решения </a:t>
            </a:r>
            <a:r>
              <a:rPr lang="ru-RU" sz="3800" b="1" dirty="0" smtClean="0"/>
              <a:t>конфликтов</a:t>
            </a:r>
            <a:r>
              <a:rPr lang="ru-RU" sz="3800" dirty="0" smtClean="0"/>
              <a:t>, </a:t>
            </a:r>
            <a:r>
              <a:rPr lang="ru-RU" sz="3800" dirty="0" smtClean="0"/>
              <a:t>укрепляя здоровье </a:t>
            </a:r>
            <a:endParaRPr lang="ru-RU" sz="3800" dirty="0" smtClean="0"/>
          </a:p>
          <a:p>
            <a:r>
              <a:rPr lang="ru-RU" sz="3800" dirty="0" smtClean="0"/>
              <a:t>Развивается </a:t>
            </a:r>
            <a:r>
              <a:rPr lang="ru-RU" sz="3800" b="1" dirty="0" smtClean="0"/>
              <a:t>коммуникативная </a:t>
            </a:r>
            <a:r>
              <a:rPr lang="ru-RU" sz="3800" b="1" dirty="0" smtClean="0"/>
              <a:t>компетентность педагогов </a:t>
            </a:r>
            <a:r>
              <a:rPr lang="ru-RU" sz="3800" dirty="0" smtClean="0"/>
              <a:t>и, в частности, знание разных приемов юмора и умения их уместно применять , воспитание и образование подростка является одной из наиболее актуальных проблем современного общества. </a:t>
            </a:r>
          </a:p>
          <a:p>
            <a:r>
              <a:rPr lang="ru-RU" sz="3800" dirty="0" smtClean="0"/>
              <a:t>При этом здоровье сберегающий метод </a:t>
            </a:r>
            <a:r>
              <a:rPr lang="ru-RU" sz="3800" dirty="0" err="1" smtClean="0"/>
              <a:t>смехотерапии</a:t>
            </a:r>
            <a:r>
              <a:rPr lang="ru-RU" sz="3800" dirty="0" smtClean="0"/>
              <a:t> рассматривается, прежде всего, как процесс развития и саморазвития его личности, </a:t>
            </a:r>
            <a:r>
              <a:rPr lang="ru-RU" sz="3800" dirty="0" smtClean="0"/>
              <a:t>укреплением здоровья</a:t>
            </a:r>
            <a:endParaRPr lang="ru-RU" sz="3800" dirty="0" smtClean="0"/>
          </a:p>
          <a:p>
            <a:r>
              <a:rPr lang="ru-RU" sz="3800" dirty="0" smtClean="0"/>
              <a:t>Позволяет </a:t>
            </a:r>
            <a:r>
              <a:rPr lang="ru-RU" sz="3800" dirty="0" smtClean="0"/>
              <a:t>воспринимать окружающее через призму своих переживаний, наслаждаться и радоваться, огорчаться и страдать, </a:t>
            </a:r>
            <a:r>
              <a:rPr lang="ru-RU" sz="3800" dirty="0" smtClean="0"/>
              <a:t>быть </a:t>
            </a:r>
            <a:r>
              <a:rPr lang="ru-RU" sz="3800" dirty="0" smtClean="0"/>
              <a:t>здоровым и иметь позитивную картину мира, </a:t>
            </a:r>
          </a:p>
          <a:p>
            <a:r>
              <a:rPr lang="ru-RU" sz="3800" dirty="0"/>
              <a:t>Ю</a:t>
            </a:r>
            <a:r>
              <a:rPr lang="ru-RU" sz="3800" dirty="0" smtClean="0"/>
              <a:t>мор </a:t>
            </a:r>
            <a:r>
              <a:rPr lang="ru-RU" sz="3800" dirty="0" smtClean="0"/>
              <a:t>и смех - это оборотная сторона мышления. Развивать в ребенке способность смеяться, утверждать чувство юмора - значит укреплять его умственные силы и способность, учить тонко думать и мудро видеть мир.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7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Беречь здоровье с радостью и юмором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Ключевые </a:t>
            </a:r>
            <a:r>
              <a:rPr lang="ru-RU" sz="4000" dirty="0" smtClean="0"/>
              <a:t>слова исследования: </a:t>
            </a:r>
            <a:r>
              <a:rPr lang="ru-RU" sz="4000" dirty="0" smtClean="0"/>
              <a:t>здоровье,  менталитет, сила позитивного слова,  радость, юмор</a:t>
            </a:r>
          </a:p>
          <a:p>
            <a:r>
              <a:rPr lang="ru-RU" sz="4000" dirty="0" smtClean="0"/>
              <a:t>У  </a:t>
            </a:r>
            <a:r>
              <a:rPr lang="ru-RU" sz="4000" dirty="0" err="1" smtClean="0"/>
              <a:t>В.Сухомлинского</a:t>
            </a:r>
            <a:r>
              <a:rPr lang="ru-RU" sz="4000" dirty="0" smtClean="0"/>
              <a:t> есть следующие слова: «Я не боюсь еще и еще раз повторить:</a:t>
            </a:r>
            <a:r>
              <a:rPr lang="ru-RU" sz="4000" b="1" dirty="0" smtClean="0"/>
              <a:t> забота о здоровье – это важнейший  труд. </a:t>
            </a:r>
            <a:r>
              <a:rPr lang="ru-RU" sz="4000" dirty="0" smtClean="0"/>
              <a:t>От жизнерадостности, бодрости воспитанников зависит их духовная жизнь, мировоззрение, умственное развитие, прочность знаний, вера в свои силы».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3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31" y="206874"/>
            <a:ext cx="9352654" cy="70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237"/>
            <a:ext cx="7474527" cy="1427452"/>
          </a:xfrm>
        </p:spPr>
        <p:txBody>
          <a:bodyPr/>
          <a:lstStyle/>
          <a:p>
            <a:r>
              <a:rPr lang="ru-RU" b="1" dirty="0"/>
              <a:t>Наука о смехе – </a:t>
            </a:r>
            <a:r>
              <a:rPr lang="ru-RU" b="1" dirty="0" err="1"/>
              <a:t>гелотология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9348"/>
            <a:ext cx="10696303" cy="50013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зародилась в Америке в </a:t>
            </a:r>
            <a:r>
              <a:rPr lang="ru-RU" sz="3200" dirty="0" smtClean="0"/>
              <a:t>1970 г </a:t>
            </a:r>
            <a:r>
              <a:rPr lang="ru-RU" sz="3200" dirty="0" smtClean="0"/>
              <a:t>после случая с </a:t>
            </a:r>
            <a:r>
              <a:rPr lang="ru-RU" sz="3200" dirty="0" err="1" smtClean="0"/>
              <a:t>Норманом</a:t>
            </a:r>
            <a:r>
              <a:rPr lang="ru-RU" sz="3200" dirty="0" smtClean="0"/>
              <a:t> </a:t>
            </a:r>
            <a:r>
              <a:rPr lang="ru-RU" sz="3200" dirty="0" err="1" smtClean="0"/>
              <a:t>Казинсом</a:t>
            </a:r>
            <a:r>
              <a:rPr lang="ru-RU" sz="3200" dirty="0" smtClean="0"/>
              <a:t>, ” человеком, рассмешившим </a:t>
            </a:r>
            <a:r>
              <a:rPr lang="ru-RU" sz="3200" dirty="0" smtClean="0"/>
              <a:t>смерть</a:t>
            </a:r>
            <a:r>
              <a:rPr lang="ru-RU" sz="3200" dirty="0" smtClean="0"/>
              <a:t>”, заболевшим  </a:t>
            </a:r>
            <a:r>
              <a:rPr lang="ru-RU" sz="3200" dirty="0" smtClean="0"/>
              <a:t>коллагенозом </a:t>
            </a:r>
            <a:r>
              <a:rPr lang="ru-RU" sz="3200" dirty="0" smtClean="0"/>
              <a:t>, </a:t>
            </a:r>
            <a:r>
              <a:rPr lang="ru-RU" sz="3200" dirty="0" smtClean="0"/>
              <a:t> но желающим</a:t>
            </a:r>
            <a:r>
              <a:rPr lang="ru-RU" sz="3200" dirty="0" smtClean="0"/>
              <a:t> жить. </a:t>
            </a:r>
            <a:endParaRPr lang="en-US" sz="3200" dirty="0" smtClean="0"/>
          </a:p>
          <a:p>
            <a:r>
              <a:rPr lang="ru-RU" sz="3200" dirty="0" smtClean="0"/>
              <a:t>запершись </a:t>
            </a:r>
            <a:r>
              <a:rPr lang="ru-RU" sz="3200" dirty="0" smtClean="0"/>
              <a:t>в номере гостиницы и стал ежедневно по 5-6 часов в день смотреть комедии и смеяться. </a:t>
            </a:r>
            <a:endParaRPr lang="en-US" sz="3200" dirty="0" smtClean="0"/>
          </a:p>
          <a:p>
            <a:r>
              <a:rPr lang="ru-RU" sz="3200" dirty="0" smtClean="0"/>
              <a:t>Через неделю прекратились боли, через месяц начал двигаться и вскоре он смог даже вернуться к работе. </a:t>
            </a:r>
            <a:endParaRPr lang="en-US" sz="3200" dirty="0" smtClean="0"/>
          </a:p>
          <a:p>
            <a:r>
              <a:rPr lang="ru-RU" sz="3200" dirty="0" smtClean="0"/>
              <a:t>После такого сенсационного случая </a:t>
            </a:r>
            <a:r>
              <a:rPr lang="ru-RU" sz="3200" dirty="0" smtClean="0"/>
              <a:t>стали </a:t>
            </a:r>
            <a:r>
              <a:rPr lang="ru-RU" sz="3200" b="1" dirty="0" smtClean="0"/>
              <a:t>проводиться научные исследования по смеху и начала развиваться </a:t>
            </a:r>
            <a:r>
              <a:rPr lang="ru-RU" sz="3200" b="1" dirty="0" err="1" smtClean="0"/>
              <a:t>смехотерапия</a:t>
            </a:r>
            <a:r>
              <a:rPr lang="ru-RU" sz="3200" dirty="0" smtClean="0"/>
              <a:t>, </a:t>
            </a:r>
            <a:r>
              <a:rPr lang="ru-RU" sz="3200" b="1" dirty="0" smtClean="0"/>
              <a:t> </a:t>
            </a:r>
            <a:r>
              <a:rPr lang="ru-RU" sz="3200" b="1" dirty="0" smtClean="0"/>
              <a:t>использовать смех даже при лечении алкоголиков, наркоманов, раковых больных.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463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1886"/>
            <a:ext cx="10565674" cy="5785077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Проведенные исследования  показали, что</a:t>
            </a:r>
            <a:r>
              <a:rPr lang="ru-RU" sz="3200" b="1" dirty="0" smtClean="0"/>
              <a:t> смех обладает огромным </a:t>
            </a:r>
            <a:r>
              <a:rPr lang="ru-RU" sz="3200" b="1" dirty="0" err="1" smtClean="0"/>
              <a:t>оздоравливающим</a:t>
            </a:r>
            <a:r>
              <a:rPr lang="ru-RU" sz="3200" b="1" dirty="0" smtClean="0"/>
              <a:t> эффектом </a:t>
            </a:r>
            <a:r>
              <a:rPr lang="ru-RU" sz="3200" dirty="0" smtClean="0"/>
              <a:t>для физического тела и психики, поскольку мозг во время смеха вырабатывает </a:t>
            </a:r>
            <a:r>
              <a:rPr lang="ru-RU" sz="3200" dirty="0" err="1" smtClean="0"/>
              <a:t>эндорфины</a:t>
            </a:r>
            <a:r>
              <a:rPr lang="ru-RU" sz="3200" dirty="0" smtClean="0"/>
              <a:t> – “</a:t>
            </a:r>
            <a:r>
              <a:rPr lang="ru-RU" sz="3200" b="1" dirty="0" smtClean="0"/>
              <a:t>гормоны счастья”, которые мощно воздействуют на иммунную систему. </a:t>
            </a:r>
          </a:p>
          <a:p>
            <a:r>
              <a:rPr lang="ru-RU" sz="3200" dirty="0" smtClean="0"/>
              <a:t>При смехе </a:t>
            </a:r>
            <a:r>
              <a:rPr lang="ru-RU" sz="3200" b="1" dirty="0" smtClean="0"/>
              <a:t>улучшается работа сердечно-сосудистой и дыхательной</a:t>
            </a:r>
          </a:p>
          <a:p>
            <a:r>
              <a:rPr lang="ru-RU" sz="3200" dirty="0" smtClean="0"/>
              <a:t>Одно из самых простых и точных определений принадлежит В.И. Далю: «</a:t>
            </a:r>
            <a:r>
              <a:rPr lang="ru-RU" sz="3200" b="1" dirty="0" smtClean="0"/>
              <a:t>Юмор</a:t>
            </a:r>
            <a:r>
              <a:rPr lang="ru-RU" sz="3200" dirty="0" smtClean="0"/>
              <a:t> - веселая, острая, шутливая складка ума, умеющая подмечать и резко выставлять странность обычаев, порядков и нравов, </a:t>
            </a:r>
            <a:r>
              <a:rPr lang="ru-RU" sz="3200" b="1" dirty="0" smtClean="0"/>
              <a:t>это свойство психики человека, состоящее в умении «подметить странности».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6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01782"/>
            <a:ext cx="10550237" cy="5775181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Разработкой философии смеха </a:t>
            </a:r>
            <a:r>
              <a:rPr lang="ru-RU" sz="3200" dirty="0" smtClean="0"/>
              <a:t>занимались </a:t>
            </a:r>
            <a:r>
              <a:rPr lang="ru-RU" sz="3200" dirty="0" smtClean="0"/>
              <a:t>М</a:t>
            </a:r>
            <a:r>
              <a:rPr lang="ru-RU" sz="3200" dirty="0" smtClean="0"/>
              <a:t>. </a:t>
            </a:r>
            <a:r>
              <a:rPr lang="ru-RU" sz="3200" dirty="0" err="1" smtClean="0"/>
              <a:t>Квинтилиан</a:t>
            </a:r>
            <a:r>
              <a:rPr lang="ru-RU" sz="3200" dirty="0" smtClean="0"/>
              <a:t>,  А Бергсон, </a:t>
            </a:r>
            <a:r>
              <a:rPr lang="ru-RU" sz="3200" dirty="0" err="1" smtClean="0"/>
              <a:t>В.Пропп</a:t>
            </a:r>
            <a:r>
              <a:rPr lang="ru-RU" sz="3200" dirty="0" smtClean="0"/>
              <a:t>, С.Л. Рубинштейн, Л.С. Выготский, В.А. Сухомлинский, А.Н. Лук, Б.З. Вульфов, </a:t>
            </a:r>
            <a:r>
              <a:rPr lang="ru-RU" sz="3200" dirty="0" smtClean="0"/>
              <a:t>Аристотель</a:t>
            </a:r>
            <a:r>
              <a:rPr lang="ru-RU" sz="3200" dirty="0" smtClean="0"/>
              <a:t>, Р. Декарт, Ж. </a:t>
            </a:r>
            <a:r>
              <a:rPr lang="ru-RU" sz="3200" dirty="0" smtClean="0"/>
              <a:t>Поль, Д</a:t>
            </a:r>
            <a:r>
              <a:rPr lang="ru-RU" sz="3200" dirty="0" smtClean="0"/>
              <a:t>. </a:t>
            </a:r>
            <a:r>
              <a:rPr lang="ru-RU" sz="3200" dirty="0" err="1" smtClean="0"/>
              <a:t>Моррил</a:t>
            </a:r>
            <a:r>
              <a:rPr lang="ru-RU" sz="3200" dirty="0" smtClean="0"/>
              <a:t>, Л. </a:t>
            </a:r>
            <a:r>
              <a:rPr lang="ru-RU" sz="3200" dirty="0" err="1" smtClean="0"/>
              <a:t>Саккетти</a:t>
            </a:r>
            <a:r>
              <a:rPr lang="ru-RU" sz="3200" dirty="0" smtClean="0"/>
              <a:t>, З. </a:t>
            </a:r>
            <a:r>
              <a:rPr lang="ru-RU" sz="3200" dirty="0" smtClean="0"/>
              <a:t>Фрейд,</a:t>
            </a:r>
            <a:r>
              <a:rPr lang="ru-RU" sz="3200" dirty="0"/>
              <a:t> </a:t>
            </a:r>
            <a:r>
              <a:rPr lang="ru-RU" sz="3200" dirty="0" smtClean="0"/>
              <a:t>Ш</a:t>
            </a:r>
            <a:r>
              <a:rPr lang="ru-RU" sz="3200" dirty="0" smtClean="0"/>
              <a:t>. </a:t>
            </a:r>
            <a:r>
              <a:rPr lang="ru-RU" sz="3200" dirty="0" smtClean="0"/>
              <a:t>Монтескье, </a:t>
            </a:r>
            <a:r>
              <a:rPr lang="ru-RU" sz="3200" dirty="0" smtClean="0"/>
              <a:t>с самовоспитанием чувств (И. Кант), с интеллектуальной деятельностью (Л. Фейербах, П. Якобсон</a:t>
            </a:r>
            <a:r>
              <a:rPr lang="ru-RU" sz="3200" dirty="0" smtClean="0"/>
              <a:t>), </a:t>
            </a:r>
            <a:endParaRPr lang="en-US" sz="3200" dirty="0" smtClean="0"/>
          </a:p>
          <a:p>
            <a:r>
              <a:rPr lang="ru-RU" sz="3200" dirty="0" smtClean="0"/>
              <a:t>с социальным аспектом (С. Меткалф,  Ф. Ницше), </a:t>
            </a:r>
            <a:endParaRPr lang="en-US" sz="3200" dirty="0" smtClean="0"/>
          </a:p>
          <a:p>
            <a:r>
              <a:rPr lang="ru-RU" sz="3200" dirty="0" smtClean="0"/>
              <a:t>природой смеха      (М. Бахтин, А. Бергсон, В. </a:t>
            </a:r>
            <a:r>
              <a:rPr lang="ru-RU" sz="3200" dirty="0" err="1" smtClean="0"/>
              <a:t>Пропп</a:t>
            </a:r>
            <a:r>
              <a:rPr lang="ru-RU" sz="3200" dirty="0" smtClean="0"/>
              <a:t>, Г. Спенсер), с необходимостью изменения позиции учителей и учеников, </a:t>
            </a:r>
            <a:r>
              <a:rPr lang="ru-RU" sz="3200" dirty="0" smtClean="0"/>
              <a:t>(</a:t>
            </a:r>
            <a:r>
              <a:rPr lang="ru-RU" sz="3200" dirty="0" smtClean="0"/>
              <a:t>Ш. </a:t>
            </a:r>
            <a:r>
              <a:rPr lang="ru-RU" sz="3200" dirty="0" err="1" smtClean="0"/>
              <a:t>Амонашвили</a:t>
            </a:r>
            <a:r>
              <a:rPr lang="ru-RU" sz="3200" dirty="0" smtClean="0"/>
              <a:t>, И. </a:t>
            </a:r>
            <a:r>
              <a:rPr lang="ru-RU" sz="3200" dirty="0" err="1" smtClean="0"/>
              <a:t>Бех</a:t>
            </a:r>
            <a:r>
              <a:rPr lang="ru-RU" sz="3200" dirty="0" smtClean="0"/>
              <a:t>,  Я. Каменский, В. Леви, А. Макаренко,  Ж. Руссо, В. Сухомлинский).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93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Смех  = ресурс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Основным условием здорового образа жизни является наличие у человека позитивной Я-концепции, интегрирующим элементом которой и является внутренняя картина здоровья, </a:t>
            </a:r>
          </a:p>
          <a:p>
            <a:r>
              <a:rPr lang="ru-RU" sz="3200" dirty="0" smtClean="0"/>
              <a:t>закономерное развертывание которой в идеале должно совпадать с этапами развития человеческой индивидуальности и общечеловеческих ценностей: гуманизм, мир, свобода, милосердие, социальное право и социальная справедливость, труд, социальное благополучие, человеческое достоинство, гармония человека и окружающей среды, ненасилие, планетарное мышление, международное гражданство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0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04800"/>
            <a:ext cx="10591801" cy="58721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1.Юмор </a:t>
            </a:r>
            <a:r>
              <a:rPr lang="ru-RU" sz="3200" b="1" dirty="0" smtClean="0"/>
              <a:t>всегда связан со сферой эмоций </a:t>
            </a:r>
            <a:r>
              <a:rPr lang="ru-RU" sz="3200" dirty="0" smtClean="0"/>
              <a:t>- сложных психофизиологических образований</a:t>
            </a:r>
            <a:r>
              <a:rPr lang="ru-RU" sz="3200" dirty="0" smtClean="0"/>
              <a:t>, формирующих поведение.</a:t>
            </a:r>
            <a:endParaRPr lang="ru-RU" sz="3200" dirty="0" smtClean="0"/>
          </a:p>
          <a:p>
            <a:r>
              <a:rPr lang="ru-RU" sz="3200" dirty="0"/>
              <a:t>2</a:t>
            </a:r>
            <a:r>
              <a:rPr lang="ru-RU" sz="3200" dirty="0" smtClean="0"/>
              <a:t> </a:t>
            </a:r>
            <a:r>
              <a:rPr lang="ru-RU" sz="3200" b="1" dirty="0"/>
              <a:t>Б</a:t>
            </a:r>
            <a:r>
              <a:rPr lang="ru-RU" sz="3200" b="1" dirty="0" smtClean="0"/>
              <a:t>ез </a:t>
            </a:r>
            <a:r>
              <a:rPr lang="ru-RU" sz="3200" b="1" dirty="0" smtClean="0"/>
              <a:t>смеха, юмора затормаживается развитие логического </a:t>
            </a:r>
            <a:r>
              <a:rPr lang="ru-RU" sz="3200" b="1" dirty="0" smtClean="0"/>
              <a:t>мышления,  интеллекта</a:t>
            </a:r>
            <a:r>
              <a:rPr lang="ru-RU" sz="3200" dirty="0" smtClean="0"/>
              <a:t>, что</a:t>
            </a:r>
            <a:r>
              <a:rPr lang="ru-RU" sz="3200" dirty="0" smtClean="0"/>
              <a:t> </a:t>
            </a:r>
            <a:r>
              <a:rPr lang="ru-RU" sz="3200" dirty="0" smtClean="0"/>
              <a:t>помогает легко и более четко учиться</a:t>
            </a:r>
            <a:r>
              <a:rPr lang="ru-RU" sz="3200" dirty="0" smtClean="0"/>
              <a:t>, наиболее </a:t>
            </a:r>
            <a:r>
              <a:rPr lang="ru-RU" sz="3200" dirty="0" smtClean="0"/>
              <a:t>производительного усвоения материала.</a:t>
            </a:r>
          </a:p>
          <a:p>
            <a:r>
              <a:rPr lang="ru-RU" sz="3200" b="1" dirty="0" smtClean="0"/>
              <a:t>3. Школьная усталость </a:t>
            </a:r>
            <a:r>
              <a:rPr lang="ru-RU" sz="3200" b="1" dirty="0" smtClean="0"/>
              <a:t>от постоянного напряжения в отношениях друг с другом и детьми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4. </a:t>
            </a:r>
            <a:r>
              <a:rPr lang="ru-RU" sz="3200" b="1" dirty="0" smtClean="0"/>
              <a:t>Юмор помогает создать атмосферу доброжелательности и искренности и может существовать лишь в </a:t>
            </a:r>
            <a:r>
              <a:rPr lang="ru-RU" sz="3200" b="1" dirty="0" smtClean="0"/>
              <a:t>ней</a:t>
            </a:r>
            <a:r>
              <a:rPr lang="ru-RU" sz="3200" dirty="0" smtClean="0"/>
              <a:t>, </a:t>
            </a:r>
            <a:r>
              <a:rPr lang="ru-RU" sz="3200" dirty="0" smtClean="0"/>
              <a:t>воспитывает  </a:t>
            </a:r>
            <a:r>
              <a:rPr lang="ru-RU" sz="3200" dirty="0" smtClean="0"/>
              <a:t>навыки самоанализа и самоконтроля, способствует осознанию гуманистического идеала, трансформируя менталитет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81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Учение с увлеченным позитивом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А. </a:t>
            </a:r>
            <a:r>
              <a:rPr lang="ru-RU" sz="3200" dirty="0" err="1" smtClean="0"/>
              <a:t>Квинтилиан</a:t>
            </a:r>
            <a:r>
              <a:rPr lang="ru-RU" sz="3200" dirty="0" smtClean="0"/>
              <a:t>, Соловейчик  говорили, что о</a:t>
            </a:r>
            <a:r>
              <a:rPr lang="ru-RU" sz="3200" b="1" dirty="0" smtClean="0"/>
              <a:t>бучение должно быть радостным. </a:t>
            </a:r>
            <a:endParaRPr lang="ru-RU" sz="3200" b="1" dirty="0" smtClean="0"/>
          </a:p>
          <a:p>
            <a:r>
              <a:rPr lang="ru-RU" sz="3200" dirty="0" smtClean="0"/>
              <a:t>Важную </a:t>
            </a:r>
            <a:r>
              <a:rPr lang="ru-RU" sz="3200" dirty="0" smtClean="0"/>
              <a:t>роль в обучении он отводится слову учителя, художественному стилю изложения, </a:t>
            </a:r>
            <a:endParaRPr lang="ru-RU" sz="3200" dirty="0" smtClean="0"/>
          </a:p>
          <a:p>
            <a:r>
              <a:rPr lang="ru-RU" sz="3200" dirty="0" smtClean="0"/>
              <a:t>способность </a:t>
            </a:r>
            <a:r>
              <a:rPr lang="ru-RU" sz="3200" b="1" dirty="0" smtClean="0"/>
              <a:t>увидеть в нарушении дисциплины смешное </a:t>
            </a:r>
            <a:r>
              <a:rPr lang="ru-RU" sz="3200" dirty="0" smtClean="0"/>
              <a:t>и пристыдить смешным - в этом заключается умение проникнуть умом и сердцем в духовный мир ребенка: «</a:t>
            </a:r>
            <a:r>
              <a:rPr lang="ru-RU" sz="3200" b="1" dirty="0" smtClean="0"/>
              <a:t>Ребенок жить без смеха не может. Когда дети смеются, нельзя сердиться, ненужный и не к месту смех нужно пристыдить юмором, т.е. смехом же»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216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юмора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68424"/>
            <a:ext cx="10661073" cy="49908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информационная,</a:t>
            </a:r>
          </a:p>
          <a:p>
            <a:r>
              <a:rPr lang="ru-RU" dirty="0" smtClean="0"/>
              <a:t> эмоциональная, </a:t>
            </a:r>
          </a:p>
          <a:p>
            <a:r>
              <a:rPr lang="ru-RU" dirty="0" smtClean="0"/>
              <a:t>мотивационная, </a:t>
            </a:r>
          </a:p>
          <a:p>
            <a:r>
              <a:rPr lang="ru-RU" dirty="0" smtClean="0"/>
              <a:t>регулировочная, </a:t>
            </a:r>
          </a:p>
          <a:p>
            <a:r>
              <a:rPr lang="ru-RU" dirty="0" err="1" smtClean="0"/>
              <a:t>самопрезентативная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психотерапевтическая.</a:t>
            </a:r>
          </a:p>
          <a:p>
            <a:r>
              <a:rPr lang="ru-RU" dirty="0" smtClean="0"/>
              <a:t> Психотерапевт В. Леви </a:t>
            </a:r>
            <a:r>
              <a:rPr lang="ru-RU" dirty="0" smtClean="0"/>
              <a:t>  </a:t>
            </a:r>
            <a:r>
              <a:rPr lang="ru-RU" dirty="0" smtClean="0"/>
              <a:t>призывал  к </a:t>
            </a:r>
            <a:r>
              <a:rPr lang="ru-RU" b="1" dirty="0" smtClean="0"/>
              <a:t> равновеси</a:t>
            </a:r>
            <a:r>
              <a:rPr lang="ru-RU" b="1" dirty="0"/>
              <a:t>ю</a:t>
            </a:r>
            <a:r>
              <a:rPr lang="ru-RU" b="1" dirty="0" smtClean="0"/>
              <a:t> </a:t>
            </a:r>
            <a:r>
              <a:rPr lang="ru-RU" b="1" dirty="0" smtClean="0"/>
              <a:t>серьезности с юмором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67%  </a:t>
            </a:r>
            <a:r>
              <a:rPr lang="ru-RU" dirty="0" smtClean="0"/>
              <a:t>гимназистов  отметили, что </a:t>
            </a:r>
            <a:r>
              <a:rPr lang="ru-RU" b="1" dirty="0" smtClean="0"/>
              <a:t> умение с юмором отнестись к собственным неудачам и промахам  благоприятно влияло на учебу и досуг.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58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1574</Words>
  <Application>Microsoft Office PowerPoint</Application>
  <PresentationFormat>Широкоэкранный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 ГЕЛОТОЛОГИЯ   КАК ЗДОРОВЬЕСБЕРЕГАЮЩИЙ МЕТОД, ТРАНСФОРМИРУЮШИЙ МЕНТАЛИТЕТ</vt:lpstr>
      <vt:lpstr>Беречь здоровье с радостью и юмором</vt:lpstr>
      <vt:lpstr>Наука о смехе – гелотология </vt:lpstr>
      <vt:lpstr>Презентация PowerPoint</vt:lpstr>
      <vt:lpstr>Презентация PowerPoint</vt:lpstr>
      <vt:lpstr>Смех  = ресурс здоровья</vt:lpstr>
      <vt:lpstr>Презентация PowerPoint</vt:lpstr>
      <vt:lpstr>Учение с увлеченным позитивом</vt:lpstr>
      <vt:lpstr>Функции юмора</vt:lpstr>
      <vt:lpstr> Ограничения педагогических профессий: </vt:lpstr>
      <vt:lpstr>Презентация PowerPoint</vt:lpstr>
      <vt:lpstr>Презентация PowerPoint</vt:lpstr>
      <vt:lpstr>Юмор: добрый и злой. 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Критерии социальной индивидуальности подростков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ГЕЛОТОЛОГИЯ   КАК ЗДОРОВЬЕСБЕРЕГАЮЩИЙ МЕТОД, ТРАНСФОРМИРУЮШИЙ МЕНТАЛИТЕТ</dc:title>
  <dc:creator>Irina Golikova</dc:creator>
  <cp:lastModifiedBy>Irina Golikova</cp:lastModifiedBy>
  <cp:revision>12</cp:revision>
  <dcterms:created xsi:type="dcterms:W3CDTF">2016-01-13T20:20:08Z</dcterms:created>
  <dcterms:modified xsi:type="dcterms:W3CDTF">2016-01-18T00:09:21Z</dcterms:modified>
</cp:coreProperties>
</file>