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sldIdLst>
    <p:sldId id="256" r:id="rId2"/>
    <p:sldId id="468" r:id="rId3"/>
    <p:sldId id="409" r:id="rId4"/>
    <p:sldId id="410" r:id="rId5"/>
    <p:sldId id="461" r:id="rId6"/>
    <p:sldId id="412" r:id="rId7"/>
    <p:sldId id="545" r:id="rId8"/>
    <p:sldId id="546" r:id="rId9"/>
    <p:sldId id="516" r:id="rId10"/>
    <p:sldId id="517" r:id="rId11"/>
    <p:sldId id="471" r:id="rId12"/>
    <p:sldId id="470" r:id="rId13"/>
    <p:sldId id="476" r:id="rId14"/>
    <p:sldId id="477" r:id="rId15"/>
    <p:sldId id="483" r:id="rId16"/>
    <p:sldId id="481" r:id="rId17"/>
    <p:sldId id="518" r:id="rId18"/>
    <p:sldId id="519" r:id="rId19"/>
    <p:sldId id="530" r:id="rId20"/>
    <p:sldId id="508" r:id="rId21"/>
    <p:sldId id="509" r:id="rId22"/>
    <p:sldId id="514" r:id="rId23"/>
    <p:sldId id="510" r:id="rId24"/>
    <p:sldId id="515" r:id="rId25"/>
    <p:sldId id="531" r:id="rId26"/>
    <p:sldId id="512" r:id="rId27"/>
    <p:sldId id="513" r:id="rId28"/>
    <p:sldId id="532" r:id="rId29"/>
    <p:sldId id="533" r:id="rId30"/>
    <p:sldId id="547" r:id="rId31"/>
    <p:sldId id="548" r:id="rId32"/>
    <p:sldId id="549" r:id="rId33"/>
    <p:sldId id="550" r:id="rId34"/>
    <p:sldId id="551" r:id="rId35"/>
    <p:sldId id="553" r:id="rId36"/>
    <p:sldId id="485" r:id="rId37"/>
    <p:sldId id="522" r:id="rId38"/>
    <p:sldId id="538" r:id="rId39"/>
    <p:sldId id="544" r:id="rId40"/>
    <p:sldId id="540" r:id="rId41"/>
    <p:sldId id="507" r:id="rId42"/>
    <p:sldId id="534" r:id="rId43"/>
    <p:sldId id="529" r:id="rId44"/>
    <p:sldId id="535" r:id="rId45"/>
    <p:sldId id="536" r:id="rId46"/>
    <p:sldId id="537" r:id="rId47"/>
    <p:sldId id="484" r:id="rId48"/>
    <p:sldId id="492" r:id="rId49"/>
    <p:sldId id="490" r:id="rId50"/>
    <p:sldId id="496" r:id="rId51"/>
    <p:sldId id="487" r:id="rId52"/>
    <p:sldId id="523" r:id="rId53"/>
    <p:sldId id="262" r:id="rId54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FFCC99"/>
    <a:srgbClr val="FFFF00"/>
    <a:srgbClr val="CCFF33"/>
    <a:srgbClr val="DDDDDD"/>
    <a:srgbClr val="C0C0C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rom%20Disk%20D\&#1042;&#1045;&#1056;%20&#1052;&#1086;&#1080;%20&#1076;&#1086;&#1082;&#1091;&#1084;&#1077;&#1085;&#1090;&#1099;\&#1053;&#1072;&#1094;&#1080;&#1086;&#1085;&#1072;&#1083;&#1100;&#1085;&#1099;&#1081;%20&#1076;&#1086;&#1082;&#1083;&#1072;&#1076;%20&#1079;&#1072;%202014%20&#1075;&#1086;&#1076;\25_05%20&#1052;&#1080;&#1093;&#1080;&#1085;&#1086;&#1081;\22%20&#1084;&#1072;&#1103;%202015%20&#1044;&#1080;&#1072;&#1075;&#1088;&#1072;&#1084;&#1084;&#1072;.xls" TargetMode="Externa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ilova.VCOT\Documents\&#1053;&#1072;&#1094;&#1080;&#1086;&#1085;&#1072;&#1083;&#1100;&#1085;&#1099;&#1081;%20&#1076;&#1086;&#1082;&#1083;&#1072;&#1076;%20&#1079;&#1072;%202014%20&#1075;&#1086;&#1076;\20%20&#1080;&#1102;&#1083;&#1103;%20&#1063;&#1080;&#1089;&#1083;&#1077;&#1085;&#1085;&#1086;&#1089;&#1090;&#1100;%20&#1072;&#1082;&#1088;&#1077;&#1076;&#1080;&#1090;&#1086;&#1074;&#1072;&#1085;%20&#1086;&#1088;&#1075;&#1072;&#1085;&#1080;&#1079;&#1072;&#1094;&#1080;&#108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Данные!$B$11</c:f>
              <c:strCache>
                <c:ptCount val="1"/>
                <c:pt idx="0">
                  <c:v>обучение за счет средств работодателя. 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2.2058832043705529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4705888029137007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7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Данные!$A$12:$A$21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Данные!$B$12:$B$21</c:f>
              <c:numCache>
                <c:formatCode>General</c:formatCode>
                <c:ptCount val="10"/>
                <c:pt idx="0">
                  <c:v>734472</c:v>
                </c:pt>
                <c:pt idx="1">
                  <c:v>735280</c:v>
                </c:pt>
                <c:pt idx="2">
                  <c:v>890024</c:v>
                </c:pt>
                <c:pt idx="3">
                  <c:v>938882</c:v>
                </c:pt>
                <c:pt idx="4">
                  <c:v>691472</c:v>
                </c:pt>
                <c:pt idx="5">
                  <c:v>550562</c:v>
                </c:pt>
                <c:pt idx="6">
                  <c:v>815220</c:v>
                </c:pt>
                <c:pt idx="7">
                  <c:v>880884</c:v>
                </c:pt>
                <c:pt idx="8">
                  <c:v>931487</c:v>
                </c:pt>
                <c:pt idx="9">
                  <c:v>966068</c:v>
                </c:pt>
              </c:numCache>
            </c:numRef>
          </c:val>
        </c:ser>
        <c:ser>
          <c:idx val="1"/>
          <c:order val="1"/>
          <c:tx>
            <c:strRef>
              <c:f>Данные!$C$11</c:f>
              <c:strCache>
                <c:ptCount val="1"/>
                <c:pt idx="0">
                  <c:v>обучение отдельных категорий застрахованных  за счет средств Фонда социального страхования Российской Федерации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3.1862757396463416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6960794720084422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6960794720084422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6960794720084422E-2"/>
                  <c:y val="-3.3670060449688907E-3"/>
                </c:manualLayout>
              </c:layout>
              <c:showVal val="1"/>
            </c:dLbl>
            <c:txPr>
              <a:bodyPr/>
              <a:lstStyle/>
              <a:p>
                <a:pPr>
                  <a:defRPr sz="7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Данные!$A$12:$A$21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Данные!$C$12:$C$21</c:f>
              <c:numCache>
                <c:formatCode>General</c:formatCode>
                <c:ptCount val="10"/>
                <c:pt idx="0">
                  <c:v>236607</c:v>
                </c:pt>
                <c:pt idx="1">
                  <c:v>231134</c:v>
                </c:pt>
                <c:pt idx="2">
                  <c:v>255960</c:v>
                </c:pt>
                <c:pt idx="3">
                  <c:v>237958</c:v>
                </c:pt>
              </c:numCache>
            </c:numRef>
          </c:val>
        </c:ser>
        <c:ser>
          <c:idx val="2"/>
          <c:order val="2"/>
          <c:tx>
            <c:strRef>
              <c:f>Данные!$D$11</c:f>
              <c:strCache>
                <c:ptCount val="1"/>
                <c:pt idx="0">
                  <c:v>обучение отдельных категорий застрахованных за счет сумм страховых взносов на обязательное соцаиальное страхование от несчастных  случаев на производстве и профессиональных заболеваний 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dLbls>
            <c:dLbl>
              <c:idx val="5"/>
              <c:layout>
                <c:manualLayout>
                  <c:x val="7.3529440145684794E-3"/>
                  <c:y val="3.3670060449689618E-3"/>
                </c:manualLayout>
              </c:layout>
              <c:showVal val="1"/>
            </c:dLbl>
            <c:dLbl>
              <c:idx val="6"/>
              <c:layout>
                <c:manualLayout>
                  <c:x val="2.4509803921568692E-3"/>
                  <c:y val="-1.0101275219385553E-2"/>
                </c:manualLayout>
              </c:layout>
              <c:showVal val="1"/>
            </c:dLbl>
            <c:dLbl>
              <c:idx val="7"/>
              <c:layout>
                <c:manualLayout>
                  <c:x val="4.9019626763789894E-3"/>
                  <c:y val="-1.0101018134906591E-2"/>
                </c:manualLayout>
              </c:layout>
              <c:showVal val="1"/>
            </c:dLbl>
            <c:dLbl>
              <c:idx val="8"/>
              <c:layout>
                <c:manualLayout>
                  <c:x val="9.8039215686274803E-3"/>
                  <c:y val="-1.0101275219385553E-2"/>
                </c:manualLayout>
              </c:layout>
              <c:showVal val="1"/>
            </c:dLbl>
            <c:dLbl>
              <c:idx val="9"/>
              <c:layout>
                <c:manualLayout>
                  <c:x val="1.47058823529411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7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Данные!$A$12:$A$21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Данные!$D$12:$D$21</c:f>
              <c:numCache>
                <c:formatCode>General</c:formatCode>
                <c:ptCount val="10"/>
                <c:pt idx="5">
                  <c:v>14940</c:v>
                </c:pt>
                <c:pt idx="6">
                  <c:v>19110</c:v>
                </c:pt>
                <c:pt idx="7">
                  <c:v>15060</c:v>
                </c:pt>
                <c:pt idx="8">
                  <c:v>22607</c:v>
                </c:pt>
                <c:pt idx="9">
                  <c:v>31103</c:v>
                </c:pt>
              </c:numCache>
            </c:numRef>
          </c:val>
        </c:ser>
        <c:shape val="box"/>
        <c:axId val="60681600"/>
        <c:axId val="62219392"/>
        <c:axId val="0"/>
      </c:bar3DChart>
      <c:catAx>
        <c:axId val="6068160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2219392"/>
        <c:crosses val="autoZero"/>
        <c:auto val="1"/>
        <c:lblAlgn val="ctr"/>
        <c:lblOffset val="100"/>
      </c:catAx>
      <c:valAx>
        <c:axId val="62219392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64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06816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6893868051964238E-3"/>
          <c:y val="0.79814914972940054"/>
          <c:w val="0.98172112237651632"/>
          <c:h val="0.20185085027059937"/>
        </c:manualLayout>
      </c:layout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4410428282689279E-2"/>
          <c:y val="5.2963454522961646E-2"/>
          <c:w val="0.89539944517611481"/>
          <c:h val="0.6063978446162559"/>
        </c:manualLayout>
      </c:layout>
      <c:lineChart>
        <c:grouping val="standard"/>
        <c:ser>
          <c:idx val="0"/>
          <c:order val="0"/>
          <c:tx>
            <c:strRef>
              <c:f>ОО!$B$4</c:f>
              <c:strCache>
                <c:ptCount val="1"/>
                <c:pt idx="0">
                  <c:v>Обучающие организации</c:v>
                </c:pt>
              </c:strCache>
            </c:strRef>
          </c:tx>
          <c:spPr>
            <a:ln w="41275"/>
          </c:spPr>
          <c:marker>
            <c:spPr>
              <a:ln cmpd="sng">
                <a:prstDash val="lgDash"/>
              </a:ln>
            </c:spPr>
          </c:marker>
          <c:dLbls>
            <c:dLbl>
              <c:idx val="0"/>
              <c:layout>
                <c:manualLayout>
                  <c:x val="-3.3287096401236789E-2"/>
                  <c:y val="-4.8309178743961415E-2"/>
                </c:manualLayout>
              </c:layout>
              <c:showVal val="1"/>
            </c:dLbl>
            <c:dLbl>
              <c:idx val="1"/>
              <c:layout>
                <c:manualLayout>
                  <c:x val="-4.0684228934844982E-2"/>
                  <c:y val="-4.1867954911433553E-2"/>
                </c:manualLayout>
              </c:layout>
              <c:showVal val="1"/>
            </c:dLbl>
            <c:dLbl>
              <c:idx val="2"/>
              <c:layout>
                <c:manualLayout>
                  <c:x val="-3.8834945801443081E-2"/>
                  <c:y val="-4.5088566827697393E-2"/>
                </c:manualLayout>
              </c:layout>
              <c:showVal val="1"/>
            </c:dLbl>
            <c:dLbl>
              <c:idx val="3"/>
              <c:layout>
                <c:manualLayout>
                  <c:x val="-3.3287096401236789E-2"/>
                  <c:y val="-4.5088566827697393E-2"/>
                </c:manualLayout>
              </c:layout>
              <c:showVal val="1"/>
            </c:dLbl>
            <c:spPr>
              <a:ln cap="flat">
                <a:miter lim="800000"/>
              </a:ln>
            </c:spPr>
            <c:txPr>
              <a:bodyPr/>
              <a:lstStyle/>
              <a:p>
                <a:pPr>
                  <a:defRPr sz="1000" b="1" baseline="0"/>
                </a:pPr>
                <a:endParaRPr lang="ru-RU"/>
              </a:p>
            </c:txPr>
            <c:showVal val="1"/>
          </c:dLbls>
          <c:cat>
            <c:strRef>
              <c:f>ОО!$C$3:$G$3</c:f>
              <c:strCache>
                <c:ptCount val="5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2015 г.</c:v>
                </c:pt>
              </c:strCache>
            </c:strRef>
          </c:cat>
          <c:val>
            <c:numRef>
              <c:f>ОО!$C$4:$G$4</c:f>
              <c:numCache>
                <c:formatCode>General</c:formatCode>
                <c:ptCount val="5"/>
                <c:pt idx="0">
                  <c:v>596</c:v>
                </c:pt>
                <c:pt idx="1">
                  <c:v>1315</c:v>
                </c:pt>
                <c:pt idx="2">
                  <c:v>1531</c:v>
                </c:pt>
                <c:pt idx="3">
                  <c:v>1764</c:v>
                </c:pt>
                <c:pt idx="4">
                  <c:v>2246</c:v>
                </c:pt>
              </c:numCache>
            </c:numRef>
          </c:val>
        </c:ser>
        <c:ser>
          <c:idx val="1"/>
          <c:order val="1"/>
          <c:tx>
            <c:strRef>
              <c:f>ОО!$B$5</c:f>
              <c:strCache>
                <c:ptCount val="1"/>
                <c:pt idx="0">
                  <c:v>Организации, осуществляющие функции службы охраны труда или специалиста по охране труда работодателя, численность которого не превышает 50 чел. </c:v>
                </c:pt>
              </c:strCache>
            </c:strRef>
          </c:tx>
          <c:spPr>
            <a:ln w="38100"/>
          </c:spPr>
          <c:dLbls>
            <c:dLbl>
              <c:idx val="0"/>
              <c:layout>
                <c:manualLayout>
                  <c:x val="-1.29449819338143E-2"/>
                  <c:y val="-4.1867954911433587E-2"/>
                </c:manualLayout>
              </c:layout>
              <c:showVal val="1"/>
            </c:dLbl>
            <c:dLbl>
              <c:idx val="1"/>
              <c:layout>
                <c:manualLayout>
                  <c:x val="-1.1095698800412262E-2"/>
                  <c:y val="4.1867954911433587E-2"/>
                </c:manualLayout>
              </c:layout>
              <c:showVal val="1"/>
            </c:dLbl>
            <c:dLbl>
              <c:idx val="2"/>
              <c:layout>
                <c:manualLayout>
                  <c:x val="-5.5478494002061595E-3"/>
                  <c:y val="3.8647342995169282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4.508856682769739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 baseline="0"/>
                </a:pPr>
                <a:endParaRPr lang="ru-RU"/>
              </a:p>
            </c:txPr>
            <c:showVal val="1"/>
          </c:dLbls>
          <c:cat>
            <c:strRef>
              <c:f>ОО!$C$3:$G$3</c:f>
              <c:strCache>
                <c:ptCount val="5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2015 г.</c:v>
                </c:pt>
              </c:strCache>
            </c:strRef>
          </c:cat>
          <c:val>
            <c:numRef>
              <c:f>ОО!$C$5:$G$5</c:f>
              <c:numCache>
                <c:formatCode>General</c:formatCode>
                <c:ptCount val="5"/>
                <c:pt idx="0">
                  <c:v>341</c:v>
                </c:pt>
                <c:pt idx="1">
                  <c:v>591</c:v>
                </c:pt>
                <c:pt idx="2">
                  <c:v>719</c:v>
                </c:pt>
                <c:pt idx="3">
                  <c:v>875</c:v>
                </c:pt>
                <c:pt idx="4">
                  <c:v>1123</c:v>
                </c:pt>
              </c:numCache>
            </c:numRef>
          </c:val>
        </c:ser>
        <c:ser>
          <c:idx val="2"/>
          <c:order val="2"/>
          <c:tx>
            <c:strRef>
              <c:f>ОО!$B$6</c:f>
              <c:strCache>
                <c:ptCount val="1"/>
                <c:pt idx="0">
                  <c:v>Аттестующие организации</c:v>
                </c:pt>
              </c:strCache>
            </c:strRef>
          </c:tx>
          <c:spPr>
            <a:ln w="38100"/>
          </c:spPr>
          <c:dLbls>
            <c:dLbl>
              <c:idx val="1"/>
              <c:layout>
                <c:manualLayout>
                  <c:x val="-2.7739247001030851E-2"/>
                  <c:y val="-3.8647342995169323E-2"/>
                </c:manualLayout>
              </c:layout>
              <c:showVal val="1"/>
            </c:dLbl>
            <c:dLbl>
              <c:idx val="2"/>
              <c:layout>
                <c:manualLayout>
                  <c:x val="-3.3287096401236789E-2"/>
                  <c:y val="-4.8309178743961297E-2"/>
                </c:manualLayout>
              </c:layout>
              <c:showVal val="1"/>
            </c:dLbl>
            <c:dLbl>
              <c:idx val="3"/>
              <c:layout>
                <c:manualLayout>
                  <c:x val="-3.6985662668041014E-2"/>
                  <c:y val="-4.8309432335450826E-2"/>
                </c:manualLayout>
              </c:layout>
              <c:showVal val="1"/>
            </c:dLbl>
            <c:spPr>
              <a:ln>
                <a:prstDash val="sysDash"/>
              </a:ln>
              <a:effectLst>
                <a:outerShdw blurRad="50800" dist="50800" dir="5400000" sx="1000" sy="1000" algn="ctr" rotWithShape="0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000" b="1" baseline="0"/>
                </a:pPr>
                <a:endParaRPr lang="ru-RU"/>
              </a:p>
            </c:txPr>
            <c:showVal val="1"/>
          </c:dLbls>
          <c:cat>
            <c:strRef>
              <c:f>ОО!$C$3:$G$3</c:f>
              <c:strCache>
                <c:ptCount val="5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2015 г.</c:v>
                </c:pt>
              </c:strCache>
            </c:strRef>
          </c:cat>
          <c:val>
            <c:numRef>
              <c:f>ОО!$C$6:$G$6</c:f>
              <c:numCache>
                <c:formatCode>General</c:formatCode>
                <c:ptCount val="5"/>
                <c:pt idx="0">
                  <c:v>214</c:v>
                </c:pt>
                <c:pt idx="1">
                  <c:v>646</c:v>
                </c:pt>
                <c:pt idx="2">
                  <c:v>785</c:v>
                </c:pt>
                <c:pt idx="3">
                  <c:v>948</c:v>
                </c:pt>
                <c:pt idx="4">
                  <c:v>907</c:v>
                </c:pt>
              </c:numCache>
            </c:numRef>
          </c:val>
        </c:ser>
        <c:marker val="1"/>
        <c:axId val="65613184"/>
        <c:axId val="65635456"/>
      </c:lineChart>
      <c:catAx>
        <c:axId val="65613184"/>
        <c:scaling>
          <c:orientation val="minMax"/>
        </c:scaling>
        <c:axPos val="b"/>
        <c:tickLblPos val="nextTo"/>
        <c:crossAx val="65635456"/>
        <c:crosses val="autoZero"/>
        <c:auto val="1"/>
        <c:lblAlgn val="ctr"/>
        <c:lblOffset val="100"/>
      </c:catAx>
      <c:valAx>
        <c:axId val="6563545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6561318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9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9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900" baseline="0"/>
            </a:pPr>
            <a:endParaRPr lang="ru-RU"/>
          </a:p>
        </c:txPr>
      </c:legendEntry>
      <c:layout>
        <c:manualLayout>
          <c:xMode val="edge"/>
          <c:yMode val="edge"/>
          <c:x val="2.5702407275458694E-2"/>
          <c:y val="0.76596755956642493"/>
          <c:w val="0.95756489393028821"/>
          <c:h val="0.23403241570181371"/>
        </c:manualLayout>
      </c:layout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305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2450"/>
            <a:ext cx="29305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32D662-C81A-457B-B45C-45A43D1D1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1FA13-09B5-44A4-974C-3C63AE33E1E6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F4F47B-052E-4CFB-9D3B-9E91714A19CE}" type="slidenum">
              <a:rPr lang="ru-RU" altLang="ru-RU"/>
              <a:pPr/>
              <a:t>44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B4037-CE8D-4FB9-892E-EF7FCC276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77CB-C667-46AC-974E-9BFFA49E8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5669-2EA5-467F-A16B-7BD2DEDFF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4919B-F5F1-4483-9D35-89441E369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DC348-D2CB-4B50-93BE-3932481B5F38}" type="datetime1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B1CB4C-2C27-45BB-B04F-F8813652D5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63544-E17D-48D1-BEED-8E87A7CEA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C1206-E170-4735-8C8E-CB0036185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4CF73-BCE5-4EA2-9CA3-F7B2F2DBF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1D011-35A7-4E85-A3F4-85A92583C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72CD7-AAC5-4DDD-A5E3-D575CDFA3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91A35-2B9B-41EC-B60D-8B7C067A7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EFE41-F665-473F-B885-DBD6C021D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52E3-62BE-44EB-B88F-2E92480B5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8E25CE-0730-49A5-9C37-DA927324A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osobieobuchOT@noobot.ru" TargetMode="External"/><Relationship Id="rId2" Type="http://schemas.openxmlformats.org/officeDocument/2006/relationships/hyperlink" Target="mailto:posobieobuchOT@vcot.inf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hsa-taraining.ru" TargetMode="External"/><Relationship Id="rId2" Type="http://schemas.openxmlformats.org/officeDocument/2006/relationships/hyperlink" Target="http://www.hsa-training.ru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garantf1://70452676.192/" TargetMode="External"/><Relationship Id="rId2" Type="http://schemas.openxmlformats.org/officeDocument/2006/relationships/hyperlink" Target="garantf1://70452676.1913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bot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ryabova@vcot.info" TargetMode="External"/><Relationship Id="rId2" Type="http://schemas.openxmlformats.org/officeDocument/2006/relationships/hyperlink" Target="http://www.vco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2087562" cy="865187"/>
          </a:xfrm>
        </p:spPr>
        <p:txBody>
          <a:bodyPr/>
          <a:lstStyle/>
          <a:p>
            <a:pPr eaLnBrk="1" hangingPunct="1"/>
            <a:r>
              <a:rPr lang="ru-RU" sz="1200" b="1" smtClean="0">
                <a:solidFill>
                  <a:srgbClr val="009900"/>
                </a:solidFill>
              </a:rPr>
              <a:t>ФГБУ «ВНИИ ОХРАНЫ И ЭКОНОМИКИ ТРУДА»</a:t>
            </a:r>
            <a:br>
              <a:rPr lang="ru-RU" sz="1200" b="1" smtClean="0">
                <a:solidFill>
                  <a:srgbClr val="009900"/>
                </a:solidFill>
              </a:rPr>
            </a:br>
            <a:r>
              <a:rPr lang="ru-RU" sz="1200" b="1" smtClean="0">
                <a:solidFill>
                  <a:srgbClr val="009900"/>
                </a:solidFill>
              </a:rPr>
              <a:t>Министерства труда и социальной защиты Российской Федерации 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844675"/>
            <a:ext cx="8351837" cy="2041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ru-RU" sz="24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2"/>
                </a:solidFill>
              </a:rPr>
              <a:t>Актуальные подходы к обучению по охране труда в свете требований законодательства  об образовании.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2"/>
                </a:solidFill>
              </a:rPr>
              <a:t>Об отдельных организационно-правовых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2"/>
                </a:solidFill>
              </a:rPr>
              <a:t>аспектах деятельности обучающих организаций</a:t>
            </a:r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2268538" y="692150"/>
            <a:ext cx="6048375" cy="0"/>
          </a:xfrm>
          <a:prstGeom prst="line">
            <a:avLst/>
          </a:prstGeom>
          <a:noFill/>
          <a:ln w="57150">
            <a:solidFill>
              <a:srgbClr val="F0EA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6156325" y="4005263"/>
            <a:ext cx="2736850" cy="2232025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468313" y="5300663"/>
            <a:ext cx="4679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accent2"/>
                </a:solidFill>
              </a:rPr>
              <a:t>Рябова В. Е. начальник отдела                ФГБУ «ВНИИ охраны и экономики труда» Минтруда России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accent2"/>
                </a:solidFill>
              </a:rPr>
              <a:t>                                                 </a:t>
            </a:r>
            <a:r>
              <a:rPr lang="ru-RU" sz="1400" b="1" dirty="0">
                <a:solidFill>
                  <a:schemeClr val="accent2"/>
                </a:solidFill>
              </a:rPr>
              <a:t>Москва, </a:t>
            </a:r>
            <a:r>
              <a:rPr lang="ru-RU" sz="1400" b="1" dirty="0" smtClean="0">
                <a:solidFill>
                  <a:schemeClr val="accent2"/>
                </a:solidFill>
              </a:rPr>
              <a:t>2015 </a:t>
            </a:r>
            <a:r>
              <a:rPr lang="ru-RU" sz="1400" b="1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9900"/>
                </a:solidFill>
              </a:rPr>
              <a:t>Обучение по охране труда </a:t>
            </a:r>
            <a:br>
              <a:rPr lang="ru-RU" sz="1800" b="1" dirty="0" smtClean="0">
                <a:solidFill>
                  <a:srgbClr val="009900"/>
                </a:solidFill>
              </a:rPr>
            </a:br>
            <a:r>
              <a:rPr lang="ru-RU" sz="1800" b="1" dirty="0" smtClean="0">
                <a:solidFill>
                  <a:srgbClr val="009900"/>
                </a:solidFill>
              </a:rPr>
              <a:t>как дополнительное профессиональное 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algn="just">
              <a:buNone/>
            </a:pPr>
            <a:r>
              <a:rPr lang="ru-RU" sz="1400" b="1" i="1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            Разъяснение </a:t>
            </a:r>
            <a:r>
              <a:rPr lang="ru-RU" sz="1400" dirty="0" smtClean="0"/>
              <a:t>в  письме </a:t>
            </a:r>
            <a:r>
              <a:rPr lang="ru-RU" sz="1400" dirty="0" err="1" smtClean="0"/>
              <a:t>Минобрнауки</a:t>
            </a:r>
            <a:r>
              <a:rPr lang="ru-RU" sz="1400" dirty="0" smtClean="0"/>
              <a:t> России от 7 мая 2014 года № АК-1261/06</a:t>
            </a:r>
            <a:r>
              <a:rPr lang="ru-RU" sz="1400" b="1" i="1" dirty="0" smtClean="0"/>
              <a:t> </a:t>
            </a:r>
            <a:r>
              <a:rPr lang="ru-RU" sz="1400" dirty="0" smtClean="0"/>
              <a:t>"Разъяснения об особенностях законодательного и нормативного правового обеспечения в сфере дополнительного профессионального образования":</a:t>
            </a:r>
          </a:p>
          <a:p>
            <a:pPr algn="just">
              <a:buNone/>
            </a:pPr>
            <a:r>
              <a:rPr lang="ru-RU" sz="1400" dirty="0" smtClean="0"/>
              <a:t>            "... если программы обучения по охране труда </a:t>
            </a:r>
            <a:r>
              <a:rPr lang="ru-RU" sz="1400" b="1" i="1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рассматриваются организацией как дополнительные профессиональные программы</a:t>
            </a:r>
            <a:r>
              <a:rPr lang="ru-RU" sz="1400" u="sng" dirty="0" smtClean="0"/>
              <a:t>, то лицам, успешно освоившим данную дополнительную профессиональную программу и прошедшим итоговую аттестацию, выдаются удостоверения о повышении квалификации</a:t>
            </a:r>
            <a:r>
              <a:rPr lang="ru-RU" sz="1400" dirty="0" smtClean="0"/>
              <a:t>. Обращаем внимание, что к освоению дополнительных профессиональных программ допускаются лица, имеющие среднее профессиональное и (или) высшее образование; лица, получающие среднее профессиональное и (или) высшее образование. Кроме того, деятельность по реализации дополнительных профессиональных программ подлежит лицензированию в соответствии с законодательством Российской Федерации о лицензировании отдельных видов деятельности".</a:t>
            </a:r>
          </a:p>
          <a:p>
            <a:pPr algn="just">
              <a:buNone/>
            </a:pPr>
            <a:r>
              <a:rPr lang="ru-RU" sz="1400" dirty="0" smtClean="0"/>
              <a:t>              В этом случае при разработке программ обучения по охране труда необходимо  руководствоваться требованиями, предъявляемыми к дополнительным профессиональным программам  повышения квалификации в </a:t>
            </a:r>
            <a:r>
              <a:rPr lang="ru-RU" sz="1400" b="1" i="1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приказе </a:t>
            </a:r>
            <a:r>
              <a:rPr lang="ru-RU" sz="1400" b="1" i="1" dirty="0" err="1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Минобрнауки</a:t>
            </a:r>
            <a:r>
              <a:rPr lang="ru-RU" sz="1400" b="1" i="1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 России от 1 июля 2013 г. №499 «Об утверждении Порядка организации и осуществления образовательной деятельности по дополнительным профессиональным программам</a:t>
            </a:r>
            <a:r>
              <a:rPr lang="ru-RU" sz="1400" dirty="0" smtClean="0"/>
              <a:t>», в числе которых  </a:t>
            </a:r>
            <a:r>
              <a:rPr lang="ru-RU" sz="1400" u="sng" dirty="0" smtClean="0"/>
              <a:t>право обучающей организации самостоятельно разрабатывать и утверждать образовательную программу.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63544-E17D-48D1-BEED-8E87A7CEAD9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rgbClr val="009900"/>
                </a:solidFill>
              </a:rPr>
              <a:t>Приказ Министерства образования и науки РФ от 01.07.2013 г. N 499 </a:t>
            </a:r>
            <a:br>
              <a:rPr lang="ru-RU" sz="1600" b="1" dirty="0" smtClean="0">
                <a:solidFill>
                  <a:srgbClr val="009900"/>
                </a:solidFill>
              </a:rPr>
            </a:br>
            <a:r>
              <a:rPr lang="ru-RU" sz="1600" b="1" dirty="0" smtClean="0">
                <a:solidFill>
                  <a:srgbClr val="009900"/>
                </a:solidFill>
              </a:rPr>
              <a:t>"Об утверждении Порядка организации и осуществления образовательной деятельности по дополнительным профессиональным программам"</a:t>
            </a:r>
            <a:endParaRPr lang="ru-RU" dirty="0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дополнительного профессионального образования определяется образовательной программой, разработанной и утвержденной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организацией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если иное не установлено Федеральным законом от 29 декабря 2012 г. N 273-ФЗ "Об образовании в Российской Федерации»  и другими федеральными законами, с учетом </a:t>
            </a:r>
            <a:r>
              <a:rPr lang="ru-RU" sz="1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потребностей лица, организации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инициативе которых осуществляется дополнительное профессиональное образование (ч.5)</a:t>
            </a:r>
          </a:p>
          <a:p>
            <a:pPr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Дополнительное  профессиональное  образование  осуществляется   посредством  реализации  дополнительных  профессиональных  программ (</a:t>
            </a:r>
            <a:r>
              <a:rPr lang="ru-RU" sz="14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lang="ru-RU" sz="1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повышения квалификации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программ профессиональной переподготовки).</a:t>
            </a:r>
          </a:p>
          <a:p>
            <a:pPr algn="just"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Реализация программы повышения квалификации направлена на совершенствование и (или) получение </a:t>
            </a:r>
            <a:r>
              <a:rPr lang="ru-RU" sz="1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новой компетенции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необходимой для профессиональной деятельности, и (или) повышение профессионального уровня в рамках имеющейся квалификации.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Через понятие «</a:t>
            </a:r>
            <a:r>
              <a:rPr lang="ru-RU" sz="1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компетенция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Федеральный закон № 273-ФЗ </a:t>
            </a:r>
            <a:r>
              <a:rPr lang="ru-RU" sz="1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определяет результаты обучения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также подразумевает описание с помощью компетенций квалификаций.</a:t>
            </a:r>
          </a:p>
          <a:p>
            <a:pPr algn="just">
              <a:buFont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В </a:t>
            </a:r>
            <a:r>
              <a:rPr lang="ru-RU" sz="1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структуре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повышения квалификации должно быть представлено описание перечня </a:t>
            </a:r>
            <a:r>
              <a:rPr lang="ru-RU" sz="1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профессиональных компетенций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рамках имеющейся квалификации, качественное изменение которых осуществляется в результате обучения (ч.6).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400" dirty="0" smtClean="0">
                <a:latin typeface="Times New Roman"/>
                <a:ea typeface="Times New Roman"/>
              </a:rPr>
              <a:t>При разработке программ дополнительного профессионального  образования как программ повышения квалификации, так и профессиональной переподготовки,  можно руководствоваться </a:t>
            </a:r>
            <a:r>
              <a:rPr lang="ru-RU" sz="1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макетами программ</a:t>
            </a:r>
            <a:r>
              <a:rPr lang="ru-RU" sz="1400" dirty="0" smtClean="0">
                <a:latin typeface="Times New Roman"/>
                <a:ea typeface="Times New Roman"/>
              </a:rPr>
              <a:t>,  которые сформированы  Министерством образования и науки Российской Федерации в целях методической поддержки и реализации требований Федерального закона №273-ФЗ.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67F6EE-5CA5-4DEB-A0C3-F9AA3CFF047C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1800" b="1" smtClean="0">
                <a:solidFill>
                  <a:srgbClr val="009900"/>
                </a:solidFill>
              </a:rPr>
              <a:t>Содержание и структура </a:t>
            </a:r>
            <a:br>
              <a:rPr lang="ru-RU" sz="1800" b="1" smtClean="0">
                <a:solidFill>
                  <a:srgbClr val="009900"/>
                </a:solidFill>
              </a:rPr>
            </a:br>
            <a:r>
              <a:rPr lang="ru-RU" sz="1800" b="1" smtClean="0">
                <a:solidFill>
                  <a:srgbClr val="009900"/>
                </a:solidFill>
              </a:rPr>
              <a:t>дополнительной  профессиональной программы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184775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400" b="1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Содержание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реализуемой дополнительной профессиональной программы должно учитывать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профессиональные стандарты, квалификационные требования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указанные в квалификационных справочниках по соответствующим должностям, профессиям и специальностям, или квалификационные требования к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профессиональным знаниям и навыкам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необходимым для исполнения должностных обязанностей, которые устанавливаются в соответствии с федеральными законами и иными нормативными правовыми актами Российской Федерации (ч.8).</a:t>
            </a:r>
          </a:p>
          <a:p>
            <a:pPr>
              <a:buFontTx/>
              <a:buNone/>
              <a:defRPr/>
            </a:pPr>
            <a:r>
              <a:rPr lang="ru-RU" sz="1600" b="1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             </a:t>
            </a:r>
            <a:r>
              <a:rPr lang="ru-RU" sz="1400" b="1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Структура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ДПП ПК должна включать:</a:t>
            </a:r>
          </a:p>
          <a:p>
            <a:pPr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1  Цель программы</a:t>
            </a:r>
          </a:p>
          <a:p>
            <a:pPr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2 Требования к результатам обучения</a:t>
            </a:r>
          </a:p>
          <a:p>
            <a:pPr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3  Содержание программы</a:t>
            </a:r>
          </a:p>
          <a:p>
            <a:pPr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4  Материально-технические условия реализации программ</a:t>
            </a:r>
          </a:p>
          <a:p>
            <a:pPr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5 Учебно-методическое обеспечение программы</a:t>
            </a:r>
          </a:p>
          <a:p>
            <a:pPr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6  Оценка качества освоения программы</a:t>
            </a:r>
          </a:p>
          <a:p>
            <a:pPr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7 Составитель программы</a:t>
            </a:r>
          </a:p>
          <a:p>
            <a:pPr>
              <a:buFontTx/>
              <a:buNone/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 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России от 17.05.2012 года №559н «Об утверждении Единого квалификационного справочника должностей руководителей, специалистов и служащих, раздел «Квалификационные характеристики должностей руководителей и специалистов, осуществляющих работы в области охраны труда»; приказ Минтруда России от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4 августа  2014 г. № 524н «Об утверждении профессионального  стандарта  «Специалист в области охраны труда»</a:t>
            </a:r>
          </a:p>
          <a:p>
            <a:pPr>
              <a:buFontTx/>
              <a:buNone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1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548270-F427-4F9A-937F-8764957FD1D5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1600" b="1" smtClean="0">
                <a:solidFill>
                  <a:srgbClr val="009900"/>
                </a:solidFill>
              </a:rPr>
              <a:t>Наиболее важные компетенции  (знания, умения, навыки) </a:t>
            </a:r>
            <a:br>
              <a:rPr lang="ru-RU" sz="1600" b="1" smtClean="0">
                <a:solidFill>
                  <a:srgbClr val="009900"/>
                </a:solidFill>
              </a:rPr>
            </a:br>
            <a:r>
              <a:rPr lang="ru-RU" sz="1600" b="1" smtClean="0">
                <a:solidFill>
                  <a:srgbClr val="009900"/>
                </a:solidFill>
              </a:rPr>
              <a:t>специалистов по охране труда*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435975" cy="4537075"/>
          </a:xfrm>
        </p:spPr>
        <p:txBody>
          <a:bodyPr/>
          <a:lstStyle/>
          <a:p>
            <a:pPr>
              <a:buFontTx/>
              <a:buAutoNum type="arabicPeriod"/>
              <a:defRPr/>
            </a:pPr>
            <a:r>
              <a:rPr lang="ru-RU" sz="16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Знание законов и иных нормативных правовых актов в сфере охраны труда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Способность организовать и координировать работы по охране труда в организации</a:t>
            </a:r>
          </a:p>
          <a:p>
            <a:pPr>
              <a:buFontTx/>
              <a:buAutoNum type="arabicPeriod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Умение анализировать причины производственного травматизма, профессиональных заболеваний,     разрабатывать мероприятия по их предотвращению и принимать участие в их расследовании</a:t>
            </a:r>
          </a:p>
          <a:p>
            <a:pPr>
              <a:buFontTx/>
              <a:buAutoNum type="arabicPeriod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Способность осуществлять контроль за соблюдением в организации требований (нормативных правовых актов)  по охране труда</a:t>
            </a:r>
          </a:p>
          <a:p>
            <a:pPr>
              <a:buFontTx/>
              <a:buAutoNum type="arabicPeriod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Умение своевременно определить  потребность в обучении работников в области охраны труда, организовать обучение и проверку знаний требований охраны труда; обеспечить организацию и контроль за проведением  инструктажей работников по вопросам охраны труда</a:t>
            </a:r>
          </a:p>
          <a:p>
            <a:pPr>
              <a:buFontTx/>
              <a:buAutoNum type="arabicPeriod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Умение информировать и консультировать работников по вопросам  состоянии условий труда на  рабочих местах, существующих профессиональных рисках</a:t>
            </a:r>
          </a:p>
          <a:p>
            <a:pPr>
              <a:buFontTx/>
              <a:buAutoNum type="arabicPeriod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Способность оказывать методическую помощь руководителям структурных подразделений организации по вопросам охраны труда</a:t>
            </a:r>
          </a:p>
          <a:p>
            <a:pPr>
              <a:buFontTx/>
              <a:buAutoNum type="arabicPeriod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Способность разрабатывать локальные нормативные акты по охране труда, в том числе разделы коллективного договора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 *</a:t>
            </a:r>
            <a:r>
              <a:rPr lang="ru-RU" sz="1200" b="1" i="1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Анкета  социологического опроса работодателей  с указанием степени важности компетенций  от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 1 (наиболее важная) до 16 (наименее важная)</a:t>
            </a:r>
          </a:p>
          <a:p>
            <a:pPr>
              <a:buFontTx/>
              <a:buNone/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</p:txBody>
      </p:sp>
      <p:sp>
        <p:nvSpPr>
          <p:cNvPr id="2457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A93CADE-6183-4BCC-9177-5B04128A0A16}" type="slidenum">
              <a:rPr lang="ru-RU" sz="1400"/>
              <a:pPr algn="r"/>
              <a:t>13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1800" b="1" smtClean="0">
                <a:solidFill>
                  <a:srgbClr val="009900"/>
                </a:solidFill>
              </a:rPr>
              <a:t>Наиболее важные компетенции  (знания, умения, навыки) </a:t>
            </a:r>
            <a:br>
              <a:rPr lang="ru-RU" sz="1800" b="1" smtClean="0">
                <a:solidFill>
                  <a:srgbClr val="009900"/>
                </a:solidFill>
              </a:rPr>
            </a:br>
            <a:r>
              <a:rPr lang="ru-RU" sz="1800" b="1" smtClean="0">
                <a:solidFill>
                  <a:srgbClr val="009900"/>
                </a:solidFill>
              </a:rPr>
              <a:t>специалистов по охране труда</a:t>
            </a:r>
            <a:endParaRPr lang="ru-RU" sz="1800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435975" cy="4713288"/>
          </a:xfrm>
        </p:spPr>
        <p:txBody>
          <a:bodyPr/>
          <a:lstStyle/>
          <a:p>
            <a:endParaRPr lang="ru-RU" sz="1400" smtClean="0"/>
          </a:p>
          <a:p>
            <a:pPr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9.   Способность анализировать состояние условий и охраны труда в организации, разрабатывать программы  (комплекс  мероприятий)  по их улучшению</a:t>
            </a:r>
          </a:p>
          <a:p>
            <a:pPr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10.  Знание методов выявления и  оценки опасностей, управления профессиональными рисками</a:t>
            </a:r>
          </a:p>
          <a:p>
            <a:pPr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11.  </a:t>
            </a:r>
            <a:r>
              <a:rPr lang="ru-RU" sz="1600" b="1" i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Способность мотивировать (выстраивать систему мотивации) к безопасному выполнению работ</a:t>
            </a: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12.  Знание требований документооборота и отчетности по вопросам охраны труда</a:t>
            </a:r>
          </a:p>
          <a:p>
            <a:pPr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13.  Умение провести оценку эффективности мероприятий в области охраны  труда</a:t>
            </a:r>
          </a:p>
          <a:p>
            <a:pPr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14.  Способность определять и корректировать направления развития системы управления охраной труда  в  организации на основе  мониторинга изменений законодательства и передового опыта в области охраны труда</a:t>
            </a:r>
          </a:p>
          <a:p>
            <a:pPr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15.  Умение оценивать и  контролировать использование финансовых средств  организации на реализацию мероприятий по улучшению условий труда</a:t>
            </a:r>
          </a:p>
          <a:p>
            <a:pPr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16. Знание финансово-экономических основ охраны труда, способность рассчитывать затраты и выгоды от реализации мероприятий  по охране труда.</a:t>
            </a:r>
          </a:p>
          <a:p>
            <a:endParaRPr lang="ru-RU" sz="1600" smtClean="0"/>
          </a:p>
          <a:p>
            <a:endParaRPr lang="ru-RU" sz="1600" smtClean="0"/>
          </a:p>
          <a:p>
            <a:endParaRPr lang="ru-RU" sz="1600" smtClean="0"/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F818941-FC53-471C-B64A-591970FE22ED}" type="slidenum">
              <a:rPr lang="ru-RU" sz="1400"/>
              <a:pPr algn="r"/>
              <a:t>14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9900"/>
                </a:solidFill>
              </a:rPr>
              <a:t>О программе повышения квалификации </a:t>
            </a:r>
            <a:br>
              <a:rPr lang="ru-RU" sz="2000" b="1" dirty="0" smtClean="0">
                <a:solidFill>
                  <a:srgbClr val="009900"/>
                </a:solidFill>
              </a:rPr>
            </a:br>
            <a:r>
              <a:rPr lang="ru-RU" sz="2000" b="1" dirty="0" smtClean="0">
                <a:solidFill>
                  <a:srgbClr val="009900"/>
                </a:solidFill>
              </a:rPr>
              <a:t>в рамках обучения по охране труда</a:t>
            </a:r>
            <a:endParaRPr lang="ru-RU" dirty="0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buFontTx/>
              <a:buNone/>
            </a:pPr>
            <a:endParaRPr lang="ru-RU" sz="1400" dirty="0" smtClean="0"/>
          </a:p>
          <a:p>
            <a:pPr>
              <a:buFontTx/>
              <a:buNone/>
            </a:pPr>
            <a:r>
              <a:rPr lang="ru-RU" sz="1400" dirty="0" smtClean="0"/>
              <a:t>1.    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реализации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программа предназначена для приобретения слушателями </a:t>
            </a:r>
            <a:r>
              <a:rPr lang="ru-RU" sz="1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необходимых компетенций  по охране труда для их применения в практической деятельности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сфере  безопасности и охраны труда с целью обеспечения  профилактических мер по сокращению производственного травматизма и профессиональных заболеваний;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результате повышения квалификации  слушатели </a:t>
            </a:r>
            <a:r>
              <a:rPr lang="ru-RU" sz="1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совершенствуют  профессиональные компетенции в сфере охраны труда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исходя из требований действующих законодательных и иных нормативных правовых актов, государственных нормативных  требований охраны труда;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прохождении обучения по охране труда  слушатели  приобретают знания об основах охраны труда в Российской Федерации; организации  работ по охране труда и управлению профессиональными рисками на уровне работодателя; по специальным вопросам  обеспечения требований охраны труда и безопасности производственной деятельности с учетом отраслевой специфики; о социальной  защите пострадавших от несчастных  случаев на производстве и профессиональных заболеваний.</a:t>
            </a:r>
          </a:p>
          <a:p>
            <a:pPr>
              <a:buFont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   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 результатам обучения. 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Планируемые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результаты обучения</a:t>
            </a:r>
          </a:p>
          <a:p>
            <a:pPr>
              <a:buFont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результате освоения программы слушатель должен приобрести определенные 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знания и умения, необходимые для качественного совершенствования профессиональных компетенций. </a:t>
            </a:r>
          </a:p>
          <a:p>
            <a:pPr>
              <a:buFontTx/>
              <a:buNone/>
            </a:pPr>
            <a:endParaRPr lang="ru-RU" sz="1400" dirty="0" smtClean="0"/>
          </a:p>
          <a:p>
            <a:pPr>
              <a:buFontTx/>
              <a:buNone/>
            </a:pPr>
            <a:endParaRPr lang="ru-RU" sz="1400" dirty="0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532C64-8CA4-4F49-8308-F4BF5AA4F122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1437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9900"/>
                </a:solidFill>
              </a:rPr>
              <a:t>О программе  повышения квалификации</a:t>
            </a:r>
            <a:br>
              <a:rPr lang="ru-RU" sz="2000" b="1" dirty="0" smtClean="0">
                <a:solidFill>
                  <a:srgbClr val="009900"/>
                </a:solidFill>
              </a:rPr>
            </a:br>
            <a:r>
              <a:rPr lang="ru-RU" sz="2000" b="1" dirty="0" smtClean="0">
                <a:solidFill>
                  <a:srgbClr val="009900"/>
                </a:solidFill>
              </a:rPr>
              <a:t> в рамках обучения по охране труда</a:t>
            </a:r>
            <a:endParaRPr lang="ru-RU" dirty="0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668962"/>
          </a:xfrm>
        </p:spPr>
        <p:txBody>
          <a:bodyPr/>
          <a:lstStyle/>
          <a:p>
            <a:pPr>
              <a:buFontTx/>
              <a:buNone/>
            </a:pPr>
            <a:r>
              <a:rPr lang="ru-RU" sz="1400" dirty="0" smtClean="0"/>
              <a:t> </a:t>
            </a:r>
            <a:r>
              <a:rPr lang="ru-RU" sz="1400" i="1" dirty="0" smtClean="0"/>
              <a:t>Слушатель, освоивший программу, должен</a:t>
            </a:r>
            <a:r>
              <a:rPr lang="ru-RU" sz="1400" dirty="0" smtClean="0"/>
              <a:t>:</a:t>
            </a:r>
          </a:p>
          <a:p>
            <a:pPr>
              <a:buFontTx/>
              <a:buNone/>
            </a:pPr>
            <a:r>
              <a:rPr lang="ru-RU" sz="1400" dirty="0" smtClean="0"/>
              <a:t>2.1</a:t>
            </a:r>
            <a:r>
              <a:rPr lang="ru-RU" sz="1400" b="1" i="1" dirty="0" smtClean="0"/>
              <a:t>. </a:t>
            </a:r>
            <a:r>
              <a:rPr lang="ru-RU" sz="1400" b="1" i="1" dirty="0" smtClean="0">
                <a:solidFill>
                  <a:srgbClr val="009900"/>
                </a:solidFill>
              </a:rPr>
              <a:t>знать</a:t>
            </a:r>
            <a:r>
              <a:rPr lang="ru-RU" sz="1400" b="1" i="1" dirty="0" smtClean="0"/>
              <a:t>:</a:t>
            </a:r>
            <a:endParaRPr lang="ru-RU" sz="1400" dirty="0" smtClean="0"/>
          </a:p>
          <a:p>
            <a:r>
              <a:rPr lang="ru-RU" sz="1200" dirty="0" smtClean="0"/>
              <a:t>требования охраны труда – государственные нормативные требования охраны труда, в том числе в том числе стандарты безопасности труда, а также требования охраны труда, установленные правилами и инструкциями по охране труда в объеме, необходимом для безопасного выполнения работ;</a:t>
            </a:r>
          </a:p>
          <a:p>
            <a:r>
              <a:rPr lang="ru-RU" sz="1200" dirty="0" smtClean="0"/>
              <a:t>перечень нарушений требований охраны труда. которые заведомо создают реальную угрозу наступления тяжких последствий (несчастный случай на производстве, авария, катастрофа)………………………………………………………………………………………………………………..</a:t>
            </a:r>
          </a:p>
          <a:p>
            <a:pPr>
              <a:buFontTx/>
              <a:buNone/>
            </a:pPr>
            <a:r>
              <a:rPr lang="ru-RU" sz="1400" dirty="0" smtClean="0"/>
              <a:t>2.2</a:t>
            </a:r>
            <a:r>
              <a:rPr lang="ru-RU" sz="1400" b="1" i="1" dirty="0" smtClean="0">
                <a:solidFill>
                  <a:srgbClr val="009900"/>
                </a:solidFill>
              </a:rPr>
              <a:t>.  уметь</a:t>
            </a:r>
            <a:r>
              <a:rPr lang="ru-RU" sz="1400" b="1" i="1" dirty="0" smtClean="0"/>
              <a:t>:</a:t>
            </a:r>
            <a:endParaRPr lang="ru-RU" sz="1400" dirty="0" smtClean="0"/>
          </a:p>
          <a:p>
            <a:r>
              <a:rPr lang="ru-RU" sz="1200" dirty="0" smtClean="0"/>
              <a:t>соблюдать  требования внутреннего трудового распорядка; </a:t>
            </a:r>
          </a:p>
          <a:p>
            <a:r>
              <a:rPr lang="ru-RU" sz="1200" dirty="0" smtClean="0"/>
              <a:t>осуществлять подготовку  рабочего места, средств индивидуальной защиты, проводить  проверку исправности  оборудования, приспособлений и инструмента, ограждений, сигнализации и других устройств, вентиляции, местного освещения и т.п……………………… …………………………………………</a:t>
            </a:r>
          </a:p>
          <a:p>
            <a:pPr>
              <a:buFontTx/>
              <a:buNone/>
            </a:pPr>
            <a:r>
              <a:rPr lang="ru-RU" sz="1400" dirty="0" smtClean="0"/>
              <a:t>2.3. </a:t>
            </a:r>
            <a:r>
              <a:rPr lang="ru-RU" sz="1400" b="1" i="1" dirty="0" smtClean="0">
                <a:solidFill>
                  <a:srgbClr val="009900"/>
                </a:solidFill>
              </a:rPr>
              <a:t>владеть:</a:t>
            </a:r>
            <a:endParaRPr lang="ru-RU" sz="1400" dirty="0" smtClean="0">
              <a:solidFill>
                <a:srgbClr val="009900"/>
              </a:solidFill>
            </a:endParaRPr>
          </a:p>
          <a:p>
            <a:r>
              <a:rPr lang="ru-RU" sz="1200" dirty="0" smtClean="0"/>
              <a:t>навыками  разработки   локальных нормативных актов  организации в соответствии с государственными нормативными требованиями охраны труда и с учетом специфики деятельности организации; </a:t>
            </a:r>
          </a:p>
          <a:p>
            <a:r>
              <a:rPr lang="ru-RU" sz="1200" dirty="0" smtClean="0"/>
              <a:t>безопасными методами и приемами выполнения работ и оказания первой помощи пострадавшим на производстве………………………………………………………………………………………………………………</a:t>
            </a:r>
          </a:p>
          <a:p>
            <a:pPr>
              <a:buFontTx/>
              <a:buNone/>
            </a:pPr>
            <a:r>
              <a:rPr lang="ru-RU" sz="1400" b="1" dirty="0" smtClean="0"/>
              <a:t>2.4</a:t>
            </a:r>
            <a:r>
              <a:rPr lang="ru-RU" sz="1400" b="1" i="1" dirty="0" smtClean="0"/>
              <a:t>. </a:t>
            </a:r>
            <a:r>
              <a:rPr lang="ru-RU" sz="1400" b="1" i="1" dirty="0" smtClean="0">
                <a:solidFill>
                  <a:srgbClr val="009900"/>
                </a:solidFill>
              </a:rPr>
              <a:t>обладать  профессиональными компетенциями, включающими в себя способность</a:t>
            </a:r>
            <a:r>
              <a:rPr lang="ru-RU" sz="1400" b="1" i="1" dirty="0" smtClean="0"/>
              <a:t>: </a:t>
            </a:r>
          </a:p>
          <a:p>
            <a:r>
              <a:rPr lang="ru-RU" sz="1200" dirty="0" smtClean="0"/>
              <a:t>анализировать состояние  условий и охраны труда  в организации и разрабатывать мероприятия по их улучшению;</a:t>
            </a:r>
          </a:p>
          <a:p>
            <a:r>
              <a:rPr lang="ru-RU" sz="1200" dirty="0" smtClean="0"/>
              <a:t>организовывать и координировать работу по охране труда в подразделении;</a:t>
            </a:r>
          </a:p>
          <a:p>
            <a:r>
              <a:rPr lang="ru-RU" sz="1200" dirty="0" smtClean="0"/>
              <a:t>мотивировать (</a:t>
            </a:r>
            <a:r>
              <a:rPr lang="ru-RU" sz="1200" b="1" i="1" dirty="0" smtClean="0">
                <a:solidFill>
                  <a:srgbClr val="009900"/>
                </a:solidFill>
              </a:rPr>
              <a:t>выстраивать систему мотивации</a:t>
            </a:r>
            <a:r>
              <a:rPr lang="ru-RU" sz="1200" dirty="0" smtClean="0"/>
              <a:t>) к безопасному  выполнению работ…………………………………………………………………………………………………………………………</a:t>
            </a:r>
          </a:p>
          <a:p>
            <a:pPr>
              <a:buFontTx/>
              <a:buNone/>
            </a:pPr>
            <a:endParaRPr lang="ru-RU" sz="1400" dirty="0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D237EC-1E87-46F6-865E-1273A1880E98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9900"/>
                </a:solidFill>
              </a:rPr>
              <a:t>О программе  повышения квалификации</a:t>
            </a:r>
            <a:br>
              <a:rPr lang="ru-RU" sz="2000" b="1" dirty="0" smtClean="0">
                <a:solidFill>
                  <a:srgbClr val="009900"/>
                </a:solidFill>
              </a:rPr>
            </a:br>
            <a:r>
              <a:rPr lang="ru-RU" sz="2000" b="1" dirty="0" smtClean="0">
                <a:solidFill>
                  <a:srgbClr val="009900"/>
                </a:solidFill>
              </a:rPr>
              <a:t> в рамках обучения по охране труда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             </a:t>
            </a:r>
            <a:r>
              <a:rPr lang="ru-RU" sz="1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Оценка качества освоения программы </a:t>
            </a:r>
          </a:p>
          <a:p>
            <a:pPr>
              <a:buNone/>
            </a:pPr>
            <a:r>
              <a:rPr lang="ru-RU" sz="1400" i="1" dirty="0" smtClean="0"/>
              <a:t>             </a:t>
            </a:r>
            <a:r>
              <a:rPr lang="ru-RU" sz="1400" dirty="0" smtClean="0"/>
              <a:t>Оценка качества освоения программы осуществляется </a:t>
            </a:r>
            <a:r>
              <a:rPr lang="ru-RU" sz="1200" b="1" i="1" dirty="0" smtClean="0">
                <a:solidFill>
                  <a:srgbClr val="009900"/>
                </a:solidFill>
              </a:rPr>
              <a:t>комиссией </a:t>
            </a:r>
            <a:r>
              <a:rPr lang="ru-RU" sz="1400" dirty="0" smtClean="0"/>
              <a:t>по проверке знаний требований охраны труда, утвержденной приказом руководителя обучающей организации.         Все члены комиссии должны быть аттестованы и иметь соответствующие  документы.  </a:t>
            </a:r>
          </a:p>
          <a:p>
            <a:pPr>
              <a:buNone/>
            </a:pPr>
            <a:r>
              <a:rPr lang="ru-RU" sz="1400" dirty="0" smtClean="0"/>
              <a:t>            Проверка знаний проводится в виде:</a:t>
            </a:r>
          </a:p>
          <a:p>
            <a:pPr>
              <a:buNone/>
            </a:pPr>
            <a:r>
              <a:rPr lang="ru-RU" sz="1400" dirty="0" smtClean="0"/>
              <a:t>        а) устного  экзамена по билетам, разработанным и утвержденным работодателем. Билеты формируются из актуальных вопросов основных  разделов программы;  </a:t>
            </a:r>
          </a:p>
          <a:p>
            <a:pPr>
              <a:buNone/>
            </a:pPr>
            <a:r>
              <a:rPr lang="ru-RU" sz="1400" dirty="0" smtClean="0"/>
              <a:t>         б)  компьютерного тестирования  с использованием учебного комплекса электронного обучения и проверки знаний требований охраны труда «</a:t>
            </a:r>
            <a:r>
              <a:rPr lang="en-US" sz="1400" dirty="0" smtClean="0"/>
              <a:t>HSA</a:t>
            </a:r>
            <a:r>
              <a:rPr lang="ru-RU" sz="1400" dirty="0" smtClean="0"/>
              <a:t> –ОХРАНА  ТРУДА </a:t>
            </a:r>
            <a:r>
              <a:rPr lang="en-US" sz="1400" dirty="0" smtClean="0"/>
              <a:t>V</a:t>
            </a:r>
            <a:r>
              <a:rPr lang="ru-RU" sz="1400" dirty="0" smtClean="0"/>
              <a:t> 1.0»  (программные  тесты  текущего, промежуточного и итогового  контроля).      </a:t>
            </a:r>
          </a:p>
          <a:p>
            <a:pPr>
              <a:buNone/>
            </a:pPr>
            <a:r>
              <a:rPr lang="ru-RU" sz="1400" dirty="0" smtClean="0"/>
              <a:t>              Слушатель  считается аттестованным, если имеет:</a:t>
            </a:r>
          </a:p>
          <a:p>
            <a:pPr>
              <a:buNone/>
            </a:pPr>
            <a:r>
              <a:rPr lang="ru-RU" sz="1400" dirty="0" smtClean="0"/>
              <a:t>          а)   положительные оценки (3,4,5) при устном  экзамене;</a:t>
            </a:r>
          </a:p>
          <a:p>
            <a:pPr>
              <a:buNone/>
            </a:pPr>
            <a:r>
              <a:rPr lang="ru-RU" sz="1400" dirty="0" smtClean="0"/>
              <a:t>           б)   по итоговому тестированию не менее 70% правильных ответов </a:t>
            </a:r>
          </a:p>
          <a:p>
            <a:pPr>
              <a:buNone/>
            </a:pPr>
            <a:r>
              <a:rPr lang="ru-RU" sz="1400" dirty="0" smtClean="0"/>
              <a:t>   </a:t>
            </a:r>
          </a:p>
          <a:p>
            <a:pPr>
              <a:buNone/>
            </a:pPr>
            <a:r>
              <a:rPr lang="ru-RU" sz="1400" dirty="0" smtClean="0"/>
              <a:t>           </a:t>
            </a:r>
            <a:r>
              <a:rPr lang="ru-RU" sz="1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Материально-технические условия реализации программы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Наименование специализированных аудиторий, кабинетов; виды занятий (лекции, экзамены, самоподготовка); наименование оборудования, программного обеспечения, тренажеры и пр.)</a:t>
            </a:r>
            <a:endParaRPr lang="ru-RU" sz="14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63544-E17D-48D1-BEED-8E87A7CEAD9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 smtClean="0">
                <a:solidFill>
                  <a:srgbClr val="009900"/>
                </a:solidFill>
              </a:rPr>
              <a:t>ФГБУ «ВНИИ охраны и экономики труда» Минтруда России, </a:t>
            </a:r>
            <a:br>
              <a:rPr lang="ru-RU" sz="1400" b="1" dirty="0" smtClean="0">
                <a:solidFill>
                  <a:srgbClr val="009900"/>
                </a:solidFill>
              </a:rPr>
            </a:br>
            <a:r>
              <a:rPr lang="ru-RU" sz="1400" b="1" dirty="0" smtClean="0">
                <a:solidFill>
                  <a:srgbClr val="009900"/>
                </a:solidFill>
              </a:rPr>
              <a:t>СРО НП «НООБОТ»</a:t>
            </a:r>
            <a:r>
              <a:rPr lang="ru-RU" sz="2000" b="1" dirty="0" smtClean="0">
                <a:solidFill>
                  <a:srgbClr val="009900"/>
                </a:solidFill>
              </a:rPr>
              <a:t/>
            </a:r>
            <a:br>
              <a:rPr lang="ru-RU" sz="2000" b="1" dirty="0" smtClean="0">
                <a:solidFill>
                  <a:srgbClr val="009900"/>
                </a:solidFill>
              </a:rPr>
            </a:br>
            <a:r>
              <a:rPr lang="ru-RU" sz="1600" b="1" i="1" dirty="0" smtClean="0">
                <a:solidFill>
                  <a:srgbClr val="009900"/>
                </a:solidFill>
              </a:rPr>
              <a:t>Практическое пособие «Организация и осуществление образовательной деятельности по дополнительным образовательным программам </a:t>
            </a:r>
            <a:br>
              <a:rPr lang="ru-RU" sz="1600" b="1" i="1" dirty="0" smtClean="0">
                <a:solidFill>
                  <a:srgbClr val="009900"/>
                </a:solidFill>
              </a:rPr>
            </a:br>
            <a:r>
              <a:rPr lang="ru-RU" sz="1600" b="1" i="1" dirty="0" smtClean="0">
                <a:solidFill>
                  <a:srgbClr val="009900"/>
                </a:solidFill>
              </a:rPr>
              <a:t>в области  охраны труда»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1400" dirty="0" smtClean="0"/>
              <a:t>            В пособии представлены  основные термины и определения, нормативно-правовые акты, определяющие  содержание,  требования и правила реализации  отдельных норм в системе образования; отражающие специфику вопросов в области охраны труда; обоснование обучения по охране труда как одного из видов дополнительного  образования; рассматриваются  рекомендации по формированию содержания и структуры дополнительных профессиональных программ, по организации учебного процесса по дополнительным профессиональным программам. </a:t>
            </a:r>
          </a:p>
          <a:p>
            <a:pPr algn="just">
              <a:buNone/>
            </a:pPr>
            <a:r>
              <a:rPr lang="ru-RU" sz="1400" dirty="0" smtClean="0"/>
              <a:t>            </a:t>
            </a:r>
          </a:p>
          <a:p>
            <a:pPr algn="just">
              <a:buNone/>
            </a:pPr>
            <a:r>
              <a:rPr lang="ru-RU" sz="1400" dirty="0" smtClean="0"/>
              <a:t>             Пособие сформировано в виде </a:t>
            </a:r>
            <a:r>
              <a:rPr lang="ru-RU" sz="1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отдельных  блоков-модулей</a:t>
            </a:r>
            <a:r>
              <a:rPr lang="ru-RU" sz="1400" dirty="0" smtClean="0"/>
              <a:t>, предусматривающих периодическое обновление  и дополнение по мере необходимости  с учетом актуальных изменений в законодательстве об образовании и в области охраны  труда: </a:t>
            </a:r>
          </a:p>
          <a:p>
            <a:pPr>
              <a:buNone/>
            </a:pPr>
            <a:r>
              <a:rPr lang="ru-RU" sz="1400" dirty="0" smtClean="0"/>
              <a:t>           Блок 1. Основные теоретические вопросы и методические рекомендации  </a:t>
            </a:r>
          </a:p>
          <a:p>
            <a:pPr>
              <a:buNone/>
            </a:pPr>
            <a:r>
              <a:rPr lang="ru-RU" sz="1400" dirty="0" smtClean="0"/>
              <a:t>           Блок 2. Приложения к методическим рекомендациям</a:t>
            </a:r>
          </a:p>
          <a:p>
            <a:pPr>
              <a:buNone/>
            </a:pPr>
            <a:r>
              <a:rPr lang="ru-RU" sz="1400" dirty="0" smtClean="0"/>
              <a:t>           Блок 3. О практике формирования дополнительных профессиональных  программ  повышения квалификации в области охраны труда</a:t>
            </a:r>
          </a:p>
          <a:p>
            <a:pPr>
              <a:buNone/>
            </a:pPr>
            <a:r>
              <a:rPr lang="ru-RU" sz="1400" dirty="0" smtClean="0"/>
              <a:t>           Блок 4. Об отдельных организационно-правовых аспектах деятельности обучающих организаций</a:t>
            </a:r>
          </a:p>
          <a:p>
            <a:pPr>
              <a:buNone/>
            </a:pPr>
            <a:r>
              <a:rPr lang="ru-RU" sz="1400" dirty="0" smtClean="0"/>
              <a:t>            Блок 5. Нормативные правовые акты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63544-E17D-48D1-BEED-8E87A7CEAD9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rgbClr val="009900"/>
                </a:solidFill>
              </a:rPr>
              <a:t>Практическое пособие «Организация и осуществление образовательной деятельности по дополнительным образовательным программам </a:t>
            </a:r>
            <a:br>
              <a:rPr lang="ru-RU" sz="1600" b="1" dirty="0" smtClean="0">
                <a:solidFill>
                  <a:srgbClr val="009900"/>
                </a:solidFill>
              </a:rPr>
            </a:br>
            <a:r>
              <a:rPr lang="ru-RU" sz="1600" b="1" dirty="0" smtClean="0">
                <a:solidFill>
                  <a:srgbClr val="009900"/>
                </a:solidFill>
              </a:rPr>
              <a:t>в области  охраны труда»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         </a:t>
            </a:r>
          </a:p>
          <a:p>
            <a:pPr>
              <a:buNone/>
            </a:pPr>
            <a:r>
              <a:rPr lang="ru-RU" sz="1400" dirty="0" smtClean="0"/>
              <a:t>            Материалы пособия   могут быть использованы организациями: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/>
              <a:t>при  разработке внутренних стандартов, положений, инструкций, иных организационно-распорядительных документов, необходимых для организации образовательной деятельности и надлежащего контроля качества образовательных услуг;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/>
              <a:t>для установления  принципов и процедур контроля качества с учетом своей специфики, включая масштаб и характер реализуемых программ, организационную структуру и др.</a:t>
            </a:r>
          </a:p>
          <a:p>
            <a:pPr lvl="0">
              <a:buFont typeface="Wingdings" pitchFamily="2" charset="2"/>
              <a:buChar char="ü"/>
            </a:pPr>
            <a:endParaRPr lang="ru-RU" sz="1400" dirty="0" smtClean="0"/>
          </a:p>
          <a:p>
            <a:pPr>
              <a:buNone/>
            </a:pPr>
            <a:r>
              <a:rPr lang="ru-RU" sz="1400" i="1" dirty="0" smtClean="0"/>
              <a:t>           Заявку </a:t>
            </a:r>
            <a:r>
              <a:rPr lang="ru-RU" sz="1400" dirty="0" smtClean="0"/>
              <a:t>на приобретение практического пособия,  можно направлять по электронному адресу: </a:t>
            </a:r>
            <a:r>
              <a:rPr lang="ru-RU" sz="1400" u="sng" dirty="0" err="1" smtClean="0">
                <a:hlinkClick r:id="rId2"/>
              </a:rPr>
              <a:t>posobieobuchOT@vcot.info</a:t>
            </a:r>
            <a:r>
              <a:rPr lang="ru-RU" sz="1400" dirty="0" smtClean="0"/>
              <a:t>  и </a:t>
            </a:r>
            <a:r>
              <a:rPr lang="ru-RU" sz="1400" u="sng" dirty="0" err="1" smtClean="0">
                <a:hlinkClick r:id="rId3"/>
              </a:rPr>
              <a:t>posobieobuchOT@noobot.ru</a:t>
            </a:r>
            <a:r>
              <a:rPr lang="ru-RU" sz="1400" dirty="0" smtClean="0"/>
              <a:t> . Стоимость пособия 3000,00 рублей (для членов СРО НП «НООБОТ» 2000,00 рублей), в том числе 1000,00 рублей методическое сопровождение и актуализация блоков-модулей на протяжении календарного года.  Контактные телефоны: 8-499-164-97-74, 8-499-164-66-00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i="1" dirty="0" smtClean="0"/>
              <a:t>                                                             </a:t>
            </a:r>
            <a:r>
              <a:rPr lang="ru-RU" sz="1400" b="1" i="1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Уважаемые коллеги! </a:t>
            </a:r>
          </a:p>
          <a:p>
            <a:pPr algn="ctr">
              <a:buNone/>
            </a:pPr>
            <a:r>
              <a:rPr lang="ru-RU" sz="1400" i="1" dirty="0" smtClean="0"/>
              <a:t>Будем признательны, если Вы направите нам свои предложения для дополнительной проработки  и включения в дополнительные блоки- модули практического пособия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63544-E17D-48D1-BEED-8E87A7CEAD9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009900"/>
                </a:solidFill>
              </a:rPr>
              <a:t>Федеральный закон от 29 декабря 2012 г. №273-ФЗ</a:t>
            </a:r>
            <a:br>
              <a:rPr lang="ru-RU" sz="2000" b="1" smtClean="0">
                <a:solidFill>
                  <a:srgbClr val="009900"/>
                </a:solidFill>
              </a:rPr>
            </a:br>
            <a:r>
              <a:rPr lang="ru-RU" sz="2000" b="1" smtClean="0">
                <a:solidFill>
                  <a:srgbClr val="009900"/>
                </a:solidFill>
              </a:rPr>
              <a:t> «Об образовании в Российской Федерации»</a:t>
            </a:r>
            <a:br>
              <a:rPr lang="ru-RU" sz="2000" b="1" smtClean="0">
                <a:solidFill>
                  <a:srgbClr val="009900"/>
                </a:solidFill>
              </a:rPr>
            </a:br>
            <a:endParaRPr lang="ru-RU" sz="2000" b="1" smtClean="0">
              <a:solidFill>
                <a:srgbClr val="009900"/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ru-RU" sz="1600" dirty="0" smtClean="0"/>
              <a:t>            </a:t>
            </a:r>
            <a:r>
              <a:rPr lang="ru-RU" sz="1600" b="1" i="1" dirty="0" smtClean="0">
                <a:solidFill>
                  <a:srgbClr val="009900"/>
                </a:solidFill>
              </a:rPr>
              <a:t>Обучение</a:t>
            </a:r>
            <a:r>
              <a:rPr lang="ru-RU" sz="1600" dirty="0" smtClean="0"/>
              <a:t> - целенаправленный процесс организации деятельности обучающихся по </a:t>
            </a:r>
            <a:r>
              <a:rPr lang="ru-RU" sz="1600" i="1" dirty="0" smtClean="0"/>
              <a:t>овладению </a:t>
            </a:r>
            <a:r>
              <a:rPr lang="ru-RU" sz="1600" b="1" i="1" dirty="0" smtClean="0">
                <a:solidFill>
                  <a:srgbClr val="009900"/>
                </a:solidFill>
              </a:rPr>
              <a:t>знаниями, умениями, навыками и компетенцией</a:t>
            </a:r>
            <a:r>
              <a:rPr lang="ru-RU" sz="1600" dirty="0" smtClean="0"/>
              <a:t>, приобретению опыта деятельности, развитию способностей, приобретению опыта применения знаний в повседневной жизни и формированию у обучающихся </a:t>
            </a:r>
            <a:r>
              <a:rPr lang="ru-RU" sz="1600" b="1" i="1" dirty="0" smtClean="0">
                <a:solidFill>
                  <a:srgbClr val="009900"/>
                </a:solidFill>
              </a:rPr>
              <a:t>мотивации</a:t>
            </a:r>
            <a:r>
              <a:rPr lang="ru-RU" sz="1600" dirty="0" smtClean="0"/>
              <a:t> получения образования в течение всей жизни </a:t>
            </a:r>
            <a:r>
              <a:rPr lang="ru-RU" sz="1400" dirty="0" smtClean="0"/>
              <a:t>(ч.3 ст.2)</a:t>
            </a:r>
          </a:p>
          <a:p>
            <a:pPr>
              <a:buFontTx/>
              <a:buNone/>
            </a:pPr>
            <a:endParaRPr lang="ru-RU" sz="1600" dirty="0" smtClean="0"/>
          </a:p>
          <a:p>
            <a:pPr algn="just">
              <a:buFontTx/>
              <a:buNone/>
            </a:pPr>
            <a:r>
              <a:rPr lang="ru-RU" sz="1600" b="1" dirty="0" smtClean="0"/>
              <a:t>             </a:t>
            </a:r>
            <a:r>
              <a:rPr lang="ru-RU" sz="1600" b="1" i="1" dirty="0" smtClean="0">
                <a:solidFill>
                  <a:srgbClr val="009900"/>
                </a:solidFill>
              </a:rPr>
              <a:t>Качество образования </a:t>
            </a:r>
            <a:r>
              <a:rPr lang="ru-RU" sz="1600" dirty="0" smtClean="0"/>
              <a:t>- комплексная характеристика образовательной деятельности и подготовки обучающегося, выражающая </a:t>
            </a:r>
            <a:r>
              <a:rPr lang="ru-RU" sz="1600" b="1" i="1" dirty="0" smtClean="0">
                <a:solidFill>
                  <a:srgbClr val="008000"/>
                </a:solidFill>
              </a:rPr>
              <a:t>степень их </a:t>
            </a:r>
            <a:r>
              <a:rPr lang="ru-RU" sz="1600" b="1" i="1" dirty="0" smtClean="0">
                <a:solidFill>
                  <a:srgbClr val="009900"/>
                </a:solidFill>
              </a:rPr>
              <a:t>соответствия</a:t>
            </a:r>
            <a:r>
              <a:rPr lang="ru-RU" sz="1600" dirty="0" smtClean="0"/>
              <a:t> федеральным государственным образовательным стандартам, образовательным стандартам, федеральным государственным требованиям, и (или) </a:t>
            </a:r>
            <a:r>
              <a:rPr lang="ru-RU" sz="1600" b="1" i="1" dirty="0" smtClean="0">
                <a:solidFill>
                  <a:srgbClr val="009900"/>
                </a:solidFill>
              </a:rPr>
              <a:t>потребностям</a:t>
            </a:r>
            <a:r>
              <a:rPr lang="ru-RU" sz="1600" dirty="0" smtClean="0"/>
              <a:t> физического или юридического лица, в интересах которого осуществляется образовательная деятельность, в том числе степень достижения планируемых результатов образовательной программы </a:t>
            </a:r>
            <a:r>
              <a:rPr lang="ru-RU" sz="1400" dirty="0" smtClean="0"/>
              <a:t>(ч.29 ст.2)</a:t>
            </a:r>
          </a:p>
          <a:p>
            <a:endParaRPr lang="ru-RU" sz="1600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EC5BE1-2E21-4516-92B0-CA443937D0A6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9900"/>
                </a:solidFill>
              </a:rPr>
              <a:t>«Содержание реализуемой дополнительной профессиональной программы должно учитывать профессиональные стандарты</a:t>
            </a:r>
            <a:r>
              <a:rPr lang="ru-RU" sz="1400" b="1" dirty="0" smtClean="0">
                <a:solidFill>
                  <a:srgbClr val="009900"/>
                </a:solidFill>
              </a:rPr>
              <a:t>…</a:t>
            </a:r>
            <a:r>
              <a:rPr lang="ru-RU" sz="1800" b="1" dirty="0" smtClean="0">
                <a:solidFill>
                  <a:srgbClr val="009900"/>
                </a:solidFill>
              </a:rPr>
              <a:t>» </a:t>
            </a:r>
            <a:br>
              <a:rPr lang="ru-RU" sz="1800" b="1" dirty="0" smtClean="0">
                <a:solidFill>
                  <a:srgbClr val="009900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(п.8 приказа </a:t>
            </a:r>
            <a:r>
              <a:rPr lang="ru-RU" sz="1600" dirty="0" err="1" smtClean="0">
                <a:solidFill>
                  <a:schemeClr val="tx1"/>
                </a:solidFill>
              </a:rPr>
              <a:t>Минобрнауки</a:t>
            </a:r>
            <a:r>
              <a:rPr lang="ru-RU" sz="1600" dirty="0" smtClean="0">
                <a:solidFill>
                  <a:schemeClr val="tx1"/>
                </a:solidFill>
              </a:rPr>
              <a:t> РФ №499</a:t>
            </a:r>
            <a:r>
              <a:rPr lang="ru-RU" sz="1600" b="1" dirty="0" smtClean="0">
                <a:solidFill>
                  <a:srgbClr val="009900"/>
                </a:solidFill>
              </a:rPr>
              <a:t>)</a:t>
            </a:r>
            <a:endParaRPr lang="ru-RU" sz="1600" dirty="0" smtClean="0"/>
          </a:p>
        </p:txBody>
      </p:sp>
      <p:sp>
        <p:nvSpPr>
          <p:cNvPr id="66562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/>
          <a:lstStyle/>
          <a:p>
            <a:pPr marL="0" indent="0" algn="ctr" defTabSz="933450"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Система профессиональных стандартов, определяющая, в том числе, </a:t>
            </a:r>
          </a:p>
          <a:p>
            <a:pPr marL="0" indent="0" algn="ctr" defTabSz="933450"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требования к выпускникам образовательных учреждений всех уровней,</a:t>
            </a:r>
          </a:p>
          <a:p>
            <a:pPr marL="0" indent="0" algn="ctr" defTabSz="933450" eaLnBrk="1" hangingPunct="1">
              <a:spcBef>
                <a:spcPct val="0"/>
              </a:spcBef>
              <a:buFontTx/>
              <a:buNone/>
            </a:pPr>
            <a:r>
              <a:rPr lang="ru-RU" sz="1400" b="1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 призвана  регулировать взаимодействие </a:t>
            </a:r>
          </a:p>
          <a:p>
            <a:pPr marL="0" indent="0" algn="ctr" defTabSz="933450" eaLnBrk="1" hangingPunct="1">
              <a:spcBef>
                <a:spcPct val="0"/>
              </a:spcBef>
              <a:buFontTx/>
              <a:buNone/>
            </a:pPr>
            <a:r>
              <a:rPr lang="ru-RU" sz="1400" b="1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трудовой сферы и сферы профессионального образования</a:t>
            </a:r>
            <a:r>
              <a:rPr lang="ru-RU" sz="1400" dirty="0" smtClean="0"/>
              <a:t> </a:t>
            </a:r>
          </a:p>
          <a:p>
            <a:pPr marL="0" indent="0" algn="ctr" defTabSz="933450" eaLnBrk="1" hangingPunct="1">
              <a:spcBef>
                <a:spcPct val="0"/>
              </a:spcBef>
              <a:buFontTx/>
              <a:buNone/>
            </a:pPr>
            <a:endParaRPr lang="ru-RU" sz="1600" dirty="0" smtClean="0"/>
          </a:p>
          <a:p>
            <a:pPr marL="0" indent="0" algn="ctr" defTabSz="933450" eaLnBrk="1" hangingPunct="1">
              <a:spcBef>
                <a:spcPct val="0"/>
              </a:spcBef>
              <a:buFontTx/>
              <a:buNone/>
            </a:pPr>
            <a:r>
              <a:rPr lang="ru-RU" sz="1400" i="1" dirty="0" smtClean="0"/>
              <a:t>Постановлением Правительства РФ от 12 сентября 2014 г. №928 закреплено требование об учете </a:t>
            </a:r>
            <a:r>
              <a:rPr lang="ru-RU" sz="1400" b="1" i="1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профессиональных стандартов при разработке ФГОС</a:t>
            </a:r>
            <a:r>
              <a:rPr lang="ru-RU" sz="1400" i="1" dirty="0" smtClean="0"/>
              <a:t>.</a:t>
            </a:r>
          </a:p>
          <a:p>
            <a:pPr marL="0" indent="0" algn="ctr" defTabSz="933450" eaLnBrk="1" hangingPunct="1">
              <a:spcBef>
                <a:spcPct val="0"/>
              </a:spcBef>
              <a:buFontTx/>
              <a:buNone/>
            </a:pPr>
            <a:endParaRPr lang="ru-RU" sz="1400" i="1" dirty="0" smtClean="0"/>
          </a:p>
          <a:p>
            <a:pPr marL="0" indent="0" algn="ctr" defTabSz="933450" eaLnBrk="1" hangingPunct="1">
              <a:spcBef>
                <a:spcPct val="0"/>
              </a:spcBef>
              <a:buFontTx/>
              <a:buNone/>
            </a:pPr>
            <a:r>
              <a:rPr lang="ru-RU" sz="1400" i="1" dirty="0" smtClean="0"/>
              <a:t>Приказ </a:t>
            </a:r>
            <a:r>
              <a:rPr lang="ru-RU" sz="1400" i="1" dirty="0" err="1" smtClean="0"/>
              <a:t>Минобрнауки</a:t>
            </a:r>
            <a:r>
              <a:rPr lang="ru-RU" sz="1400" i="1" dirty="0" smtClean="0"/>
              <a:t> России от 22 января 2015 г.  №ДЛ-1/05вн </a:t>
            </a:r>
            <a:r>
              <a:rPr lang="ru-RU" sz="1400" dirty="0" smtClean="0"/>
              <a:t>«Методические рекомендации по </a:t>
            </a:r>
            <a:r>
              <a:rPr lang="ru-RU" sz="1400" b="1" i="1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разработке</a:t>
            </a:r>
            <a:r>
              <a:rPr lang="ru-RU" sz="1400" dirty="0" smtClean="0"/>
              <a:t> основных профессиональных образовательных программ  и дополнительных профессиональных программ с учетом соответствующих </a:t>
            </a:r>
            <a:r>
              <a:rPr lang="ru-RU" sz="1400" b="1" i="1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профессиональных стандартов». </a:t>
            </a:r>
          </a:p>
          <a:p>
            <a:pPr marL="0" indent="0" algn="ctr" defTabSz="933450" eaLnBrk="1" hangingPunct="1">
              <a:spcBef>
                <a:spcPct val="0"/>
              </a:spcBef>
              <a:buFontTx/>
              <a:buNone/>
            </a:pPr>
            <a:endParaRPr lang="ru-RU" sz="1400" dirty="0" smtClean="0"/>
          </a:p>
          <a:p>
            <a:pPr marL="0" indent="0" algn="just" defTabSz="933450"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     Проектом федерального закона «О внесении изменений в статью 195.1. Трудового Кодекса Российской Федерации», подготовленным Минтрудом России, предлагается законодательно закрепить </a:t>
            </a:r>
            <a:r>
              <a:rPr lang="ru-RU" sz="1400" b="1" i="1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обязательность</a:t>
            </a:r>
            <a:r>
              <a:rPr lang="ru-RU" sz="1400" dirty="0" smtClean="0"/>
              <a:t> применения </a:t>
            </a:r>
            <a:r>
              <a:rPr lang="ru-RU" sz="1400" b="1" i="1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профессиональных стандартов работодателями </a:t>
            </a:r>
            <a:r>
              <a:rPr lang="ru-RU" sz="1400" dirty="0" smtClean="0"/>
              <a:t>– государственными и муниципальными организациями.  </a:t>
            </a:r>
          </a:p>
          <a:p>
            <a:pPr marL="0" indent="0" algn="just" defTabSz="933450" eaLnBrk="1" hangingPunct="1">
              <a:spcBef>
                <a:spcPct val="0"/>
              </a:spcBef>
              <a:buFontTx/>
              <a:buNone/>
            </a:pPr>
            <a:endParaRPr lang="ru-RU" sz="1400" dirty="0" smtClean="0"/>
          </a:p>
          <a:p>
            <a:pPr marL="0" indent="0" algn="just" defTabSz="933450"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      Профессиональные стандарты </a:t>
            </a:r>
            <a:r>
              <a:rPr lang="ru-RU" sz="1400" u="sng" dirty="0" smtClean="0"/>
              <a:t>раскрывают профессиональную деятельность </a:t>
            </a:r>
            <a:r>
              <a:rPr lang="ru-RU" sz="1400" dirty="0" smtClean="0"/>
              <a:t>специалистов, при этом описания требований к специалисту в профессиональных стандартах носят комплексный характер с использованием более современной конструкции в виде сочетаний </a:t>
            </a:r>
            <a:r>
              <a:rPr lang="ru-RU" sz="1400" b="1" i="1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требований к знаниям, умениям, навыкам  - компетенциям, профессиональному опыту</a:t>
            </a:r>
            <a:r>
              <a:rPr lang="ru-RU" sz="1400" dirty="0" smtClean="0"/>
              <a:t>. </a:t>
            </a:r>
          </a:p>
          <a:p>
            <a:pPr marL="0" indent="0" algn="ctr" defTabSz="933450" eaLnBrk="1" hangingPunct="1">
              <a:spcBef>
                <a:spcPct val="0"/>
              </a:spcBef>
              <a:buFontTx/>
              <a:buNone/>
            </a:pPr>
            <a:endParaRPr lang="ru-RU" sz="1800" dirty="0" smtClean="0"/>
          </a:p>
          <a:p>
            <a:pPr marL="0" indent="0" defTabSz="933450" eaLnBrk="1" hangingPunct="1">
              <a:spcBef>
                <a:spcPct val="0"/>
              </a:spcBef>
              <a:buFontTx/>
              <a:buNone/>
            </a:pPr>
            <a:r>
              <a:rPr lang="ru-RU" sz="1800" dirty="0" smtClean="0"/>
              <a:t>    </a:t>
            </a:r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7DE57E-A277-4781-B5D9-C4917C258878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Профессиональный стандарт* </a:t>
            </a:r>
            <a:b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«Специалист в области охраны труда»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ru-RU" sz="1800" dirty="0" smtClean="0"/>
              <a:t>    </a:t>
            </a:r>
            <a:r>
              <a:rPr lang="ru-RU" sz="1800" b="1" dirty="0" smtClean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Наименование вида профессиональной деятельности</a:t>
            </a:r>
            <a:r>
              <a:rPr lang="ru-RU" sz="1800" dirty="0" smtClean="0"/>
              <a:t>: </a:t>
            </a:r>
          </a:p>
          <a:p>
            <a:pPr>
              <a:buFontTx/>
              <a:buNone/>
              <a:defRPr/>
            </a:pPr>
            <a:r>
              <a:rPr lang="ru-RU" sz="1800" dirty="0" smtClean="0"/>
              <a:t>        </a:t>
            </a:r>
            <a:r>
              <a:rPr lang="ru-RU" sz="1600" dirty="0" smtClean="0"/>
              <a:t>деятельность по планированию, организации, контролю и  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         совершенствованию управления охраной труда </a:t>
            </a:r>
          </a:p>
          <a:p>
            <a:pPr>
              <a:buFontTx/>
              <a:buNone/>
              <a:defRPr/>
            </a:pPr>
            <a:r>
              <a:rPr lang="ru-RU" sz="1800" dirty="0" smtClean="0"/>
              <a:t>    </a:t>
            </a:r>
            <a:r>
              <a:rPr lang="ru-RU" sz="1800" b="1" dirty="0" smtClean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Основная цель вида профессиональной деятельности</a:t>
            </a:r>
            <a:r>
              <a:rPr lang="ru-RU" sz="1800" dirty="0" smtClean="0"/>
              <a:t>:</a:t>
            </a:r>
          </a:p>
          <a:p>
            <a:pPr>
              <a:buFontTx/>
              <a:buNone/>
              <a:defRPr/>
            </a:pPr>
            <a:r>
              <a:rPr lang="ru-RU" sz="1800" dirty="0" smtClean="0"/>
              <a:t>        </a:t>
            </a:r>
            <a:r>
              <a:rPr lang="ru-RU" sz="1600" dirty="0" smtClean="0"/>
              <a:t>профилактика несчастных случаев на производстве и профессиональных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         заболеваний, снижение уровня воздействия (устранение воздействия) на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         работников вредных и  (или) опасных производственных факторов, уровней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         профессиональных рисков</a:t>
            </a:r>
            <a:r>
              <a:rPr lang="ru-RU" sz="1800" dirty="0" smtClean="0"/>
              <a:t>.</a:t>
            </a:r>
          </a:p>
          <a:p>
            <a:pPr>
              <a:buFontTx/>
              <a:buNone/>
              <a:defRPr/>
            </a:pPr>
            <a:r>
              <a:rPr lang="ru-RU" sz="1800" dirty="0" smtClean="0"/>
              <a:t>     </a:t>
            </a:r>
            <a:r>
              <a:rPr lang="ru-RU" sz="1800" b="1" dirty="0" smtClean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Отнесение к видам экономической деятельности</a:t>
            </a:r>
            <a:r>
              <a:rPr lang="ru-RU" sz="1800" dirty="0" smtClean="0"/>
              <a:t>:</a:t>
            </a:r>
          </a:p>
          <a:p>
            <a:pPr>
              <a:buFontTx/>
              <a:buNone/>
              <a:defRPr/>
            </a:pPr>
            <a:r>
              <a:rPr lang="ru-RU" sz="1800" dirty="0" smtClean="0"/>
              <a:t>         </a:t>
            </a:r>
            <a:r>
              <a:rPr lang="ru-RU" sz="1600" dirty="0" smtClean="0"/>
              <a:t>все виды экономической деятельности (01.11-99.00 код ОКВЭД) </a:t>
            </a:r>
          </a:p>
          <a:p>
            <a:pPr>
              <a:buFontTx/>
              <a:buNone/>
              <a:defRPr/>
            </a:pPr>
            <a:endParaRPr lang="ru-RU" sz="1600" dirty="0" smtClean="0"/>
          </a:p>
          <a:p>
            <a:pPr algn="just">
              <a:buFontTx/>
              <a:buNone/>
              <a:defRPr/>
            </a:pPr>
            <a:r>
              <a:rPr lang="ru-RU" sz="1600" dirty="0" smtClean="0"/>
              <a:t>*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от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4 августа  2014 г. № 524н «Об утверждении профессионального  стандарта  «Специалист в области охраны труда». Зарегистрирован Минюстом России 20 августа 2014 г. №33671</a:t>
            </a:r>
            <a:endParaRPr lang="ru-RU" sz="1400" dirty="0"/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C21A1-C631-4696-B38B-0890EA585AD1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Принцип формирования </a:t>
            </a:r>
            <a:br>
              <a:rPr lang="ru-RU" sz="1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профессионального стандарта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       В основе формирования профессионального стандарта  концепция  </a:t>
            </a:r>
            <a:r>
              <a:rPr lang="ru-RU" sz="1600" b="1" dirty="0" smtClean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построения системы управления охраной труда</a:t>
            </a:r>
            <a:r>
              <a:rPr lang="ru-RU" sz="1600" dirty="0" smtClean="0"/>
              <a:t> на основе подходов к системе менеджмента безопасности труда и охраны здоровья, использованной в ГОСТ Р 54934-2012/</a:t>
            </a:r>
            <a:r>
              <a:rPr lang="en-US" sz="1600" dirty="0" smtClean="0"/>
              <a:t>OHSA</a:t>
            </a:r>
            <a:r>
              <a:rPr lang="ru-RU" sz="1600" dirty="0" smtClean="0"/>
              <a:t> 18001:2007,  и  в других международных стандартах.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  Профессиональный стандарт  основан на методологии, известной как "</a:t>
            </a:r>
            <a:r>
              <a:rPr lang="ru-RU" sz="1600" dirty="0" err="1" smtClean="0"/>
              <a:t>Plan-Do-Check-Act</a:t>
            </a:r>
            <a:r>
              <a:rPr lang="ru-RU" sz="1600" dirty="0" smtClean="0"/>
              <a:t>" (PDCA). Методологию  PDCA можно кратко описать следующим образом: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/>
              <a:t>       </a:t>
            </a:r>
            <a:r>
              <a:rPr lang="ru-RU" sz="1600" b="1" dirty="0" smtClean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планирование</a:t>
            </a:r>
            <a:r>
              <a:rPr lang="ru-RU" sz="1600" dirty="0" smtClean="0"/>
              <a:t> (</a:t>
            </a:r>
            <a:r>
              <a:rPr lang="ru-RU" sz="1600" dirty="0" err="1" smtClean="0"/>
              <a:t>plan</a:t>
            </a:r>
            <a:r>
              <a:rPr lang="ru-RU" sz="1600" dirty="0" smtClean="0"/>
              <a:t>) - установление целей и разработка процессов, необходимых для достижения результатов в соответствии с политикой организации в области безопасности труда и охраны здоровья (далее – БТ и ОЗ);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/>
              <a:t>      </a:t>
            </a:r>
            <a:r>
              <a:rPr lang="ru-RU" sz="1600" b="1" dirty="0" smtClean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осуществление</a:t>
            </a:r>
            <a:r>
              <a:rPr lang="ru-RU" sz="1600" dirty="0" smtClean="0"/>
              <a:t> (</a:t>
            </a:r>
            <a:r>
              <a:rPr lang="ru-RU" sz="1600" dirty="0" err="1" smtClean="0"/>
              <a:t>do</a:t>
            </a:r>
            <a:r>
              <a:rPr lang="ru-RU" sz="1600" dirty="0" smtClean="0"/>
              <a:t>) - внедрение процессов;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/>
              <a:t>      </a:t>
            </a:r>
            <a:r>
              <a:rPr lang="ru-RU" sz="1600" b="1" dirty="0" smtClean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проверка </a:t>
            </a:r>
            <a:r>
              <a:rPr lang="ru-RU" sz="1600" dirty="0" smtClean="0"/>
              <a:t>(</a:t>
            </a:r>
            <a:r>
              <a:rPr lang="ru-RU" sz="1600" dirty="0" err="1" smtClean="0"/>
              <a:t>check</a:t>
            </a:r>
            <a:r>
              <a:rPr lang="ru-RU" sz="1600" dirty="0" smtClean="0"/>
              <a:t>) - проведение мониторинга и измерения процессов для оценки их соответствия политике в области БТ и ОЗ, целям, правовым и другим требованиям и сообщение о результатах;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/>
              <a:t>     </a:t>
            </a:r>
            <a:r>
              <a:rPr lang="ru-RU" sz="1600" b="1" dirty="0" smtClean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действие</a:t>
            </a:r>
            <a:r>
              <a:rPr lang="ru-RU" sz="1600" dirty="0" smtClean="0"/>
              <a:t> (</a:t>
            </a:r>
            <a:r>
              <a:rPr lang="ru-RU" sz="1600" dirty="0" err="1" smtClean="0"/>
              <a:t>act</a:t>
            </a:r>
            <a:r>
              <a:rPr lang="ru-RU" sz="1600" dirty="0" smtClean="0"/>
              <a:t>) - принятие и реализация решений по постоянному улучшению показателей деятельности в области БТ и ОЗ.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63544-E17D-48D1-BEED-8E87A7CEAD9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928687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Профессиональный стандарт </a:t>
            </a:r>
            <a:br>
              <a:rPr lang="ru-RU" sz="1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специалиста в области охраны труда как основа </a:t>
            </a:r>
            <a:br>
              <a:rPr lang="ru-RU" sz="1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дополнительной профессиональной программы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268760"/>
            <a:ext cx="8362950" cy="485740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400" dirty="0" smtClean="0"/>
              <a:t>А. </a:t>
            </a:r>
            <a:r>
              <a:rPr lang="ru-RU" sz="1600" b="1" dirty="0" smtClean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Внедрение и обеспечение функционирования системы управления охраной труда</a:t>
            </a:r>
            <a:r>
              <a:rPr lang="ru-RU" sz="1400" dirty="0" smtClean="0"/>
              <a:t>:</a:t>
            </a:r>
          </a:p>
          <a:p>
            <a:pPr>
              <a:buFontTx/>
              <a:buNone/>
              <a:defRPr/>
            </a:pPr>
            <a:r>
              <a:rPr lang="ru-RU" sz="1400" dirty="0" smtClean="0"/>
              <a:t>        нормативное обеспечение системы управления охраной труда;</a:t>
            </a:r>
          </a:p>
          <a:p>
            <a:pPr>
              <a:buFontTx/>
              <a:buNone/>
              <a:defRPr/>
            </a:pPr>
            <a:r>
              <a:rPr lang="ru-RU" sz="1400" dirty="0" smtClean="0"/>
              <a:t>        обеспечение подготовки работников в области охраны труда;</a:t>
            </a:r>
          </a:p>
          <a:p>
            <a:pPr>
              <a:buFontTx/>
              <a:buNone/>
              <a:defRPr/>
            </a:pPr>
            <a:r>
              <a:rPr lang="ru-RU" sz="1400" dirty="0" smtClean="0"/>
              <a:t>        сбор, обработка  и передача информации по вопросам условий и охраны труда;</a:t>
            </a:r>
          </a:p>
          <a:p>
            <a:pPr>
              <a:buFontTx/>
              <a:buNone/>
              <a:defRPr/>
            </a:pPr>
            <a:r>
              <a:rPr lang="ru-RU" sz="1400" dirty="0" smtClean="0"/>
              <a:t>        обеспечение снижения уровней профессиональных рисков с учетом условий труда.</a:t>
            </a:r>
          </a:p>
          <a:p>
            <a:pPr>
              <a:buFontTx/>
              <a:buNone/>
              <a:defRPr/>
            </a:pPr>
            <a:r>
              <a:rPr lang="ru-RU" sz="1400" dirty="0" smtClean="0"/>
              <a:t>В. </a:t>
            </a:r>
            <a:r>
              <a:rPr lang="ru-RU" sz="1600" b="1" dirty="0" smtClean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Мониторинг системы управления охраной труда</a:t>
            </a:r>
            <a:r>
              <a:rPr lang="ru-RU" sz="1400" dirty="0" smtClean="0"/>
              <a:t>:</a:t>
            </a:r>
          </a:p>
          <a:p>
            <a:pPr>
              <a:buFontTx/>
              <a:buNone/>
              <a:defRPr/>
            </a:pPr>
            <a:r>
              <a:rPr lang="ru-RU" sz="1400" dirty="0" smtClean="0"/>
              <a:t>          обеспечение контроля за  соблюдением требований охраны труда;</a:t>
            </a:r>
          </a:p>
          <a:p>
            <a:pPr>
              <a:buFontTx/>
              <a:buNone/>
              <a:defRPr/>
            </a:pPr>
            <a:r>
              <a:rPr lang="ru-RU" sz="1400" dirty="0" smtClean="0"/>
              <a:t>          обеспечение контроля за состоянием условий труда на рабочих местах;</a:t>
            </a:r>
          </a:p>
          <a:p>
            <a:pPr>
              <a:buFontTx/>
              <a:buNone/>
              <a:defRPr/>
            </a:pPr>
            <a:r>
              <a:rPr lang="ru-RU" sz="1400" dirty="0" smtClean="0"/>
              <a:t>          обеспечение  расследования и учета несчастных случаев на производстве и</a:t>
            </a:r>
          </a:p>
          <a:p>
            <a:pPr>
              <a:buFontTx/>
              <a:buNone/>
              <a:defRPr/>
            </a:pPr>
            <a:r>
              <a:rPr lang="ru-RU" sz="1400" dirty="0" smtClean="0"/>
              <a:t>          профессиональных заболеваний.</a:t>
            </a:r>
          </a:p>
          <a:p>
            <a:pPr>
              <a:buFontTx/>
              <a:buNone/>
              <a:defRPr/>
            </a:pPr>
            <a:r>
              <a:rPr lang="ru-RU" sz="1400" dirty="0" smtClean="0"/>
              <a:t>С. </a:t>
            </a:r>
            <a:r>
              <a:rPr lang="ru-RU" sz="1600" b="1" dirty="0" smtClean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Планирование, разработка и совершенствование системы управления охраной труда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>
              <a:buFontTx/>
              <a:buNone/>
              <a:defRPr/>
            </a:pPr>
            <a:r>
              <a:rPr lang="ru-RU" sz="1400" dirty="0" smtClean="0"/>
              <a:t>          определение целей и задач (политики), процессов управления охраной труда и оценка</a:t>
            </a:r>
          </a:p>
          <a:p>
            <a:pPr>
              <a:buFontTx/>
              <a:buNone/>
              <a:defRPr/>
            </a:pPr>
            <a:r>
              <a:rPr lang="ru-RU" sz="1400" dirty="0" smtClean="0"/>
              <a:t>          эффективности системы управления охраной труда;</a:t>
            </a:r>
          </a:p>
          <a:p>
            <a:pPr>
              <a:buFontTx/>
              <a:buNone/>
              <a:defRPr/>
            </a:pPr>
            <a:r>
              <a:rPr lang="ru-RU" sz="1400" dirty="0" smtClean="0"/>
              <a:t>          распределение полномочий, ответственности, обязанностей по вопросам охраны труда и</a:t>
            </a:r>
          </a:p>
          <a:p>
            <a:pPr>
              <a:buFontTx/>
              <a:buNone/>
              <a:defRPr/>
            </a:pPr>
            <a:r>
              <a:rPr lang="ru-RU" sz="1400" dirty="0" smtClean="0"/>
              <a:t>          обоснования ресурсного обеспечения.</a:t>
            </a:r>
          </a:p>
          <a:p>
            <a:pPr>
              <a:buFontTx/>
              <a:buNone/>
              <a:defRPr/>
            </a:pPr>
            <a:r>
              <a:rPr lang="ru-RU" sz="1400" dirty="0" smtClean="0"/>
              <a:t>          </a:t>
            </a:r>
            <a:endParaRPr lang="ru-RU" sz="1400" dirty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04C4F7-BEA5-436D-96C4-39F61595DFB4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Отдельные понятия профессионального стандарта </a:t>
            </a:r>
            <a:br>
              <a:rPr lang="ru-RU" sz="1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«Специалист в области охраны труда»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968552"/>
          </a:xfrm>
        </p:spPr>
        <p:txBody>
          <a:bodyPr/>
          <a:lstStyle/>
          <a:p>
            <a:pPr algn="just">
              <a:buNone/>
            </a:pPr>
            <a:r>
              <a:rPr lang="ru-RU" sz="1600" i="1" dirty="0" smtClean="0"/>
              <a:t>         </a:t>
            </a:r>
            <a:r>
              <a:rPr lang="ru-RU" sz="1600" b="1" i="1" dirty="0" smtClean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Трудовая функция </a:t>
            </a:r>
            <a:r>
              <a:rPr lang="ru-RU" sz="1600" dirty="0" smtClean="0"/>
              <a:t>-  работы по должности в соответствии со штатным расписанием,  профессией, специальности с указанием квалификации (первый вариант)  или   конкретный вид поручаемой работнику работы (второй вариант) (ст. 57 ТК РФ).  Т</a:t>
            </a:r>
            <a:r>
              <a:rPr lang="ru-RU" sz="1600" i="1" dirty="0" smtClean="0"/>
              <a:t>рудовая функция - это стержень трудового договора</a:t>
            </a:r>
            <a:r>
              <a:rPr lang="ru-RU" sz="1600" dirty="0" smtClean="0"/>
              <a:t>, на который опираются все прочие элементы трудовых связей, очерчивается круг непосредственных трудовых обязанностей.</a:t>
            </a:r>
          </a:p>
          <a:p>
            <a:pPr>
              <a:buNone/>
            </a:pPr>
            <a:endParaRPr lang="ru-RU" sz="1600" dirty="0" smtClean="0"/>
          </a:p>
          <a:p>
            <a:pPr algn="just">
              <a:buNone/>
            </a:pPr>
            <a:r>
              <a:rPr lang="ru-RU" sz="1600" dirty="0" smtClean="0"/>
              <a:t>           </a:t>
            </a:r>
            <a:r>
              <a:rPr lang="ru-RU" sz="1600" b="1" i="1" dirty="0" smtClean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Обобщенная трудовая функция </a:t>
            </a:r>
            <a:r>
              <a:rPr lang="ru-RU" sz="1600" i="1" dirty="0" smtClean="0"/>
              <a:t>понятие, </a:t>
            </a:r>
            <a:r>
              <a:rPr lang="ru-RU" sz="1600" dirty="0" smtClean="0"/>
              <a:t>введенное   «Методическими рекомендациями по разработке профессионального стандарта», утвержденными  приказом Минтруда России от 29 апреля 2013 г. №170н. </a:t>
            </a:r>
          </a:p>
          <a:p>
            <a:pPr>
              <a:buNone/>
            </a:pPr>
            <a:r>
              <a:rPr lang="ru-RU" sz="1600" dirty="0" smtClean="0"/>
              <a:t> </a:t>
            </a:r>
          </a:p>
          <a:p>
            <a:pPr algn="just">
              <a:buNone/>
            </a:pPr>
            <a:r>
              <a:rPr lang="ru-RU" sz="1600" dirty="0" smtClean="0"/>
              <a:t>           </a:t>
            </a:r>
            <a:r>
              <a:rPr lang="ru-RU" sz="1600" b="1" i="1" dirty="0" smtClean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Уровни квалификации </a:t>
            </a:r>
            <a:r>
              <a:rPr lang="ru-RU" sz="1600" dirty="0" smtClean="0"/>
              <a:t>- это  описание таких показателей, как : "Полномочия и ответственность", "Характер умений", "Характер знаний", "Основные пути достижения уровня квалификации".   Основание - приказ Минтруда России от 12 апреля 2013 г. №148н «Об утверждении уровней квалификации в целях разработки проектов профессиональных стандартов»</a:t>
            </a:r>
          </a:p>
          <a:p>
            <a:pPr>
              <a:buNone/>
            </a:pPr>
            <a:r>
              <a:rPr lang="ru-RU" sz="1600" dirty="0" smtClean="0"/>
              <a:t>            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Уровень квалификации </a:t>
            </a:r>
            <a:r>
              <a:rPr lang="ru-RU" sz="1600" dirty="0" smtClean="0"/>
              <a:t>определяет  </a:t>
            </a:r>
            <a:r>
              <a:rPr lang="ru-RU" sz="1600" b="1" i="1" dirty="0" smtClean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требования к умениям, знаниям в зависимости от полномочий и ответственности работника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63544-E17D-48D1-BEED-8E87A7CEAD93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Прямоугольник 3"/>
          <p:cNvSpPr>
            <a:spLocks noChangeArrowheads="1"/>
          </p:cNvSpPr>
          <p:nvPr/>
        </p:nvSpPr>
        <p:spPr bwMode="auto">
          <a:xfrm>
            <a:off x="107950" y="188913"/>
            <a:ext cx="8956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Описание трудовых функций, входящих в профессиональный стандарт  (функциональная карта) вида профессиональной деятельности</a:t>
            </a:r>
          </a:p>
        </p:txBody>
      </p:sp>
      <p:pic>
        <p:nvPicPr>
          <p:cNvPr id="92162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1484313"/>
            <a:ext cx="8956675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r>
              <a:rPr lang="ru-RU" sz="20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Характеристика обобщенных трудовых функций</a:t>
            </a:r>
            <a:br>
              <a:rPr lang="ru-RU" sz="20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solidFill>
                  <a:srgbClr val="000000"/>
                </a:solidFill>
              </a:rPr>
              <a:t> </a:t>
            </a:r>
            <a:br>
              <a:rPr lang="ru-RU" sz="1400" smtClean="0">
                <a:solidFill>
                  <a:srgbClr val="000000"/>
                </a:solidFill>
              </a:rPr>
            </a:br>
            <a:r>
              <a:rPr lang="ru-RU" sz="1800" b="1" i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Внедрение и обеспечение функционирования системы управления</a:t>
            </a:r>
            <a:br>
              <a:rPr lang="ru-RU" sz="1800" b="1" i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охраной труда</a:t>
            </a:r>
          </a:p>
        </p:txBody>
      </p:sp>
      <p:sp>
        <p:nvSpPr>
          <p:cNvPr id="69634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147050" cy="4897437"/>
          </a:xfrm>
        </p:spPr>
        <p:txBody>
          <a:bodyPr/>
          <a:lstStyle/>
          <a:p>
            <a:pPr>
              <a:buFontTx/>
              <a:buNone/>
            </a:pPr>
            <a:endParaRPr lang="ru-RU" sz="1400" b="1" i="1" smtClean="0"/>
          </a:p>
          <a:p>
            <a:pPr>
              <a:buFontTx/>
              <a:buNone/>
            </a:pPr>
            <a:r>
              <a:rPr lang="ru-RU" sz="1400" b="1" i="1" smtClean="0"/>
              <a:t>Трудовая функция </a:t>
            </a:r>
            <a:r>
              <a:rPr lang="ru-RU" sz="1400" smtClean="0"/>
              <a:t>– нормативное обеспечение системы управления охраной труда.</a:t>
            </a:r>
          </a:p>
          <a:p>
            <a:pPr>
              <a:buFontTx/>
              <a:buNone/>
            </a:pPr>
            <a:endParaRPr lang="ru-RU" sz="1400" b="1" i="1" smtClean="0"/>
          </a:p>
          <a:p>
            <a:pPr>
              <a:buFontTx/>
              <a:buNone/>
            </a:pPr>
            <a:r>
              <a:rPr lang="ru-RU" sz="1400" b="1" i="1" smtClean="0"/>
              <a:t>Трудовые действия</a:t>
            </a:r>
            <a:r>
              <a:rPr lang="ru-RU" sz="1400" smtClean="0"/>
              <a:t>:</a:t>
            </a:r>
          </a:p>
          <a:p>
            <a:pPr>
              <a:buFontTx/>
              <a:buNone/>
            </a:pPr>
            <a:r>
              <a:rPr lang="ru-RU" sz="1400" smtClean="0"/>
              <a:t>       обеспечение наличия, хранения и доступа к нормативным правовым актам, содержащим государственные нормативные требования охраны труда в соответствии со спецификой деятельности работодателя;</a:t>
            </a:r>
          </a:p>
          <a:p>
            <a:pPr>
              <a:buFontTx/>
              <a:buNone/>
            </a:pPr>
            <a:endParaRPr lang="ru-RU" sz="1400" smtClean="0"/>
          </a:p>
          <a:p>
            <a:pPr>
              <a:buFontTx/>
              <a:buNone/>
            </a:pPr>
            <a:r>
              <a:rPr lang="ru-RU" sz="1400" smtClean="0"/>
              <a:t>        разработка проектов локальных нормативных документов, обеспечивающих функционирование системы управления охраной труда;</a:t>
            </a:r>
          </a:p>
          <a:p>
            <a:pPr>
              <a:buFontTx/>
              <a:buNone/>
            </a:pPr>
            <a:endParaRPr lang="ru-RU" sz="1400" smtClean="0"/>
          </a:p>
          <a:p>
            <a:pPr>
              <a:buFontTx/>
              <a:buNone/>
            </a:pPr>
            <a:r>
              <a:rPr lang="ru-RU" sz="1400" smtClean="0"/>
              <a:t>       подготовка предложений в разделы коллективного договора и трудовых договоров с работками по вопросам охраны труда;</a:t>
            </a:r>
          </a:p>
          <a:p>
            <a:pPr>
              <a:buFontTx/>
              <a:buNone/>
            </a:pPr>
            <a:endParaRPr lang="ru-RU" sz="1400" smtClean="0"/>
          </a:p>
          <a:p>
            <a:pPr>
              <a:buFontTx/>
              <a:buNone/>
            </a:pPr>
            <a:r>
              <a:rPr lang="ru-RU" sz="1400" smtClean="0"/>
              <a:t>        взаимодействие с представительными органами работников и согласование локальной документации по вопросам охраны труда;</a:t>
            </a:r>
          </a:p>
          <a:p>
            <a:pPr>
              <a:buFontTx/>
              <a:buNone/>
            </a:pPr>
            <a:endParaRPr lang="ru-RU" sz="1400" smtClean="0"/>
          </a:p>
          <a:p>
            <a:pPr>
              <a:buFontTx/>
              <a:buNone/>
            </a:pPr>
            <a:r>
              <a:rPr lang="ru-RU" sz="1400" smtClean="0"/>
              <a:t>        актуализация локальных нормативных документов по вопросам охраны труда.</a:t>
            </a:r>
          </a:p>
          <a:p>
            <a:pPr>
              <a:buFontTx/>
              <a:buNone/>
            </a:pPr>
            <a:endParaRPr lang="ru-RU" sz="1400" smtClean="0"/>
          </a:p>
        </p:txBody>
      </p:sp>
      <p:sp>
        <p:nvSpPr>
          <p:cNvPr id="6963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125" y="6381750"/>
            <a:ext cx="2133600" cy="476250"/>
          </a:xfrm>
          <a:noFill/>
        </p:spPr>
        <p:txBody>
          <a:bodyPr/>
          <a:lstStyle/>
          <a:p>
            <a:fld id="{14FDCE9D-47C4-4EB7-84CE-9B543842649C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r>
              <a:rPr lang="ru-RU" sz="20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Характеристика обобщенных трудовых функций</a:t>
            </a:r>
            <a:r>
              <a:rPr lang="ru-RU" sz="24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893175" cy="48974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1400" smtClean="0"/>
              <a:t>          применять государственные нормативные требования охраны труда при разработке   локальных нормативных актов;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1400" smtClean="0"/>
              <a:t>           применять нормативные правовые акты и нормативно-техническую документацию в части выделения  в них требований, процедур, регламентов, рекомендаций для адаптации и внедрения в локальную нормативную документацию;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1400" smtClean="0"/>
              <a:t>            анализировать и оценивать предложения и замечания к проектам локальных нормативных актов по охране труда;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1400" smtClean="0"/>
              <a:t>       анализировать изменения законодательства в сфере охраны труда;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1400" smtClean="0"/>
              <a:t>           пользоваться справочными информационными базами данных, содержащими документы и материалы по охране труда.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ru-RU" sz="1400" smtClean="0"/>
          </a:p>
          <a:p>
            <a:pPr algn="just">
              <a:lnSpc>
                <a:spcPct val="90000"/>
              </a:lnSpc>
              <a:buFontTx/>
              <a:buNone/>
            </a:pPr>
            <a:endParaRPr lang="ru-RU" sz="1800" b="1" i="1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1800" b="1" i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400" smtClean="0"/>
              <a:t>нормативная правовая база охраны труда, основы законодательства о техническом регулировании и промышленной безопасности;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1400" smtClean="0"/>
              <a:t>            национальные, межгосударственные и распространенные зарубежные стандарты, регламентирующие систему управления охраной труда;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smtClean="0"/>
              <a:t>            виды локальных нормативных актов в сфере охраны труда;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1400" smtClean="0"/>
              <a:t>            порядок разработки, согласования, утверждения и хранения локальной документации;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1400" smtClean="0"/>
              <a:t>            основы технологических процессов, работы машин устройств и оборудования, применяемые сырье и материалы с учетом специфики деятельности работодателя.</a:t>
            </a:r>
          </a:p>
        </p:txBody>
      </p:sp>
      <p:sp>
        <p:nvSpPr>
          <p:cNvPr id="64516" name="AutoShape 10"/>
          <p:cNvSpPr>
            <a:spLocks noChangeArrowheads="1"/>
          </p:cNvSpPr>
          <p:nvPr/>
        </p:nvSpPr>
        <p:spPr bwMode="auto">
          <a:xfrm flipH="1">
            <a:off x="2771775" y="981075"/>
            <a:ext cx="3384550" cy="4238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solidFill>
              <a:srgbClr val="008000"/>
            </a:solidFill>
            <a:round/>
            <a:headEnd/>
            <a:tailEnd/>
          </a:ln>
          <a:effectLst>
            <a:prstShdw prst="shdw17" dist="17961" dir="13500000">
              <a:srgbClr val="5A5A5A"/>
            </a:prstShdw>
          </a:effectLst>
        </p:spPr>
        <p:txBody>
          <a:bodyPr wrap="none" lIns="91435" tIns="45718" rIns="91435" bIns="45718" anchor="ctr"/>
          <a:lstStyle/>
          <a:p>
            <a:pPr algn="ctr">
              <a:defRPr/>
            </a:pPr>
            <a:r>
              <a:rPr lang="ru-RU" b="1" dirty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Необходимые умения:</a:t>
            </a:r>
          </a:p>
        </p:txBody>
      </p:sp>
      <p:sp>
        <p:nvSpPr>
          <p:cNvPr id="64517" name="AutoShape 10"/>
          <p:cNvSpPr>
            <a:spLocks noChangeArrowheads="1"/>
          </p:cNvSpPr>
          <p:nvPr/>
        </p:nvSpPr>
        <p:spPr bwMode="auto">
          <a:xfrm flipH="1">
            <a:off x="2700338" y="3714750"/>
            <a:ext cx="3600450" cy="4286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solidFill>
              <a:srgbClr val="008000"/>
            </a:solidFill>
            <a:round/>
            <a:headEnd/>
            <a:tailEnd/>
          </a:ln>
          <a:effectLst>
            <a:prstShdw prst="shdw17" dist="17961" dir="13500000">
              <a:srgbClr val="5A5A5A"/>
            </a:prstShdw>
          </a:effectLst>
        </p:spPr>
        <p:txBody>
          <a:bodyPr wrap="none" lIns="91435" tIns="45718" rIns="91435" bIns="45718" anchor="ctr"/>
          <a:lstStyle/>
          <a:p>
            <a:pPr algn="ctr">
              <a:defRPr/>
            </a:pPr>
            <a:r>
              <a:rPr lang="ru-RU" b="1" dirty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Необходимые знания: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Скругленный прямоугольник 3"/>
          <p:cNvSpPr>
            <a:spLocks noChangeArrowheads="1"/>
          </p:cNvSpPr>
          <p:nvPr/>
        </p:nvSpPr>
        <p:spPr bwMode="auto">
          <a:xfrm>
            <a:off x="2778125" y="681038"/>
            <a:ext cx="3400425" cy="866775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 b="1">
                <a:solidFill>
                  <a:srgbClr val="009900"/>
                </a:solidFill>
                <a:cs typeface="Calibri" pitchFamily="34" charset="0"/>
              </a:rPr>
              <a:t>Профессиональные стандарты</a:t>
            </a:r>
            <a:endParaRPr lang="ru-RU" altLang="ru-RU" b="1">
              <a:solidFill>
                <a:srgbClr val="009900"/>
              </a:solidFill>
            </a:endParaRPr>
          </a:p>
        </p:txBody>
      </p:sp>
      <p:sp>
        <p:nvSpPr>
          <p:cNvPr id="95234" name="Скругленный прямоугольник 4"/>
          <p:cNvSpPr>
            <a:spLocks noChangeArrowheads="1"/>
          </p:cNvSpPr>
          <p:nvPr/>
        </p:nvSpPr>
        <p:spPr bwMode="auto">
          <a:xfrm>
            <a:off x="1763713" y="5734050"/>
            <a:ext cx="5502275" cy="8001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 b="1">
                <a:solidFill>
                  <a:srgbClr val="009900"/>
                </a:solidFill>
                <a:cs typeface="Calibri" pitchFamily="34" charset="0"/>
              </a:rPr>
              <a:t>Должностные инструкции специалистов</a:t>
            </a:r>
            <a:endParaRPr lang="ru-RU" altLang="ru-RU" b="1">
              <a:solidFill>
                <a:srgbClr val="009900"/>
              </a:solidFill>
            </a:endParaRPr>
          </a:p>
        </p:txBody>
      </p:sp>
      <p:sp>
        <p:nvSpPr>
          <p:cNvPr id="95235" name="Скругленный прямоугольник 5"/>
          <p:cNvSpPr>
            <a:spLocks noChangeArrowheads="1"/>
          </p:cNvSpPr>
          <p:nvPr/>
        </p:nvSpPr>
        <p:spPr bwMode="auto">
          <a:xfrm>
            <a:off x="1733550" y="4730750"/>
            <a:ext cx="5502275" cy="8001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 b="1">
                <a:solidFill>
                  <a:srgbClr val="009900"/>
                </a:solidFill>
                <a:cs typeface="Calibri" pitchFamily="34" charset="0"/>
              </a:rPr>
              <a:t>Программы аттестации и сертификации специалистов</a:t>
            </a:r>
            <a:endParaRPr lang="ru-RU" altLang="ru-RU">
              <a:solidFill>
                <a:srgbClr val="009900"/>
              </a:solidFill>
            </a:endParaRPr>
          </a:p>
        </p:txBody>
      </p:sp>
      <p:sp>
        <p:nvSpPr>
          <p:cNvPr id="95236" name="Скругленный прямоугольник 6"/>
          <p:cNvSpPr>
            <a:spLocks noChangeArrowheads="1"/>
          </p:cNvSpPr>
          <p:nvPr/>
        </p:nvSpPr>
        <p:spPr bwMode="auto">
          <a:xfrm>
            <a:off x="4549775" y="3743325"/>
            <a:ext cx="2686050" cy="8001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 b="1">
                <a:solidFill>
                  <a:srgbClr val="009900"/>
                </a:solidFill>
                <a:cs typeface="Calibri" pitchFamily="34" charset="0"/>
              </a:rPr>
              <a:t>Профессиональная переподготовка</a:t>
            </a:r>
            <a:endParaRPr lang="ru-RU" altLang="ru-RU" sz="800" b="1">
              <a:solidFill>
                <a:srgbClr val="009900"/>
              </a:solidFill>
            </a:endParaRPr>
          </a:p>
          <a:p>
            <a:pPr algn="ctr" eaLnBrk="0" hangingPunct="0"/>
            <a:r>
              <a:rPr lang="ru-RU" altLang="ru-RU" sz="1400" b="1">
                <a:solidFill>
                  <a:srgbClr val="009900"/>
                </a:solidFill>
                <a:cs typeface="Calibri" pitchFamily="34" charset="0"/>
              </a:rPr>
              <a:t>(от 250 часов)</a:t>
            </a:r>
            <a:endParaRPr lang="ru-RU" altLang="ru-RU" b="1">
              <a:solidFill>
                <a:srgbClr val="009900"/>
              </a:solidFill>
            </a:endParaRPr>
          </a:p>
        </p:txBody>
      </p:sp>
      <p:sp>
        <p:nvSpPr>
          <p:cNvPr id="95237" name="Скругленный прямоугольник 7"/>
          <p:cNvSpPr>
            <a:spLocks noChangeArrowheads="1"/>
          </p:cNvSpPr>
          <p:nvPr/>
        </p:nvSpPr>
        <p:spPr bwMode="auto">
          <a:xfrm>
            <a:off x="1733550" y="3736975"/>
            <a:ext cx="2733675" cy="8001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 b="1">
                <a:solidFill>
                  <a:srgbClr val="009900"/>
                </a:solidFill>
                <a:cs typeface="Calibri" pitchFamily="34" charset="0"/>
              </a:rPr>
              <a:t>Повышение</a:t>
            </a:r>
            <a:r>
              <a:rPr lang="ru-RU" altLang="ru-RU" sz="1400">
                <a:solidFill>
                  <a:srgbClr val="009900"/>
                </a:solidFill>
                <a:cs typeface="Calibri" pitchFamily="34" charset="0"/>
              </a:rPr>
              <a:t> </a:t>
            </a:r>
            <a:r>
              <a:rPr lang="ru-RU" altLang="ru-RU" sz="1400" b="1">
                <a:solidFill>
                  <a:srgbClr val="009900"/>
                </a:solidFill>
                <a:cs typeface="Calibri" pitchFamily="34" charset="0"/>
              </a:rPr>
              <a:t>квалификации</a:t>
            </a:r>
            <a:endParaRPr lang="ru-RU" altLang="ru-RU" sz="800" b="1">
              <a:solidFill>
                <a:srgbClr val="009900"/>
              </a:solidFill>
            </a:endParaRPr>
          </a:p>
          <a:p>
            <a:pPr algn="ctr" eaLnBrk="0" hangingPunct="0"/>
            <a:r>
              <a:rPr lang="ru-RU" altLang="ru-RU" sz="1400" b="1">
                <a:solidFill>
                  <a:srgbClr val="009900"/>
                </a:solidFill>
                <a:cs typeface="Calibri" pitchFamily="34" charset="0"/>
              </a:rPr>
              <a:t>(от 16 часов)</a:t>
            </a:r>
            <a:endParaRPr lang="ru-RU" altLang="ru-RU" b="1">
              <a:solidFill>
                <a:srgbClr val="009900"/>
              </a:solidFill>
            </a:endParaRPr>
          </a:p>
        </p:txBody>
      </p:sp>
      <p:sp>
        <p:nvSpPr>
          <p:cNvPr id="95238" name="Скругленный прямоугольник 8"/>
          <p:cNvSpPr>
            <a:spLocks noChangeArrowheads="1"/>
          </p:cNvSpPr>
          <p:nvPr/>
        </p:nvSpPr>
        <p:spPr bwMode="auto">
          <a:xfrm>
            <a:off x="2778125" y="2792413"/>
            <a:ext cx="3400425" cy="8001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 b="1">
                <a:solidFill>
                  <a:srgbClr val="009900"/>
                </a:solidFill>
                <a:cs typeface="Calibri" pitchFamily="34" charset="0"/>
              </a:rPr>
              <a:t>Программы дополнительного</a:t>
            </a:r>
            <a:endParaRPr lang="ru-RU" altLang="ru-RU" sz="800">
              <a:solidFill>
                <a:srgbClr val="009900"/>
              </a:solidFill>
            </a:endParaRPr>
          </a:p>
          <a:p>
            <a:pPr algn="ctr" eaLnBrk="0" hangingPunct="0"/>
            <a:r>
              <a:rPr lang="ru-RU" altLang="ru-RU" sz="1400" b="1">
                <a:solidFill>
                  <a:srgbClr val="009900"/>
                </a:solidFill>
                <a:cs typeface="Calibri" pitchFamily="34" charset="0"/>
              </a:rPr>
              <a:t>профессионального образования (ДПО)</a:t>
            </a:r>
            <a:endParaRPr lang="ru-RU" altLang="ru-RU" b="1">
              <a:solidFill>
                <a:srgbClr val="009900"/>
              </a:solidFill>
            </a:endParaRPr>
          </a:p>
        </p:txBody>
      </p:sp>
      <p:sp>
        <p:nvSpPr>
          <p:cNvPr id="95239" name="Скругленный прямоугольник 9"/>
          <p:cNvSpPr>
            <a:spLocks noChangeArrowheads="1"/>
          </p:cNvSpPr>
          <p:nvPr/>
        </p:nvSpPr>
        <p:spPr bwMode="auto">
          <a:xfrm>
            <a:off x="2778125" y="1763713"/>
            <a:ext cx="3400425" cy="8001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 b="1">
                <a:solidFill>
                  <a:srgbClr val="009900"/>
                </a:solidFill>
                <a:cs typeface="Calibri" pitchFamily="34" charset="0"/>
              </a:rPr>
              <a:t>Федеральные государственные </a:t>
            </a:r>
            <a:endParaRPr lang="ru-RU" altLang="ru-RU" sz="800">
              <a:solidFill>
                <a:srgbClr val="009900"/>
              </a:solidFill>
            </a:endParaRPr>
          </a:p>
          <a:p>
            <a:pPr algn="ctr" eaLnBrk="0" hangingPunct="0"/>
            <a:r>
              <a:rPr lang="ru-RU" altLang="ru-RU" sz="1400" b="1">
                <a:solidFill>
                  <a:srgbClr val="009900"/>
                </a:solidFill>
                <a:cs typeface="Calibri" pitchFamily="34" charset="0"/>
              </a:rPr>
              <a:t>образовательные стандарты</a:t>
            </a:r>
            <a:endParaRPr lang="ru-RU" altLang="ru-RU">
              <a:solidFill>
                <a:srgbClr val="009900"/>
              </a:solidFill>
            </a:endParaRPr>
          </a:p>
        </p:txBody>
      </p:sp>
      <p:sp>
        <p:nvSpPr>
          <p:cNvPr id="32" name="Стрелка вниз 31"/>
          <p:cNvSpPr>
            <a:spLocks noChangeArrowheads="1"/>
          </p:cNvSpPr>
          <p:nvPr/>
        </p:nvSpPr>
        <p:spPr bwMode="auto">
          <a:xfrm>
            <a:off x="4322763" y="1389063"/>
            <a:ext cx="295275" cy="361950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bg1"/>
          </a:solidFill>
          <a:ln w="25400" algn="ctr">
            <a:solidFill>
              <a:schemeClr val="folHlink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33" name="Стрелка вниз 32"/>
          <p:cNvSpPr>
            <a:spLocks noChangeArrowheads="1"/>
          </p:cNvSpPr>
          <p:nvPr/>
        </p:nvSpPr>
        <p:spPr bwMode="auto">
          <a:xfrm>
            <a:off x="4370388" y="5554663"/>
            <a:ext cx="295275" cy="361950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bg1"/>
          </a:solidFill>
          <a:ln w="25400" algn="ctr">
            <a:solidFill>
              <a:schemeClr val="folHlink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34" name="Стрелка вниз 33"/>
          <p:cNvSpPr>
            <a:spLocks noChangeArrowheads="1"/>
          </p:cNvSpPr>
          <p:nvPr/>
        </p:nvSpPr>
        <p:spPr bwMode="auto">
          <a:xfrm>
            <a:off x="5192713" y="4508500"/>
            <a:ext cx="295275" cy="361950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bg1"/>
          </a:solidFill>
          <a:ln w="25400" algn="ctr">
            <a:solidFill>
              <a:schemeClr val="folHlink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35" name="Стрелка вниз 34"/>
          <p:cNvSpPr>
            <a:spLocks noChangeArrowheads="1"/>
          </p:cNvSpPr>
          <p:nvPr/>
        </p:nvSpPr>
        <p:spPr bwMode="auto">
          <a:xfrm>
            <a:off x="3530600" y="4503738"/>
            <a:ext cx="295275" cy="361950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bg1"/>
          </a:solidFill>
          <a:ln w="25400" algn="ctr">
            <a:solidFill>
              <a:schemeClr val="folHlink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36" name="Стрелка вниз 35"/>
          <p:cNvSpPr>
            <a:spLocks noChangeArrowheads="1"/>
          </p:cNvSpPr>
          <p:nvPr/>
        </p:nvSpPr>
        <p:spPr bwMode="auto">
          <a:xfrm>
            <a:off x="5207000" y="3500438"/>
            <a:ext cx="295275" cy="361950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bg1"/>
          </a:solidFill>
          <a:ln w="25400" algn="ctr">
            <a:solidFill>
              <a:schemeClr val="folHlink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37" name="Стрелка вниз 36"/>
          <p:cNvSpPr>
            <a:spLocks noChangeArrowheads="1"/>
          </p:cNvSpPr>
          <p:nvPr/>
        </p:nvSpPr>
        <p:spPr bwMode="auto">
          <a:xfrm>
            <a:off x="3532188" y="3517900"/>
            <a:ext cx="295275" cy="361950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bg1"/>
          </a:solidFill>
          <a:ln w="25400" algn="ctr">
            <a:solidFill>
              <a:schemeClr val="folHlink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38" name="Стрелка вниз 37"/>
          <p:cNvSpPr>
            <a:spLocks noChangeArrowheads="1"/>
          </p:cNvSpPr>
          <p:nvPr/>
        </p:nvSpPr>
        <p:spPr bwMode="auto">
          <a:xfrm>
            <a:off x="4330700" y="2492375"/>
            <a:ext cx="295275" cy="361950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bg1"/>
          </a:solidFill>
          <a:ln w="25400" algn="ctr">
            <a:solidFill>
              <a:schemeClr val="folHlink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95247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48" name="Rectangle 5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49" name="Прямоугольник 2048"/>
          <p:cNvSpPr>
            <a:spLocks noChangeArrowheads="1"/>
          </p:cNvSpPr>
          <p:nvPr/>
        </p:nvSpPr>
        <p:spPr bwMode="auto">
          <a:xfrm>
            <a:off x="827088" y="115888"/>
            <a:ext cx="7629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Применение профессиональных стандартов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175" y="1052513"/>
            <a:ext cx="8640763" cy="4802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 «Специалист в области охраны труда»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приказом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Министерства труда и социальной защиты РФ от 4 августа 2014 г. №</a:t>
            </a:r>
            <a:r>
              <a:rPr lang="ru-RU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524н.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арегистрирован в Минюсте РФ 20 августа 2014 г.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Регистрационный № 33671.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Настоящий приказ вступил в силу по истечении 10 дней после дня его официального опубликования.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Текст приказа опубликован в Бюллетене нормативных актов федеральных органов исполнительной власти от 22 декабря 2014 г. N 51.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1 января 2015 г.   Профессиональный стандарт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«Специалист в области охраны труда»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является действующим нормативно-правовым актом. </a:t>
            </a:r>
          </a:p>
          <a:p>
            <a:pPr>
              <a:defRPr/>
            </a:pPr>
            <a:endParaRPr lang="ru-RU" b="1" u="sng" dirty="0"/>
          </a:p>
          <a:p>
            <a:pPr>
              <a:defRPr/>
            </a:pPr>
            <a:endParaRPr lang="ru-RU" dirty="0"/>
          </a:p>
        </p:txBody>
      </p:sp>
      <p:sp>
        <p:nvSpPr>
          <p:cNvPr id="98306" name="Прямоугольник 2"/>
          <p:cNvSpPr>
            <a:spLocks noChangeArrowheads="1"/>
          </p:cNvSpPr>
          <p:nvPr/>
        </p:nvSpPr>
        <p:spPr bwMode="auto">
          <a:xfrm>
            <a:off x="395288" y="188913"/>
            <a:ext cx="8640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Действие </a:t>
            </a:r>
            <a:r>
              <a:rPr lang="ru-RU" sz="2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профстандарта</a:t>
            </a:r>
            <a:endParaRPr lang="ru-RU" sz="2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936625"/>
          </a:xfrm>
        </p:spPr>
        <p:txBody>
          <a:bodyPr/>
          <a:lstStyle/>
          <a:p>
            <a:r>
              <a:rPr lang="ru-RU" sz="2000" b="1" smtClean="0">
                <a:solidFill>
                  <a:srgbClr val="009900"/>
                </a:solidFill>
              </a:rPr>
              <a:t>Нормативные правовые документы  к вопросу</a:t>
            </a:r>
            <a:br>
              <a:rPr lang="ru-RU" sz="2000" b="1" smtClean="0">
                <a:solidFill>
                  <a:srgbClr val="009900"/>
                </a:solidFill>
              </a:rPr>
            </a:br>
            <a:r>
              <a:rPr lang="ru-RU" sz="2000" b="1" smtClean="0">
                <a:solidFill>
                  <a:srgbClr val="009900"/>
                </a:solidFill>
              </a:rPr>
              <a:t> организации обучения по охране труда</a:t>
            </a:r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1600" dirty="0" smtClean="0"/>
              <a:t>Трудовой кодекс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/>
              <a:t>«Порядок обучения по охране труда и проверки знаний </a:t>
            </a:r>
          </a:p>
          <a:p>
            <a:pPr algn="just">
              <a:buFontTx/>
              <a:buNone/>
            </a:pPr>
            <a:r>
              <a:rPr lang="ru-RU" sz="1600" b="1" dirty="0" smtClean="0"/>
              <a:t>требований охраны труда работников организаций»</a:t>
            </a:r>
            <a:r>
              <a:rPr lang="ru-RU" sz="1600" b="1" dirty="0" smtClean="0">
                <a:solidFill>
                  <a:srgbClr val="008000"/>
                </a:solidFill>
              </a:rPr>
              <a:t>, </a:t>
            </a:r>
            <a:r>
              <a:rPr lang="ru-RU" sz="1600" dirty="0" smtClean="0"/>
              <a:t>утвержденный</a:t>
            </a:r>
          </a:p>
          <a:p>
            <a:pPr algn="just">
              <a:buFontTx/>
              <a:buNone/>
            </a:pPr>
            <a:r>
              <a:rPr lang="ru-RU" sz="1600" dirty="0" smtClean="0"/>
              <a:t>Постановлением Министерства труда и социального развития Российской</a:t>
            </a:r>
          </a:p>
          <a:p>
            <a:pPr algn="just">
              <a:buFontTx/>
              <a:buNone/>
            </a:pPr>
            <a:r>
              <a:rPr lang="ru-RU" sz="1600" dirty="0" smtClean="0"/>
              <a:t>Федерации № 1 и Министерства образования Российской Федерации</a:t>
            </a:r>
          </a:p>
          <a:p>
            <a:pPr algn="just">
              <a:buFontTx/>
              <a:buNone/>
            </a:pPr>
            <a:r>
              <a:rPr lang="ru-RU" sz="1600" dirty="0" smtClean="0"/>
              <a:t> № 29 от 13.01.2003 года;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dirty="0" smtClean="0"/>
              <a:t>Письмо Министерства труда и социального развития Российской</a:t>
            </a:r>
          </a:p>
          <a:p>
            <a:pPr algn="just">
              <a:buFontTx/>
              <a:buNone/>
            </a:pPr>
            <a:r>
              <a:rPr lang="ru-RU" sz="1400" dirty="0" smtClean="0"/>
              <a:t>Федерации  от 27.05.2004 г.  № 477-7.</a:t>
            </a:r>
          </a:p>
          <a:p>
            <a:pPr>
              <a:buFontTx/>
              <a:buNone/>
            </a:pPr>
            <a:r>
              <a:rPr lang="ru-RU" sz="1400" dirty="0" smtClean="0"/>
              <a:t>         Министерство труда и социального развития Российской Федерации в целях реализации требований Трудового кодекса Российской Федерации, Федерального закона от 24 июля 1998 г. № 125-ФЗ «Об обязательном социальном страховании от несчастных случаев на производстве и профессиональных заболеваний» и Порядка обучения по охране труда и проверки знаний требований охраны труда работников организаций, утвержденного постановлением Минтруда России и Минобразования России от 13 января 2003 года № 1/29 утвердило  </a:t>
            </a:r>
            <a:r>
              <a:rPr lang="ru-RU" sz="1400" i="1" dirty="0" smtClean="0"/>
              <a:t>Примерные учебные планы</a:t>
            </a:r>
            <a:r>
              <a:rPr lang="ru-RU" sz="1400" dirty="0" smtClean="0"/>
              <a:t> обучения по охране труда и проверки знаний требований охраны труда работников организаций и </a:t>
            </a:r>
            <a:r>
              <a:rPr lang="ru-RU" sz="1400" i="1" dirty="0" smtClean="0"/>
              <a:t>Примерную программу </a:t>
            </a:r>
            <a:r>
              <a:rPr lang="ru-RU" sz="1400" dirty="0" smtClean="0"/>
              <a:t>обучения по охране труда работников организаций;</a:t>
            </a:r>
          </a:p>
          <a:p>
            <a:pPr>
              <a:buFont typeface="Courier New" pitchFamily="49" charset="0"/>
              <a:buChar char="o"/>
            </a:pPr>
            <a:r>
              <a:rPr lang="ru-RU" sz="1400" dirty="0" smtClean="0"/>
              <a:t>ГОСТ 12.0.004-90 «Организация обучения безопасности труда».  Утвержден и введен в действие Постановлением Госстандарта СССР от 5 ноября 1990 г. №2797. Дата введения</a:t>
            </a:r>
          </a:p>
          <a:p>
            <a:pPr>
              <a:buFontTx/>
              <a:buNone/>
            </a:pPr>
            <a:r>
              <a:rPr lang="ru-RU" sz="1400" dirty="0" smtClean="0"/>
              <a:t>      1 июля 1991 года;  </a:t>
            </a:r>
          </a:p>
          <a:p>
            <a:endParaRPr lang="ru-RU" sz="1600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626F05-8E36-46BB-8170-EE12471F53C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8748464" cy="898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Реализация образовательных программ с применением электронного обучения и дистанционных образовательных технологий</a:t>
            </a: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(ст. 16 Федерального закона №273-ФЗ, ч.14 приказа </a:t>
            </a:r>
            <a:r>
              <a:rPr lang="ru-RU" sz="14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России  №499)</a:t>
            </a:r>
          </a:p>
          <a:p>
            <a:pPr algn="ctr"/>
            <a:endParaRPr lang="ru-RU" sz="1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 smtClean="0">
                <a:solidFill>
                  <a:srgbClr val="009900"/>
                </a:solidFill>
              </a:rPr>
              <a:t>      Приказ Министерства образования и науки РФ от 9 января 2014 г. № </a:t>
            </a:r>
            <a:r>
              <a:rPr lang="ru-RU" sz="1400" b="1" dirty="0" smtClean="0">
                <a:solidFill>
                  <a:srgbClr val="009900"/>
                </a:solidFill>
              </a:rPr>
              <a:t>2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</a:t>
            </a:r>
          </a:p>
          <a:p>
            <a:pPr algn="just"/>
            <a:endParaRPr lang="ru-RU" sz="1400" b="1" i="1" dirty="0" smtClean="0">
              <a:solidFill>
                <a:srgbClr val="009900"/>
              </a:solidFill>
            </a:endParaRPr>
          </a:p>
          <a:p>
            <a:pPr algn="just"/>
            <a:r>
              <a:rPr lang="ru-RU" sz="1400" dirty="0" smtClean="0"/>
              <a:t>      Установлены </a:t>
            </a:r>
            <a:r>
              <a:rPr lang="ru-RU" sz="1400" b="1" i="1" dirty="0" smtClean="0">
                <a:solidFill>
                  <a:srgbClr val="009900"/>
                </a:solidFill>
              </a:rPr>
              <a:t>правила применения электронного обучения, дистанционных технологий</a:t>
            </a:r>
            <a:r>
              <a:rPr lang="ru-RU" sz="1400" b="1" dirty="0" smtClean="0"/>
              <a:t> </a:t>
            </a:r>
            <a:r>
              <a:rPr lang="ru-RU" sz="1400" dirty="0" smtClean="0"/>
              <a:t>при реализации основных и/или дополнительных образовательных программ (далее - Порядок). Программы или их части реализуются с применением электронного обучения, дистанционных технологий в предусмотренных законодательством формах получения образования и формах обучения или при их сочетании. Это делается при проведении учебных занятий, практик, текущего контроля успеваемости, промежуточный, итоговой и (или) государственной итоговой аттестации.</a:t>
            </a:r>
          </a:p>
          <a:p>
            <a:r>
              <a:rPr lang="ru-RU" sz="1400" dirty="0" smtClean="0"/>
              <a:t>       </a:t>
            </a:r>
          </a:p>
          <a:p>
            <a:pPr algn="just"/>
            <a:r>
              <a:rPr lang="ru-RU" sz="1400" dirty="0" smtClean="0"/>
              <a:t>       </a:t>
            </a:r>
            <a:r>
              <a:rPr lang="ru-RU" sz="1400" b="1" i="1" dirty="0" smtClean="0">
                <a:solidFill>
                  <a:srgbClr val="009900"/>
                </a:solidFill>
              </a:rPr>
              <a:t>Письмо </a:t>
            </a:r>
            <a:r>
              <a:rPr lang="ru-RU" sz="1400" b="1" i="1" dirty="0" err="1" smtClean="0">
                <a:solidFill>
                  <a:srgbClr val="009900"/>
                </a:solidFill>
              </a:rPr>
              <a:t>Минобрнауки</a:t>
            </a:r>
            <a:r>
              <a:rPr lang="ru-RU" sz="1400" b="1" i="1" dirty="0" smtClean="0">
                <a:solidFill>
                  <a:srgbClr val="009900"/>
                </a:solidFill>
              </a:rPr>
              <a:t> России от 21 апреля 2015 года № ВК-1015/06  </a:t>
            </a:r>
            <a:r>
              <a:rPr lang="ru-RU" sz="1400" b="1" dirty="0" smtClean="0">
                <a:solidFill>
                  <a:srgbClr val="009900"/>
                </a:solidFill>
              </a:rPr>
              <a:t>«Методические рекомендации по реализации дополнительных профессиональных программ с использованием дистанционных образовательных технологий , электронного обучения и в сетевой форме».</a:t>
            </a:r>
          </a:p>
          <a:p>
            <a:pPr algn="just"/>
            <a:endParaRPr lang="ru-RU" sz="1400" dirty="0" smtClean="0"/>
          </a:p>
          <a:p>
            <a:r>
              <a:rPr lang="ru-RU" sz="1400" dirty="0" smtClean="0"/>
              <a:t>         При реализации образовательных программ с применением электронного обучения, дистанционных образовательных технологий в организации могут быть применены следующие модели:</a:t>
            </a:r>
          </a:p>
          <a:p>
            <a:r>
              <a:rPr lang="ru-RU" sz="1400" dirty="0" smtClean="0"/>
              <a:t>        полностью дистанционное обучение (повышение квалификации, профессиональная переподготовка) обучающегося (слушателя);</a:t>
            </a:r>
          </a:p>
          <a:p>
            <a:r>
              <a:rPr lang="ru-RU" sz="1400" dirty="0" smtClean="0"/>
              <a:t>         частичное использование дистанционных образовательных технологий, позволяющих организовать дистанционное обучение (повышение квалификации, профессиональная переподготовка) обучающегося (слушателя).</a:t>
            </a:r>
          </a:p>
          <a:p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009900"/>
                </a:solidFill>
              </a:rPr>
              <a:t/>
            </a:r>
            <a:br>
              <a:rPr lang="ru-RU" sz="1400" b="1" dirty="0" smtClean="0">
                <a:solidFill>
                  <a:srgbClr val="009900"/>
                </a:solidFill>
              </a:rPr>
            </a:br>
            <a:endParaRPr lang="ru-RU" sz="1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8640"/>
            <a:ext cx="8352928" cy="1107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9900"/>
                </a:solidFill>
              </a:rPr>
              <a:t>«Методические рекомендации по реализации дополнительных профессиональных программ с использованием дистанционных образовательных технологий , электронного обучения и в сетевой форме»</a:t>
            </a: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just"/>
            <a:r>
              <a:rPr lang="ru-RU" sz="1600" dirty="0" smtClean="0"/>
              <a:t>         </a:t>
            </a:r>
            <a:r>
              <a:rPr lang="ru-RU" sz="1400" dirty="0" smtClean="0"/>
              <a:t>Применение (использование) этих моделей образовательной организацией обуславливается в каждом </a:t>
            </a:r>
            <a:r>
              <a:rPr lang="ru-RU" sz="1400" b="1" i="1" dirty="0" smtClean="0">
                <a:solidFill>
                  <a:srgbClr val="009900"/>
                </a:solidFill>
              </a:rPr>
              <a:t>конкретном случае условиями</a:t>
            </a:r>
            <a:r>
              <a:rPr lang="ru-RU" sz="1400" dirty="0" smtClean="0"/>
              <a:t>, имеющимися у самих организаций, а именно: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dirty="0" smtClean="0"/>
              <a:t>      содержанием ДПП;</a:t>
            </a:r>
          </a:p>
          <a:p>
            <a:pPr algn="just">
              <a:buFont typeface="Wingdings" pitchFamily="2" charset="2"/>
              <a:buChar char="§"/>
            </a:pPr>
            <a:endParaRPr lang="ru-RU" sz="14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1400" dirty="0" smtClean="0"/>
              <a:t>      нормативной базой образовательной организации (локальные нормативные акты, регламентирующие порядок и особенности реализации образовательных программ с использованием электронного обучения, дистанционных образовательных технологий);</a:t>
            </a:r>
          </a:p>
          <a:p>
            <a:pPr algn="just">
              <a:buFont typeface="Wingdings" pitchFamily="2" charset="2"/>
              <a:buChar char="§"/>
            </a:pPr>
            <a:endParaRPr lang="ru-RU" sz="14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1400" dirty="0" smtClean="0"/>
              <a:t>      материально-технической базой (электронные информационные ресурсы, электронные образовательные ресурсы, совокупность информационных, телекоммуникационных технологий, соответствующих технологических средств и обеспечивающей освоение обучающимися образовательных программ в полном объеме независимо от места нахождения обучающихся);</a:t>
            </a:r>
          </a:p>
          <a:p>
            <a:pPr algn="just">
              <a:buFont typeface="Wingdings" pitchFamily="2" charset="2"/>
              <a:buChar char="§"/>
            </a:pPr>
            <a:endParaRPr lang="ru-RU" sz="14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1400" dirty="0" smtClean="0"/>
              <a:t>       уровнем кадрового потенциала организации (наличие у административных и педагогических работников соответствующего основного и (или) дополнительного профессионального образования; методическое сопровождение педагогических работников, использующих электронное обучение, дистанционные образовательные технологии).</a:t>
            </a:r>
          </a:p>
          <a:p>
            <a:endParaRPr lang="ru-RU" sz="1400" dirty="0" smtClean="0"/>
          </a:p>
          <a:p>
            <a:r>
              <a:rPr lang="ru-RU" sz="1400" dirty="0" smtClean="0"/>
              <a:t>      </a:t>
            </a:r>
          </a:p>
          <a:p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352928" cy="1175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9900"/>
                </a:solidFill>
              </a:rPr>
              <a:t>Нормативная правовая база применения электронного</a:t>
            </a:r>
          </a:p>
          <a:p>
            <a:pPr algn="ctr"/>
            <a:r>
              <a:rPr lang="ru-RU" sz="1600" b="1" dirty="0" smtClean="0">
                <a:solidFill>
                  <a:srgbClr val="009900"/>
                </a:solidFill>
              </a:rPr>
              <a:t>обучения, дистанционных образовательных технологий</a:t>
            </a: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just"/>
            <a:r>
              <a:rPr lang="ru-RU" sz="1600" dirty="0" smtClean="0"/>
              <a:t>       </a:t>
            </a:r>
            <a:r>
              <a:rPr lang="ru-RU" sz="1400" dirty="0" smtClean="0"/>
              <a:t>На основе имеющейся нормативной правовой базы образовательная организация, использующая электронное обучение, дистанционные образовательные технологии, </a:t>
            </a:r>
            <a:r>
              <a:rPr lang="ru-RU" sz="1400" i="1" dirty="0" smtClean="0">
                <a:solidFill>
                  <a:srgbClr val="008000"/>
                </a:solidFill>
              </a:rPr>
              <a:t>разрабатывает соответствующие локальные нормативные акты</a:t>
            </a:r>
            <a:r>
              <a:rPr lang="ru-RU" sz="1400" dirty="0" smtClean="0"/>
              <a:t>, входящие в систему локальных нормативных актов, обеспечивающих образовательную деятельность организации.</a:t>
            </a:r>
          </a:p>
          <a:p>
            <a:r>
              <a:rPr lang="ru-RU" sz="1600" dirty="0" smtClean="0"/>
              <a:t>         </a:t>
            </a:r>
            <a:r>
              <a:rPr lang="ru-RU" sz="1400" dirty="0" smtClean="0"/>
              <a:t>В образовательной организации могут быть разработаны следующие локальные нормативные акты: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       </a:t>
            </a:r>
            <a:r>
              <a:rPr lang="ru-RU" sz="1400" i="1" dirty="0" smtClean="0">
                <a:solidFill>
                  <a:srgbClr val="008000"/>
                </a:solidFill>
              </a:rPr>
              <a:t>положение </a:t>
            </a:r>
            <a:r>
              <a:rPr lang="ru-RU" sz="1400" dirty="0" smtClean="0"/>
              <a:t>об использовании электронного обучения, дистанционных образовательных технологий при реализации дополнительных профессиональных программ;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         </a:t>
            </a:r>
            <a:r>
              <a:rPr lang="ru-RU" sz="1400" i="1" dirty="0" smtClean="0">
                <a:solidFill>
                  <a:srgbClr val="008000"/>
                </a:solidFill>
              </a:rPr>
              <a:t>нормы времени </a:t>
            </a:r>
            <a:r>
              <a:rPr lang="ru-RU" sz="1400" dirty="0" smtClean="0"/>
              <a:t>для расчета объема учебной, учебно-методической и организационной работы, выполняемой преподавателями при реализации дополнительных профессиональных программ с использованием электронного обучения, дистанционных образовательных технологий;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     </a:t>
            </a:r>
            <a:r>
              <a:rPr lang="ru-RU" sz="1400" i="1" dirty="0" smtClean="0">
                <a:solidFill>
                  <a:srgbClr val="008000"/>
                </a:solidFill>
              </a:rPr>
              <a:t>требования к структуре</a:t>
            </a:r>
            <a:r>
              <a:rPr lang="ru-RU" sz="1400" dirty="0" smtClean="0"/>
              <a:t>, содержанию и оформлению электронных учебно-методических комплектов;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      </a:t>
            </a:r>
            <a:r>
              <a:rPr lang="ru-RU" sz="1400" i="1" dirty="0" smtClean="0">
                <a:solidFill>
                  <a:srgbClr val="008000"/>
                </a:solidFill>
              </a:rPr>
              <a:t>инструкции </a:t>
            </a:r>
            <a:r>
              <a:rPr lang="ru-RU" sz="1400" dirty="0" smtClean="0"/>
              <a:t>для слушателей, педагогических работников, технических специалистов (программистов, техников);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      </a:t>
            </a:r>
            <a:r>
              <a:rPr lang="ru-RU" sz="1400" i="1" dirty="0" smtClean="0">
                <a:solidFill>
                  <a:srgbClr val="008000"/>
                </a:solidFill>
              </a:rPr>
              <a:t>формы документов</a:t>
            </a:r>
            <a:r>
              <a:rPr lang="ru-RU" sz="1400" dirty="0" smtClean="0"/>
              <a:t>, оформляемые при реализации ДПП с использованием электронного обучения, дистанционных образовательных технологий (заявление слушателя на обучение по программе, реализуемой с использованием электронного обучения, дистанционных образовательных технологий; учебный план программы, реализуемой с использованием частично или в полном объеме электронного обучения, дистанционных образовательных технологий; календарный  учебный график проведения дистанционных занятий и др.).</a:t>
            </a:r>
          </a:p>
          <a:p>
            <a:pPr>
              <a:buFont typeface="Wingdings" pitchFamily="2" charset="2"/>
              <a:buChar char="§"/>
            </a:pPr>
            <a:endParaRPr lang="ru-RU" sz="1400" dirty="0" smtClean="0"/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8424936" cy="115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9900"/>
                </a:solidFill>
              </a:rPr>
              <a:t>Материально-техническая база применения электронного</a:t>
            </a:r>
          </a:p>
          <a:p>
            <a:pPr algn="ctr"/>
            <a:r>
              <a:rPr lang="ru-RU" sz="1600" b="1" dirty="0" smtClean="0">
                <a:solidFill>
                  <a:srgbClr val="009900"/>
                </a:solidFill>
              </a:rPr>
              <a:t>обучения, дистанционных образовательных технологий</a:t>
            </a: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just"/>
            <a:r>
              <a:rPr lang="ru-RU" sz="1600" dirty="0" smtClean="0"/>
              <a:t>          </a:t>
            </a:r>
            <a:r>
              <a:rPr lang="ru-RU" sz="1400" dirty="0" smtClean="0"/>
              <a:t>Образовательная организация должна обеспечить  функционирование </a:t>
            </a:r>
            <a:r>
              <a:rPr lang="ru-RU" sz="1400" i="1" dirty="0" smtClean="0">
                <a:solidFill>
                  <a:srgbClr val="008000"/>
                </a:solidFill>
              </a:rPr>
              <a:t>информационно-образовательной среды, </a:t>
            </a:r>
            <a:r>
              <a:rPr lang="ru-RU" sz="1400" dirty="0" smtClean="0"/>
              <a:t>включающей в себя электронные </a:t>
            </a:r>
            <a:r>
              <a:rPr lang="ru-RU" sz="1400" i="1" dirty="0" smtClean="0">
                <a:solidFill>
                  <a:srgbClr val="008000"/>
                </a:solidFill>
              </a:rPr>
              <a:t>информационные ресурсы</a:t>
            </a:r>
            <a:r>
              <a:rPr lang="ru-RU" sz="1400" dirty="0" smtClean="0"/>
              <a:t>, электронные образовательные ресурсы, совокупность информационных технологий, телекоммуникационных технологий, соответствующих технологических средств и обеспечивающую освоение обучающимися образовательных программ полностью или частично независимо от места нахождения обучающихся.</a:t>
            </a:r>
          </a:p>
          <a:p>
            <a:pPr algn="just"/>
            <a:r>
              <a:rPr lang="ru-RU" sz="1400" dirty="0" smtClean="0"/>
              <a:t>        В соответствии с нормами  Федерального закона №273-ФЗ «образовательные организации формируют </a:t>
            </a:r>
            <a:r>
              <a:rPr lang="ru-RU" sz="1400" i="1" dirty="0" smtClean="0">
                <a:solidFill>
                  <a:srgbClr val="008000"/>
                </a:solidFill>
              </a:rPr>
              <a:t>открытые</a:t>
            </a:r>
            <a:r>
              <a:rPr lang="ru-RU" sz="1400" u="sng" dirty="0" smtClean="0"/>
              <a:t> </a:t>
            </a:r>
            <a:r>
              <a:rPr lang="ru-RU" sz="1400" i="1" dirty="0" smtClean="0">
                <a:solidFill>
                  <a:srgbClr val="008000"/>
                </a:solidFill>
              </a:rPr>
              <a:t>и общедоступные информационные ресурсы</a:t>
            </a:r>
            <a:r>
              <a:rPr lang="ru-RU" sz="1400" dirty="0" smtClean="0"/>
              <a:t>, содержащие </a:t>
            </a:r>
            <a:r>
              <a:rPr lang="ru-RU" sz="1400" i="1" dirty="0" smtClean="0">
                <a:solidFill>
                  <a:srgbClr val="008000"/>
                </a:solidFill>
              </a:rPr>
              <a:t>информацию об их </a:t>
            </a:r>
            <a:r>
              <a:rPr lang="ru-RU" sz="1400" b="1" i="1" dirty="0" smtClean="0">
                <a:solidFill>
                  <a:srgbClr val="008000"/>
                </a:solidFill>
              </a:rPr>
              <a:t>деятельности</a:t>
            </a:r>
            <a:r>
              <a:rPr lang="ru-RU" sz="1400" dirty="0" smtClean="0"/>
              <a:t>, и обеспечивают доступ к таким ресурсам посредством размещения их в информационно-телекоммуникационных сетях, в том числе на официальном сайте образовательной организации в сети "Интернет" (ст. 29).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ru-RU" sz="1400" i="1" dirty="0" smtClean="0">
                <a:solidFill>
                  <a:srgbClr val="008000"/>
                </a:solidFill>
              </a:rPr>
              <a:t>Требования</a:t>
            </a:r>
            <a:r>
              <a:rPr lang="ru-RU" sz="1400" dirty="0" smtClean="0"/>
              <a:t>  к структуре официального сайта образовательной организации в информационно-телекоммуникационной сети «Интернет» и формату представления на нем информации утверждены </a:t>
            </a:r>
            <a:r>
              <a:rPr lang="ru-RU" sz="1400" i="1" dirty="0" smtClean="0">
                <a:solidFill>
                  <a:srgbClr val="008000"/>
                </a:solidFill>
              </a:rPr>
              <a:t>приказом</a:t>
            </a:r>
            <a:r>
              <a:rPr lang="ru-RU" sz="1400" dirty="0" smtClean="0"/>
              <a:t> Федеральной службы по надзору в сфере образования и науки  (</a:t>
            </a:r>
            <a:r>
              <a:rPr lang="ru-RU" sz="1400" dirty="0" err="1" smtClean="0"/>
              <a:t>Рособрнадзор</a:t>
            </a:r>
            <a:r>
              <a:rPr lang="ru-RU" sz="1400" dirty="0" smtClean="0"/>
              <a:t>) от </a:t>
            </a:r>
            <a:r>
              <a:rPr lang="ru-RU" sz="1400" i="1" dirty="0" smtClean="0">
                <a:solidFill>
                  <a:srgbClr val="008000"/>
                </a:solidFill>
              </a:rPr>
              <a:t>29.05.2014 г. №785. </a:t>
            </a:r>
          </a:p>
          <a:p>
            <a:pPr algn="just"/>
            <a:endParaRPr lang="ru-RU" sz="1400" i="1" dirty="0" smtClean="0">
              <a:solidFill>
                <a:srgbClr val="008000"/>
              </a:solidFill>
            </a:endParaRPr>
          </a:p>
          <a:p>
            <a:pPr algn="just"/>
            <a:r>
              <a:rPr lang="ru-RU" sz="1400" dirty="0" smtClean="0"/>
              <a:t>       Федеральная служба по надзору в сфере образования и науки в </a:t>
            </a:r>
            <a:r>
              <a:rPr lang="ru-RU" sz="1400" i="1" dirty="0" smtClean="0">
                <a:solidFill>
                  <a:srgbClr val="008000"/>
                </a:solidFill>
              </a:rPr>
              <a:t>письме от 25.03.2015 года № 07-675</a:t>
            </a:r>
            <a:r>
              <a:rPr lang="ru-RU" sz="1400" dirty="0" smtClean="0"/>
              <a:t> направила для использования в деятельности образовательной организации «Методические рекомендации представления информации об образовательной организации в открытых источниках с учетом соблюдения требований законодательства в сфере образования".</a:t>
            </a:r>
          </a:p>
          <a:p>
            <a:pPr algn="just"/>
            <a:endParaRPr lang="ru-RU" sz="1400" dirty="0" smtClean="0"/>
          </a:p>
          <a:p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9"/>
            <a:ext cx="8424936" cy="710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9900"/>
                </a:solidFill>
              </a:rPr>
              <a:t>«Методические рекомендации представления информации об образовательной организации в открытых источниках с учетом соблюдения требований законодательства в сфере образования»</a:t>
            </a: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just"/>
            <a:r>
              <a:rPr lang="ru-RU" sz="1400" dirty="0" smtClean="0"/>
              <a:t>      </a:t>
            </a:r>
            <a:r>
              <a:rPr lang="ru-RU" sz="1400" b="1" i="1" dirty="0" smtClean="0">
                <a:solidFill>
                  <a:srgbClr val="008000"/>
                </a:solidFill>
              </a:rPr>
              <a:t>Правила</a:t>
            </a:r>
            <a:r>
              <a:rPr lang="ru-RU" sz="1400" dirty="0" smtClean="0"/>
              <a:t> размещения на официальном сайте образовательной организации в информационно-телекоммуникационной сети "Интернет" и обновления информации об образовательной организации утверждены </a:t>
            </a:r>
            <a:r>
              <a:rPr lang="ru-RU" sz="1400" i="1" dirty="0" smtClean="0">
                <a:solidFill>
                  <a:srgbClr val="008000"/>
                </a:solidFill>
              </a:rPr>
              <a:t>постановлением Правительства </a:t>
            </a:r>
            <a:r>
              <a:rPr lang="ru-RU" sz="1400" dirty="0" smtClean="0"/>
              <a:t>Российской Федерации </a:t>
            </a:r>
            <a:r>
              <a:rPr lang="ru-RU" sz="1400" i="1" dirty="0" smtClean="0">
                <a:solidFill>
                  <a:srgbClr val="008000"/>
                </a:solidFill>
              </a:rPr>
              <a:t>от 10.07.2013 N 582 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       Согласно положениям  постановления N 582 образовательные организации высшего образования должны размещать на официальном сайте: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  информацию:</a:t>
            </a:r>
          </a:p>
          <a:p>
            <a:r>
              <a:rPr lang="ru-RU" sz="1400" dirty="0" smtClean="0"/>
              <a:t>       о структуре и об органах управления образовательной организации;</a:t>
            </a:r>
          </a:p>
          <a:p>
            <a:r>
              <a:rPr lang="ru-RU" sz="1400" dirty="0" smtClean="0"/>
              <a:t>       о реализуемых образовательных программах с указанием учебных</a:t>
            </a:r>
          </a:p>
          <a:p>
            <a:r>
              <a:rPr lang="ru-RU" sz="1400" dirty="0" smtClean="0"/>
              <a:t>предметов, курсов, дисциплин (модулей), практики, предусмотренных образовательной программой;</a:t>
            </a:r>
          </a:p>
          <a:p>
            <a:r>
              <a:rPr lang="ru-RU" sz="1400" dirty="0" smtClean="0"/>
              <a:t>       о языках образования;</a:t>
            </a:r>
          </a:p>
          <a:p>
            <a:r>
              <a:rPr lang="ru-RU" sz="1400" dirty="0" smtClean="0"/>
              <a:t>       о руководителе, его заместителях, руководителей филиалов;</a:t>
            </a:r>
          </a:p>
          <a:p>
            <a:r>
              <a:rPr lang="ru-RU" sz="1400" dirty="0" smtClean="0"/>
              <a:t>       о наличии общежития, интерната, количестве жилых помещений в общежитии,</a:t>
            </a:r>
          </a:p>
          <a:p>
            <a:r>
              <a:rPr lang="ru-RU" sz="1400" dirty="0" smtClean="0"/>
              <a:t>интернате для иногородних обучающихся, формировании платы за проживание в общежитии;</a:t>
            </a:r>
          </a:p>
          <a:p>
            <a:r>
              <a:rPr lang="ru-RU" sz="1400" dirty="0" smtClean="0"/>
              <a:t>        о трудоустройстве выпускников.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 копии:</a:t>
            </a:r>
          </a:p>
          <a:p>
            <a:r>
              <a:rPr lang="ru-RU" sz="1400" dirty="0" smtClean="0"/>
              <a:t>        локальных актов (устава, лицензии на осуществление образовательной деятельности и ряд др.  Документов, регулирующих образовательные отношения в пределах своей компетенции согласно ст. 30 Федерального закона №273-ФЗ);</a:t>
            </a:r>
          </a:p>
          <a:p>
            <a:pPr algn="just"/>
            <a:r>
              <a:rPr lang="ru-RU" sz="1400" dirty="0" smtClean="0"/>
              <a:t>        предписаний органов, осуществляющих государственный контроль (надзор)</a:t>
            </a:r>
          </a:p>
          <a:p>
            <a:pPr algn="just"/>
            <a:r>
              <a:rPr lang="ru-RU" sz="1400" dirty="0" smtClean="0"/>
              <a:t>сфере образования, отчетов об их исполнении;</a:t>
            </a:r>
          </a:p>
          <a:p>
            <a:pPr algn="just"/>
            <a:r>
              <a:rPr lang="ru-RU" sz="1400" dirty="0" smtClean="0"/>
              <a:t>        иной информации, которая размещается, опубликовывается по решению образовательной организации и (или) размещение, опубликование которой являются обязательными в соответствии с законодательством Российской Федерации.</a:t>
            </a:r>
          </a:p>
          <a:p>
            <a:endParaRPr lang="ru-RU" sz="1400" dirty="0" smtClean="0"/>
          </a:p>
          <a:p>
            <a:pPr algn="just"/>
            <a:endParaRPr lang="ru-RU" sz="1400" dirty="0" smtClean="0"/>
          </a:p>
          <a:p>
            <a:r>
              <a:rPr lang="ru-RU" sz="1400" dirty="0" smtClean="0"/>
              <a:t>       </a:t>
            </a:r>
            <a:endParaRPr lang="ru-RU" sz="1600" b="1" dirty="0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32656"/>
            <a:ext cx="842493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9900"/>
                </a:solidFill>
              </a:rPr>
              <a:t>«Методические рекомендации представления информации об образовательной организации в открытых источниках с учетом соблюдения требований законодательства в сфере образования»</a:t>
            </a: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just"/>
            <a:r>
              <a:rPr lang="ru-RU" sz="1400" dirty="0" smtClean="0"/>
              <a:t>      Согласно приказу </a:t>
            </a:r>
            <a:r>
              <a:rPr lang="ru-RU" sz="1400" dirty="0" err="1" smtClean="0"/>
              <a:t>Рособрнадзора</a:t>
            </a:r>
            <a:r>
              <a:rPr lang="ru-RU" sz="1400" dirty="0" smtClean="0"/>
              <a:t> N 785 для размещения информации на официальном сайте должен быть создан </a:t>
            </a:r>
            <a:r>
              <a:rPr lang="ru-RU" sz="1400" i="1" dirty="0" smtClean="0">
                <a:solidFill>
                  <a:srgbClr val="008000"/>
                </a:solidFill>
              </a:rPr>
              <a:t>специальный раздел "Сведения об образовательной организации"</a:t>
            </a:r>
            <a:r>
              <a:rPr lang="ru-RU" sz="1400" dirty="0" smtClean="0"/>
              <a:t>, содержащий следующие подразделы:</a:t>
            </a:r>
          </a:p>
          <a:p>
            <a:pPr algn="just"/>
            <a:r>
              <a:rPr lang="ru-RU" sz="1400" dirty="0" smtClean="0"/>
              <a:t>      "Основные сведения";</a:t>
            </a:r>
          </a:p>
          <a:p>
            <a:pPr algn="just"/>
            <a:r>
              <a:rPr lang="ru-RU" sz="1400" dirty="0" smtClean="0"/>
              <a:t>       "Структура и органы управления образовательной организацией" ;</a:t>
            </a:r>
          </a:p>
          <a:p>
            <a:pPr algn="just"/>
            <a:r>
              <a:rPr lang="ru-RU" sz="1400" dirty="0" smtClean="0"/>
              <a:t>        "</a:t>
            </a:r>
            <a:r>
              <a:rPr lang="ru-RU" sz="1400" dirty="0" smtClean="0"/>
              <a:t>Документы»;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"</a:t>
            </a:r>
            <a:r>
              <a:rPr lang="ru-RU" sz="1400" dirty="0" smtClean="0"/>
              <a:t>Образование»;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"Образовательные </a:t>
            </a:r>
            <a:r>
              <a:rPr lang="ru-RU" sz="1400" dirty="0" smtClean="0"/>
              <a:t>стандарты»;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"Руководство. Педагогический (научно-педагогический) </a:t>
            </a:r>
            <a:r>
              <a:rPr lang="ru-RU" sz="1400" dirty="0" smtClean="0"/>
              <a:t>состав»;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"Материально-техническое обеспечение и оснащённость образовательного </a:t>
            </a:r>
            <a:r>
              <a:rPr lang="ru-RU" sz="1400" dirty="0" smtClean="0"/>
              <a:t>процесса»;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 "Стипендии и иные виды материальной поддержки«; </a:t>
            </a:r>
          </a:p>
          <a:p>
            <a:pPr algn="just"/>
            <a:r>
              <a:rPr lang="ru-RU" sz="1400" dirty="0" smtClean="0"/>
              <a:t>         "Платные образовательные </a:t>
            </a:r>
            <a:r>
              <a:rPr lang="ru-RU" sz="1400" dirty="0" smtClean="0"/>
              <a:t>услуги»; 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 "Финансово-хозяйственная деятельность»;</a:t>
            </a:r>
          </a:p>
          <a:p>
            <a:pPr algn="just"/>
            <a:r>
              <a:rPr lang="ru-RU" sz="1400" dirty="0" smtClean="0"/>
              <a:t>         "Вакантные места для приёма (</a:t>
            </a:r>
            <a:r>
              <a:rPr lang="ru-RU" sz="1400" smtClean="0"/>
              <a:t>перевода</a:t>
            </a:r>
            <a:r>
              <a:rPr lang="ru-RU" sz="1400" smtClean="0"/>
              <a:t>)».  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 Следование образовательными организациями таким методическим рекомендациям обеспечит соблюдение ими требований законодательства. Использование методических рекомендаций позволит образовательным организациям </a:t>
            </a:r>
            <a:r>
              <a:rPr lang="ru-RU" sz="1400" i="1" dirty="0" smtClean="0">
                <a:solidFill>
                  <a:srgbClr val="008000"/>
                </a:solidFill>
              </a:rPr>
              <a:t>систематизировать информацию на официальных сайтах образовательных организаций, обеспечит её информативность, доступность и соответствие требованиям законодательства.</a:t>
            </a:r>
          </a:p>
          <a:p>
            <a:pPr algn="just"/>
            <a:endParaRPr lang="ru-RU" sz="1400" dirty="0" smtClean="0"/>
          </a:p>
          <a:p>
            <a:pPr algn="just"/>
            <a:endParaRPr lang="ru-RU" sz="1600" dirty="0" smtClean="0"/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  <a:p>
            <a:pPr algn="ctr"/>
            <a:endParaRPr lang="ru-RU" sz="1600" b="1" dirty="0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009900"/>
                </a:solidFill>
              </a:rPr>
              <a:t>«При реализации дополнительных профессиональных программ  возможно использование различных образовательных технологий, в том числе дистанционных образовательных технологий и электронного обучения»</a:t>
            </a:r>
            <a:br>
              <a:rPr lang="ru-RU" sz="1600" b="1" dirty="0" smtClean="0">
                <a:solidFill>
                  <a:srgbClr val="009900"/>
                </a:solidFill>
              </a:rPr>
            </a:b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(ч.14 приказа </a:t>
            </a:r>
            <a:r>
              <a:rPr lang="ru-RU" sz="1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Минобрнауки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России  №499)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323850" y="1412875"/>
            <a:ext cx="8362950" cy="4713288"/>
          </a:xfrm>
        </p:spPr>
        <p:txBody>
          <a:bodyPr/>
          <a:lstStyle/>
          <a:p>
            <a:pPr>
              <a:buFontTx/>
              <a:buNone/>
            </a:pPr>
            <a:endParaRPr lang="ru-RU" sz="1800" dirty="0" smtClean="0"/>
          </a:p>
          <a:p>
            <a:pPr>
              <a:buFontTx/>
              <a:buNone/>
            </a:pPr>
            <a:r>
              <a:rPr lang="ru-RU" sz="1800" dirty="0" smtClean="0"/>
              <a:t>      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08132A-2317-4C1F-9DDA-BE853F69D5AA}" type="slidenum">
              <a:rPr lang="ru-RU" smtClean="0"/>
              <a:pPr/>
              <a:t>36</a:t>
            </a:fld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1412875"/>
            <a:ext cx="8713788" cy="86238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  <a:cs typeface="+mn-cs"/>
              </a:rPr>
              <a:t>      Дистанционное обучение на основе  системного комплекса электронного обучения и проверки знаний  требований охраны труда «HS</a:t>
            </a:r>
            <a:r>
              <a:rPr lang="en-US" sz="1600" dirty="0">
                <a:latin typeface="+mn-lt"/>
                <a:cs typeface="+mn-cs"/>
              </a:rPr>
              <a:t>A</a:t>
            </a:r>
            <a:r>
              <a:rPr lang="ru-RU" sz="1600" dirty="0">
                <a:latin typeface="+mn-lt"/>
                <a:cs typeface="+mn-cs"/>
              </a:rPr>
              <a:t>-Охрана труда V 1.0»*</a:t>
            </a:r>
          </a:p>
          <a:p>
            <a:pPr algn="just">
              <a:defRPr/>
            </a:pPr>
            <a:endParaRPr lang="ru-RU" sz="1600" dirty="0"/>
          </a:p>
          <a:p>
            <a:pPr algn="just">
              <a:defRPr/>
            </a:pPr>
            <a:r>
              <a:rPr lang="ru-RU" sz="1600" dirty="0"/>
              <a:t>     Дистанционное обучение предусматривает  обеспечение слушателей  </a:t>
            </a:r>
            <a:r>
              <a:rPr lang="ru-RU" sz="1600" i="1" dirty="0">
                <a:solidFill>
                  <a:srgbClr val="009900"/>
                </a:solidFill>
              </a:rPr>
              <a:t>электронными курсами</a:t>
            </a:r>
            <a:r>
              <a:rPr lang="ru-RU" sz="1600" dirty="0"/>
              <a:t>, состоящими  из 4 блоков и модулей в зависимости от категории слушателей, посредством использования возможностей сети  Интернет и создания условий свободного доступа к ним; включает систему </a:t>
            </a:r>
            <a:r>
              <a:rPr lang="ru-RU" sz="1600" i="1" dirty="0">
                <a:solidFill>
                  <a:srgbClr val="009900"/>
                </a:solidFill>
              </a:rPr>
              <a:t>проверочного и итогового тестирования</a:t>
            </a:r>
            <a:r>
              <a:rPr lang="ru-RU" sz="1600" dirty="0"/>
              <a:t>: тесты промежуточного, текущего и итогового контроля, состоящие из 500 тестовых вопросов. </a:t>
            </a:r>
            <a:r>
              <a:rPr lang="ru-RU" sz="1600" dirty="0" smtClean="0"/>
              <a:t>В </a:t>
            </a:r>
            <a:r>
              <a:rPr lang="ru-RU" sz="1600" i="1" dirty="0">
                <a:solidFill>
                  <a:srgbClr val="009900"/>
                </a:solidFill>
              </a:rPr>
              <a:t>базу знаний </a:t>
            </a:r>
            <a:r>
              <a:rPr lang="ru-RU" sz="1600" dirty="0"/>
              <a:t>дистанционного обучения входит </a:t>
            </a:r>
            <a:r>
              <a:rPr lang="ru-RU" sz="1600" dirty="0" smtClean="0"/>
              <a:t>библиотека </a:t>
            </a:r>
            <a:r>
              <a:rPr lang="ru-RU" sz="1600" dirty="0"/>
              <a:t>актуализированных нормативных правовых документов, справочная информация (образцы и формы  документов по охране труда, консультации экспертов по вопросам охраны труда, проекты инструкций и т. д</a:t>
            </a:r>
            <a:r>
              <a:rPr lang="ru-RU" sz="1600" dirty="0" smtClean="0"/>
              <a:t>.).</a:t>
            </a:r>
          </a:p>
          <a:p>
            <a:pPr algn="just">
              <a:defRPr/>
            </a:pPr>
            <a:endParaRPr lang="ru-RU" sz="1600" dirty="0"/>
          </a:p>
          <a:p>
            <a:pPr>
              <a:lnSpc>
                <a:spcPct val="80000"/>
              </a:lnSpc>
              <a:defRPr/>
            </a:pPr>
            <a:r>
              <a:rPr lang="ru-RU" sz="2000" dirty="0" smtClean="0"/>
              <a:t>        </a:t>
            </a:r>
            <a:r>
              <a:rPr lang="ru-RU" sz="2000" i="1" dirty="0"/>
              <a:t>* </a:t>
            </a:r>
            <a:r>
              <a:rPr lang="ru-RU" sz="1400" i="1" dirty="0"/>
              <a:t>Системный комплекс электронного обучения и проверки знаний  требований охраны труда «HS</a:t>
            </a:r>
            <a:r>
              <a:rPr lang="en-US" sz="1400" i="1" dirty="0"/>
              <a:t>A</a:t>
            </a:r>
            <a:r>
              <a:rPr lang="ru-RU" sz="1400" i="1" dirty="0"/>
              <a:t>-Охрана труда V 1.0» разработан ООО «</a:t>
            </a:r>
            <a:r>
              <a:rPr lang="ru-RU" sz="1400" i="1" dirty="0" err="1"/>
              <a:t>Эйч-Эс-Эй</a:t>
            </a:r>
            <a:r>
              <a:rPr lang="ru-RU" sz="1400" i="1" dirty="0"/>
              <a:t> «Обучение» совместно  с ФГБУ «ВНИИ охраны и экономики труда» Минтруда России.</a:t>
            </a:r>
          </a:p>
          <a:p>
            <a:pPr>
              <a:lnSpc>
                <a:spcPct val="80000"/>
              </a:lnSpc>
              <a:defRPr/>
            </a:pPr>
            <a:r>
              <a:rPr lang="ru-RU" sz="1400" i="1" dirty="0"/>
              <a:t>               </a:t>
            </a:r>
          </a:p>
          <a:p>
            <a:pPr>
              <a:lnSpc>
                <a:spcPct val="80000"/>
              </a:lnSpc>
              <a:defRPr/>
            </a:pPr>
            <a:r>
              <a:rPr lang="ru-RU" sz="1400" i="1" dirty="0"/>
              <a:t>            Рекомендация о практическом использовании Системы ДО - Письмо Минтруда России от 18.07.2012 №15-0-4   </a:t>
            </a:r>
            <a:endParaRPr lang="ru-RU" sz="1400" i="1" dirty="0" smtClean="0"/>
          </a:p>
          <a:p>
            <a:pPr>
              <a:lnSpc>
                <a:spcPct val="80000"/>
              </a:lnSpc>
              <a:defRPr/>
            </a:pPr>
            <a:r>
              <a:rPr lang="ru-RU" sz="1400" i="1" dirty="0" smtClean="0"/>
              <a:t> </a:t>
            </a:r>
          </a:p>
          <a:p>
            <a:pPr>
              <a:buFontTx/>
              <a:buNone/>
            </a:pPr>
            <a:r>
              <a:rPr lang="ru-RU" sz="1400" dirty="0" smtClean="0"/>
              <a:t>            Контактная информация:</a:t>
            </a:r>
            <a:r>
              <a:rPr lang="ru-RU" sz="1400" u="sng" dirty="0" smtClean="0"/>
              <a:t> </a:t>
            </a:r>
            <a:r>
              <a:rPr lang="en-US" sz="1400" dirty="0" smtClean="0">
                <a:hlinkClick r:id="rId2"/>
              </a:rPr>
              <a:t>www.HSA-TRAINING.ru</a:t>
            </a:r>
            <a:r>
              <a:rPr lang="ru-RU" sz="1400" dirty="0" smtClean="0"/>
              <a:t>  </a:t>
            </a:r>
            <a:r>
              <a:rPr lang="en-US" sz="1400" dirty="0" smtClean="0">
                <a:hlinkClick r:id="rId3"/>
              </a:rPr>
              <a:t>info@hsa-taraining.ru</a:t>
            </a:r>
            <a:endParaRPr lang="ru-RU" sz="1400" dirty="0" smtClean="0"/>
          </a:p>
          <a:p>
            <a:pPr>
              <a:buFontTx/>
              <a:buNone/>
            </a:pPr>
            <a:r>
              <a:rPr lang="ru-RU" sz="1400" dirty="0" smtClean="0"/>
              <a:t>            Добромыслов Дмитрий Евгеньевич 8(499)164-96-80 ; </a:t>
            </a:r>
            <a:r>
              <a:rPr lang="en-US" sz="1400" dirty="0" smtClean="0">
                <a:hlinkClick r:id="rId2"/>
              </a:rPr>
              <a:t>ddmitriy01@mail.ru</a:t>
            </a:r>
            <a:r>
              <a:rPr lang="ru-RU" sz="1400" dirty="0" smtClean="0">
                <a:hlinkClick r:id="rId2"/>
              </a:rPr>
              <a:t> </a:t>
            </a:r>
            <a:endParaRPr lang="en-US" sz="1400" dirty="0" smtClean="0">
              <a:hlinkClick r:id="rId2"/>
            </a:endParaRPr>
          </a:p>
          <a:p>
            <a:pPr>
              <a:lnSpc>
                <a:spcPct val="80000"/>
              </a:lnSpc>
              <a:defRPr/>
            </a:pPr>
            <a:endParaRPr lang="ru-RU" sz="1400" i="1" dirty="0"/>
          </a:p>
          <a:p>
            <a:pPr>
              <a:defRPr/>
            </a:pPr>
            <a:endParaRPr lang="ru-RU" sz="1600" dirty="0">
              <a:latin typeface="+mn-lt"/>
              <a:cs typeface="+mn-cs"/>
            </a:endParaRPr>
          </a:p>
          <a:p>
            <a:pPr>
              <a:defRPr/>
            </a:pPr>
            <a:endParaRPr lang="ru-RU" sz="1600" dirty="0">
              <a:latin typeface="+mn-lt"/>
              <a:cs typeface="+mn-cs"/>
            </a:endParaRPr>
          </a:p>
          <a:p>
            <a:pPr>
              <a:defRPr/>
            </a:pPr>
            <a:endParaRPr lang="ru-RU" sz="1600" dirty="0">
              <a:latin typeface="+mn-lt"/>
              <a:cs typeface="+mn-cs"/>
            </a:endParaRPr>
          </a:p>
          <a:p>
            <a:pPr>
              <a:defRPr/>
            </a:pPr>
            <a:endParaRPr lang="ru-RU" sz="1600" dirty="0">
              <a:latin typeface="+mn-lt"/>
              <a:cs typeface="+mn-cs"/>
            </a:endParaRPr>
          </a:p>
          <a:p>
            <a:pPr>
              <a:defRPr/>
            </a:pPr>
            <a:endParaRPr lang="ru-RU" sz="1600" dirty="0">
              <a:latin typeface="+mn-lt"/>
              <a:cs typeface="+mn-cs"/>
            </a:endParaRPr>
          </a:p>
          <a:p>
            <a:pPr>
              <a:defRPr/>
            </a:pPr>
            <a:endParaRPr lang="ru-RU" sz="1600" dirty="0">
              <a:latin typeface="+mn-lt"/>
              <a:cs typeface="+mn-cs"/>
            </a:endParaRPr>
          </a:p>
          <a:p>
            <a:pPr>
              <a:defRPr/>
            </a:pPr>
            <a:endParaRPr lang="ru-RU" sz="1600" dirty="0">
              <a:latin typeface="+mn-lt"/>
              <a:cs typeface="+mn-cs"/>
            </a:endParaRPr>
          </a:p>
          <a:p>
            <a:pPr>
              <a:defRPr/>
            </a:pPr>
            <a:endParaRPr lang="ru-RU" sz="1600" dirty="0">
              <a:latin typeface="+mn-lt"/>
              <a:cs typeface="+mn-cs"/>
            </a:endParaRPr>
          </a:p>
          <a:p>
            <a:pPr>
              <a:defRPr/>
            </a:pPr>
            <a:endParaRPr lang="ru-RU" sz="1600" dirty="0">
              <a:latin typeface="+mn-lt"/>
              <a:cs typeface="+mn-cs"/>
            </a:endParaRPr>
          </a:p>
          <a:p>
            <a:pPr>
              <a:defRPr/>
            </a:pPr>
            <a:endParaRPr lang="ru-RU" sz="1600" dirty="0">
              <a:latin typeface="+mn-lt"/>
              <a:cs typeface="+mn-cs"/>
            </a:endParaRPr>
          </a:p>
          <a:p>
            <a:pPr>
              <a:defRPr/>
            </a:pPr>
            <a:endParaRPr lang="ru-RU" sz="1600" dirty="0">
              <a:latin typeface="+mn-lt"/>
              <a:cs typeface="+mn-cs"/>
            </a:endParaRPr>
          </a:p>
          <a:p>
            <a:pPr>
              <a:defRPr/>
            </a:pPr>
            <a:endParaRPr lang="ru-RU" sz="1600" dirty="0">
              <a:latin typeface="+mn-lt"/>
              <a:cs typeface="+mn-cs"/>
            </a:endParaRPr>
          </a:p>
          <a:p>
            <a:pPr>
              <a:defRPr/>
            </a:pPr>
            <a:endParaRPr lang="ru-RU" sz="1600" dirty="0">
              <a:latin typeface="+mn-lt"/>
              <a:cs typeface="+mn-cs"/>
            </a:endParaRPr>
          </a:p>
          <a:p>
            <a:pPr>
              <a:defRPr/>
            </a:pPr>
            <a:endParaRPr lang="ru-RU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928813" y="417513"/>
            <a:ext cx="6757987" cy="796925"/>
          </a:xfrm>
        </p:spPr>
        <p:txBody>
          <a:bodyPr anchor="t"/>
          <a:lstStyle/>
          <a:p>
            <a:pPr algn="l" eaLnBrk="1" hangingPunct="1"/>
            <a:r>
              <a:rPr lang="ru-RU" sz="3600" i="1" smtClean="0">
                <a:solidFill>
                  <a:schemeClr val="bg1"/>
                </a:solidFill>
                <a:latin typeface="Arial" charset="0"/>
                <a:cs typeface="Arial" charset="0"/>
              </a:rPr>
              <a:t>Механизм взаимодействия</a:t>
            </a:r>
            <a:endParaRPr lang="ru-RU" sz="3600" i="1" smtClean="0">
              <a:solidFill>
                <a:schemeClr val="bg1"/>
              </a:solidFill>
            </a:endParaRPr>
          </a:p>
        </p:txBody>
      </p:sp>
      <p:pic>
        <p:nvPicPr>
          <p:cNvPr id="15363" name="Picture 4" descr="КУРС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988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9900"/>
                </a:solidFill>
              </a:rPr>
              <a:t>Динамика изменения численности работников,</a:t>
            </a:r>
            <a:br>
              <a:rPr lang="ru-RU" sz="1600" b="1" dirty="0" smtClean="0">
                <a:solidFill>
                  <a:srgbClr val="009900"/>
                </a:solidFill>
              </a:rPr>
            </a:br>
            <a:r>
              <a:rPr lang="ru-RU" sz="1600" b="1" dirty="0" smtClean="0">
                <a:solidFill>
                  <a:srgbClr val="009900"/>
                </a:solidFill>
              </a:rPr>
              <a:t>прошедших обучение и проверку знаний требований охраны труда</a:t>
            </a:r>
            <a:br>
              <a:rPr lang="ru-RU" sz="1600" b="1" dirty="0" smtClean="0">
                <a:solidFill>
                  <a:srgbClr val="009900"/>
                </a:solidFill>
              </a:rPr>
            </a:br>
            <a:r>
              <a:rPr lang="ru-RU" sz="1600" b="1" dirty="0" smtClean="0">
                <a:solidFill>
                  <a:srgbClr val="009900"/>
                </a:solidFill>
              </a:rPr>
              <a:t>в Российской Федерации за 2005-2014 г.г.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63544-E17D-48D1-BEED-8E87A7CEAD93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rgbClr val="009900"/>
                </a:solidFill>
              </a:rPr>
              <a:t>Динамика изменения численности аккредитованных организаций </a:t>
            </a:r>
            <a:br>
              <a:rPr lang="ru-RU" sz="1600" b="1" dirty="0" smtClean="0">
                <a:solidFill>
                  <a:srgbClr val="009900"/>
                </a:solidFill>
              </a:rPr>
            </a:br>
            <a:r>
              <a:rPr lang="ru-RU" sz="1600" b="1" dirty="0" smtClean="0">
                <a:solidFill>
                  <a:srgbClr val="009900"/>
                </a:solidFill>
              </a:rPr>
              <a:t>в реестре Минтруда России 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44408" y="6381327"/>
            <a:ext cx="442392" cy="340147"/>
          </a:xfrm>
        </p:spPr>
        <p:txBody>
          <a:bodyPr/>
          <a:lstStyle/>
          <a:p>
            <a:pPr>
              <a:defRPr/>
            </a:pPr>
            <a:fld id="{64772CD7-AAC5-4DDD-A5E3-D575CDFA397E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55576" y="1268760"/>
          <a:ext cx="79928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11560" y="6093296"/>
            <a:ext cx="77048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      </a:t>
            </a:r>
            <a:r>
              <a:rPr kumimoji="0" lang="ru-RU" sz="11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Число организаций, проводящих специальную оценку условий труда,  в соответствующем реестре с начала 2015 г.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r>
              <a:rPr kumimoji="0" lang="ru-RU" sz="11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насчитывается более 74</a:t>
            </a: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1600" b="1" smtClean="0">
                <a:solidFill>
                  <a:srgbClr val="009900"/>
                </a:solidFill>
              </a:rPr>
              <a:t>Нормативные правовые документы  к вопросу</a:t>
            </a:r>
            <a:br>
              <a:rPr lang="ru-RU" sz="1600" b="1" smtClean="0">
                <a:solidFill>
                  <a:srgbClr val="009900"/>
                </a:solidFill>
              </a:rPr>
            </a:br>
            <a:r>
              <a:rPr lang="ru-RU" sz="1600" b="1" smtClean="0">
                <a:solidFill>
                  <a:srgbClr val="009900"/>
                </a:solidFill>
              </a:rPr>
              <a:t> организации обучения по охране труда</a:t>
            </a:r>
            <a:endParaRPr lang="ru-RU" sz="1600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Федеральный закон от 29.12.2012 г. «Об образовании в Российской Федерации» N 273-ФЗ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         «Образовательные программы </a:t>
            </a:r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самостоятельно разрабатываются и утверждаются организацией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, осуществляющей образовательную деятельность, если настоящим Федеральным законом не установлено иное» (ч.5 ст.12) ;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от 01.07.2013 г. N 499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        "Об утверждении Порядка организации и осуществления образовательной деятельности по дополнительным профессиональным программам"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        «Содержание дополнительного профессионального образования определяется </a:t>
            </a:r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образовательной программой, разработанной и утвержденной организацией,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если иное не установлено» (ч.5);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Приказ  Минздравсоцразвития России от 17.05.2012 года №559н </a:t>
            </a:r>
            <a:r>
              <a:rPr lang="ru-RU" sz="1600" smtClean="0"/>
              <a:t>«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Об утверждении Единого квалификационного справочника должностей руководителей, специалистов и служащих, раздел «Квалификационные характеристики должностей руководителей и специалистов, осуществляющих работы в области охраны труда»;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7C2B7B-0CE5-4ED7-9842-F74232B5112C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rgbClr val="009900"/>
                </a:solidFill>
              </a:rPr>
              <a:t>Отдельные недостатки Заявлений организаций, планирующих проведение специальной оценки условий труда 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0" algn="just">
              <a:buFont typeface="Wingdings" pitchFamily="2" charset="2"/>
              <a:buChar char="Ø"/>
            </a:pPr>
            <a:r>
              <a:rPr lang="ru-RU" sz="1200" dirty="0" smtClean="0"/>
              <a:t>не указан основной государственный регистрационный номер;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200" dirty="0" smtClean="0"/>
              <a:t>отсутствуют  сведения о наличии в уставных документах организации указания в качестве основного вида деятельности или одного из видов ее деятельности проведение специальной оценки условий труда;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200" dirty="0" smtClean="0"/>
              <a:t>нет сведений о наличии в качестве структурного подразделения организации испытательной лаборатории (центра), которая аккредитована Федеральной службой по аккредитации в порядке, установленном законодательством Российской Федерации, с указанием номера, даты выдачи аттестата аккредитации и области ее аккредитации, соответствующей требованиям </a:t>
            </a:r>
            <a:r>
              <a:rPr lang="ru-RU" sz="1200" u="sng" dirty="0" smtClean="0">
                <a:hlinkClick r:id="rId2"/>
              </a:rPr>
              <a:t>пункта 3 части 1</a:t>
            </a:r>
            <a:r>
              <a:rPr lang="ru-RU" sz="1200" dirty="0" smtClean="0"/>
              <a:t> и </a:t>
            </a:r>
            <a:r>
              <a:rPr lang="ru-RU" sz="1200" u="sng" dirty="0" smtClean="0">
                <a:hlinkClick r:id="rId3"/>
              </a:rPr>
              <a:t>части 2 статьи 19</a:t>
            </a:r>
            <a:r>
              <a:rPr lang="ru-RU" sz="1200" dirty="0" smtClean="0"/>
              <a:t> Федерального закона №426-ФЗ;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200" dirty="0" smtClean="0"/>
              <a:t>нет сведений о наличии в организации не менее 5 экспертов, работающих по трудовому договору и имеющих сертификат эксперта на право выполнения работ по специальной оценке условий труда, в том числе не менее одного эксперта, имеющего высшее образование по одной из специальностей - врач по общей гигиене, врач по гигиене труда, врач по санитарно-гигиеническим лабораторным исследованиям, с указанием их фамилии, имени, отчества (при наличии), должности и порядкового номера в реестре экспертов организаций, проводящих специальную оценку условий труда.</a:t>
            </a:r>
          </a:p>
          <a:p>
            <a:pPr lvl="0">
              <a:buFont typeface="Wingdings" pitchFamily="2" charset="2"/>
              <a:buChar char="Ø"/>
            </a:pPr>
            <a:endParaRPr lang="ru-RU" sz="1200" dirty="0" smtClean="0"/>
          </a:p>
          <a:p>
            <a:pPr algn="just">
              <a:buNone/>
            </a:pPr>
            <a:r>
              <a:rPr lang="ru-RU" sz="1200" dirty="0" smtClean="0"/>
              <a:t>              </a:t>
            </a:r>
            <a:r>
              <a:rPr lang="ru-RU" sz="1200" b="1" i="1" kern="1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Обращаем внимание </a:t>
            </a:r>
            <a:r>
              <a:rPr lang="ru-RU" sz="1200" dirty="0" smtClean="0"/>
              <a:t>заявителей, что требование к предоставлению сведений относительно области аккредитации испытательной лаборатории предполагает </a:t>
            </a:r>
            <a:r>
              <a:rPr lang="ru-RU" sz="1200" b="1" i="1" kern="1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перечисление в Заявлении вредных и опасных факторов трудового процесса.</a:t>
            </a:r>
          </a:p>
          <a:p>
            <a:pPr algn="just">
              <a:buNone/>
            </a:pPr>
            <a:endParaRPr lang="ru-RU" sz="1200" dirty="0" smtClean="0"/>
          </a:p>
          <a:p>
            <a:pPr algn="just">
              <a:buNone/>
            </a:pPr>
            <a:r>
              <a:rPr lang="ru-RU" sz="1200" b="1" dirty="0" smtClean="0"/>
              <a:t>              </a:t>
            </a:r>
            <a:r>
              <a:rPr lang="ru-RU" sz="1200" b="1" i="1" kern="1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Аккредитация</a:t>
            </a:r>
            <a:r>
              <a:rPr lang="ru-RU" sz="1200" b="1" dirty="0" smtClean="0"/>
              <a:t> </a:t>
            </a:r>
            <a:r>
              <a:rPr lang="ru-RU" sz="1200" dirty="0" smtClean="0"/>
              <a:t>– это набор действий или мероприятий, в процессе которого определяется подтверждение соответствия установленному стандарту, принятым правилам. В связи с чем важно соблюдение аккредитованными организациями в дальнейшей деятельности всех </a:t>
            </a:r>
            <a:r>
              <a:rPr lang="ru-RU" sz="1200" b="1" i="1" kern="1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установленных законодательством норм и требований по тому или иному направлению аккредитации.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63544-E17D-48D1-BEED-8E87A7CEAD93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Оценка* работодателя эффективности обучения по охране труда  как одного из направлений профилактики производственного травматизма и профессиональных заболеваний</a:t>
            </a: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6092825"/>
            <a:ext cx="7704138" cy="3603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 smtClean="0"/>
          </a:p>
          <a:p>
            <a:pPr>
              <a:lnSpc>
                <a:spcPct val="80000"/>
              </a:lnSpc>
            </a:pPr>
            <a:endParaRPr lang="ru-RU" sz="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000" smtClean="0"/>
              <a:t>* Эффективность  мер оценивается методом ранжирования от 1(наиболее эффективные), до 9 (наименее эффективные)</a:t>
            </a:r>
          </a:p>
          <a:p>
            <a:pPr>
              <a:lnSpc>
                <a:spcPct val="80000"/>
              </a:lnSpc>
            </a:pPr>
            <a:endParaRPr lang="ru-RU" sz="1000" smtClean="0"/>
          </a:p>
          <a:p>
            <a:pPr>
              <a:lnSpc>
                <a:spcPct val="80000"/>
              </a:lnSpc>
              <a:buFontTx/>
              <a:buNone/>
            </a:pPr>
            <a:endParaRPr lang="ru-RU" sz="1000" smtClean="0"/>
          </a:p>
          <a:p>
            <a:pPr>
              <a:lnSpc>
                <a:spcPct val="80000"/>
              </a:lnSpc>
            </a:pPr>
            <a:endParaRPr lang="ru-RU" sz="800" smtClean="0"/>
          </a:p>
          <a:p>
            <a:pPr>
              <a:lnSpc>
                <a:spcPct val="80000"/>
              </a:lnSpc>
            </a:pPr>
            <a:endParaRPr lang="ru-RU" sz="800" smtClean="0"/>
          </a:p>
          <a:p>
            <a:pPr>
              <a:lnSpc>
                <a:spcPct val="80000"/>
              </a:lnSpc>
            </a:pPr>
            <a:endParaRPr lang="ru-RU" sz="800" smtClean="0"/>
          </a:p>
          <a:p>
            <a:pPr>
              <a:lnSpc>
                <a:spcPct val="80000"/>
              </a:lnSpc>
            </a:pPr>
            <a:endParaRPr lang="ru-RU" sz="800" smtClean="0"/>
          </a:p>
        </p:txBody>
      </p:sp>
      <p:graphicFrame>
        <p:nvGraphicFramePr>
          <p:cNvPr id="14438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179388" y="1484313"/>
          <a:ext cx="8964612" cy="4537075"/>
        </p:xfrm>
        <a:graphic>
          <a:graphicData uri="http://schemas.openxmlformats.org/presentationml/2006/ole">
            <p:oleObj spid="_x0000_s187394" name="Диаграмма" r:id="rId3" imgW="8848662" imgH="2771678" progId="Excel.Sheet.8">
              <p:embed/>
            </p:oleObj>
          </a:graphicData>
        </a:graphic>
      </p:graphicFrame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8459788" y="6308725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/>
              <a:t>41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51557C-B260-4F43-A6AA-6D275E6AA008}" type="slidenum">
              <a:rPr lang="ru-RU" smtClean="0"/>
              <a:pPr/>
              <a:t>42</a:t>
            </a:fld>
            <a:endParaRPr lang="ru-RU" smtClean="0"/>
          </a:p>
        </p:txBody>
      </p:sp>
      <p:sp>
        <p:nvSpPr>
          <p:cNvPr id="4403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6E7F8F1-1837-4F2C-B907-8F31992B214E}" type="slidenum">
              <a:rPr lang="ru-RU" sz="1400"/>
              <a:pPr algn="r"/>
              <a:t>42</a:t>
            </a:fld>
            <a:endParaRPr lang="ru-RU" sz="140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142875"/>
            <a:ext cx="8229600" cy="796925"/>
          </a:xfrm>
        </p:spPr>
        <p:txBody>
          <a:bodyPr/>
          <a:lstStyle/>
          <a:p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</a:rPr>
              <a:t>Распределение мнений работодателей о проблемах в подготовке специалистов по охране труда</a:t>
            </a:r>
          </a:p>
        </p:txBody>
      </p:sp>
      <p:graphicFrame>
        <p:nvGraphicFramePr>
          <p:cNvPr id="44034" name="Диаграмма 44"/>
          <p:cNvGraphicFramePr>
            <a:graphicFrameLocks/>
          </p:cNvGraphicFramePr>
          <p:nvPr/>
        </p:nvGraphicFramePr>
        <p:xfrm>
          <a:off x="357188" y="981075"/>
          <a:ext cx="8643937" cy="5256213"/>
        </p:xfrm>
        <a:graphic>
          <a:graphicData uri="http://schemas.openxmlformats.org/presentationml/2006/ole">
            <p:oleObj spid="_x0000_s236546" name="Worksheet" r:id="rId3" imgW="8644877" imgH="650499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9900"/>
                </a:solidFill>
              </a:rPr>
              <a:t>ОСНОВНЫЕ  НАПРАВЛЕНИЯ ПОВЫШЕНИЯ КАЧЕСТВА ПОДГОТОВКИ СПЕЦИАЛИСТОВ ПО ОХРАНЕ ТРУДА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/>
                <a:ea typeface="Calibri"/>
              </a:rPr>
              <a:t>          </a:t>
            </a:r>
            <a:r>
              <a:rPr lang="ru-RU" sz="2000" dirty="0" smtClean="0">
                <a:latin typeface="Times New Roman"/>
                <a:ea typeface="Calibri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Повышение качества подготовки специалистов  в ВУЗе на основе </a:t>
            </a:r>
            <a:r>
              <a:rPr lang="ru-RU" sz="1600" i="1" kern="1200" dirty="0" err="1" smtClean="0">
                <a:solidFill>
                  <a:srgbClr val="009900"/>
                </a:solidFill>
                <a:latin typeface="Arial" charset="0"/>
                <a:cs typeface="Arial" charset="0"/>
              </a:rPr>
              <a:t>компетентностного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 подхода, отражающего </a:t>
            </a:r>
            <a:r>
              <a:rPr lang="ru-RU" sz="18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специфику вопросов охраны труда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, по отдельным инженерным и управленческим специальностям путем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внесения определенных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изменений, уточнений  в состав компетенций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основных образовательных программ высшего профессионального образования и </a:t>
            </a:r>
            <a:r>
              <a:rPr lang="ru-RU" sz="1600" i="1" u="sng" kern="1200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программ повышения квалификации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i="1" u="sng" kern="1200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профессиональной переподготовки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дополнительного профессионального образования.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800" dirty="0" smtClean="0">
                <a:latin typeface="Times New Roman"/>
                <a:ea typeface="Calibri"/>
              </a:rPr>
              <a:t>С учетом значительной потребности организаций и предприятий в специалистах в области охраны труда, для деятельности  которых присущи аспекты как </a:t>
            </a:r>
            <a:r>
              <a:rPr lang="ru-RU" sz="1800" b="1" i="1" dirty="0" smtClean="0">
                <a:latin typeface="Times New Roman"/>
                <a:ea typeface="Calibri"/>
              </a:rPr>
              <a:t>технического характера,  так и управленческого, социального</a:t>
            </a:r>
            <a:r>
              <a:rPr lang="ru-RU" sz="1800" dirty="0" smtClean="0">
                <a:latin typeface="Times New Roman"/>
                <a:ea typeface="Calibri"/>
              </a:rPr>
              <a:t>,   а также принимая во внимание их недостаточно  эффективную подготовку в рамках иных специальностей, предлагается  рассмотреть возможность </a:t>
            </a:r>
            <a:r>
              <a:rPr lang="ru-RU" sz="1600" i="1" kern="1200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введения в состав направления подготовки 20.03.01. «</a:t>
            </a:r>
            <a:r>
              <a:rPr lang="ru-RU" sz="1600" i="1" kern="1200" dirty="0" err="1" smtClean="0">
                <a:solidFill>
                  <a:srgbClr val="009900"/>
                </a:solidFill>
                <a:latin typeface="Arial" charset="0"/>
                <a:cs typeface="Arial" charset="0"/>
              </a:rPr>
              <a:t>Техносферная</a:t>
            </a:r>
            <a:r>
              <a:rPr lang="ru-RU" sz="1600" i="1" kern="1200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 безопасность» профиля «Охрана труда и управление профессиональными рисками».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>
              <a:buNone/>
            </a:pPr>
            <a:r>
              <a:rPr lang="ru-RU" sz="1800" dirty="0" smtClean="0">
                <a:latin typeface="Times New Roman"/>
                <a:ea typeface="Calibri"/>
              </a:rPr>
              <a:t>          </a:t>
            </a:r>
          </a:p>
          <a:p>
            <a:pPr algn="just">
              <a:buNone/>
            </a:pPr>
            <a:endParaRPr lang="ru-RU" sz="2000" dirty="0" smtClean="0">
              <a:latin typeface="Times New Roman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850" y="0"/>
            <a:ext cx="8640763" cy="10525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7" descr="C:\Users\Shootnik\Desktop\ПОДЛОЖ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0013"/>
            <a:ext cx="9350375" cy="710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10"/>
          <p:cNvSpPr>
            <a:spLocks noChangeArrowheads="1"/>
          </p:cNvSpPr>
          <p:nvPr/>
        </p:nvSpPr>
        <p:spPr bwMode="auto">
          <a:xfrm>
            <a:off x="428625" y="642938"/>
            <a:ext cx="8429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0725" name="Прямоугольник 10"/>
          <p:cNvSpPr>
            <a:spLocks noChangeArrowheads="1"/>
          </p:cNvSpPr>
          <p:nvPr/>
        </p:nvSpPr>
        <p:spPr bwMode="auto">
          <a:xfrm>
            <a:off x="581025" y="795338"/>
            <a:ext cx="8429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0966" name="Заголовок 1"/>
          <p:cNvSpPr txBox="1">
            <a:spLocks/>
          </p:cNvSpPr>
          <p:nvPr/>
        </p:nvSpPr>
        <p:spPr bwMode="auto">
          <a:xfrm>
            <a:off x="250825" y="188913"/>
            <a:ext cx="8642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2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altLang="ru-RU" sz="22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altLang="ru-RU" sz="22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2200" dirty="0" smtClean="0">
                <a:solidFill>
                  <a:schemeClr val="tx2"/>
                </a:solidFill>
                <a:latin typeface="+mj-lt"/>
                <a:cs typeface="Tahoma" panose="020B0604030504040204" pitchFamily="34" charset="0"/>
              </a:rPr>
              <a:t>ФЕДЕРАЛЬНЫЙ ЗАКОН </a:t>
            </a:r>
            <a:r>
              <a:rPr lang="ru-RU" altLang="ru-RU" sz="2400" dirty="0" smtClean="0">
                <a:solidFill>
                  <a:schemeClr val="tx2"/>
                </a:solidFill>
                <a:latin typeface="+mj-lt"/>
                <a:cs typeface="Tahoma" panose="020B0604030504040204" pitchFamily="34" charset="0"/>
              </a:rPr>
              <a:t>от 29.12.2012  №273-ФЗ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chemeClr val="tx2"/>
                </a:solidFill>
                <a:latin typeface="+mj-lt"/>
                <a:cs typeface="Tahoma" panose="020B0604030504040204" pitchFamily="34" charset="0"/>
              </a:rPr>
              <a:t>«Об образовании в Российской Федерации»</a:t>
            </a:r>
            <a:endParaRPr lang="ru-RU" altLang="ru-RU" sz="2200" dirty="0" smtClean="0">
              <a:solidFill>
                <a:schemeClr val="tx2"/>
              </a:solidFill>
              <a:latin typeface="+mj-lt"/>
              <a:cs typeface="Tahoma" panose="020B0604030504040204" pitchFamily="34" charset="0"/>
            </a:endParaRPr>
          </a:p>
        </p:txBody>
      </p:sp>
      <p:pic>
        <p:nvPicPr>
          <p:cNvPr id="30727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341438"/>
            <a:ext cx="302418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>
            <a:off x="5364163" y="2636838"/>
            <a:ext cx="792162" cy="534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364163" y="4117975"/>
            <a:ext cx="792162" cy="534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27538" y="2276475"/>
            <a:ext cx="936625" cy="2736850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427985" y="2276872"/>
            <a:ext cx="1292662" cy="273630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ЗАКРЕПЛЯЕТ  УРОВНИ ПРИЗНАНИЯ  КАЧЕСТВА В   СФЕРЕ   ДПО</a:t>
            </a:r>
          </a:p>
          <a:p>
            <a:pPr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00788" y="1916113"/>
            <a:ext cx="2447925" cy="1657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ПРОФЕССИОНАЛЬНО-ОБЩЕСТВЕННАЯ АККРЕДИТАЦИЯ ОБРАЗОВАТЕЛЬНЫХ ПРОГРАММ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00788" y="3933825"/>
            <a:ext cx="2447925" cy="1655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ОБЩЕСТВЕННАЯ АККРЕДИТАЦИЯ ОРГАНИЗАЦИЙ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C:\Users\Shootnik\Desktop\ПОДЛО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3"/>
            <a:ext cx="9350375" cy="710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14"/>
          <p:cNvSpPr>
            <a:spLocks noGrp="1" noChangeArrowheads="1"/>
          </p:cNvSpPr>
          <p:nvPr>
            <p:ph type="title"/>
          </p:nvPr>
        </p:nvSpPr>
        <p:spPr>
          <a:xfrm>
            <a:off x="3768725" y="576263"/>
            <a:ext cx="8220075" cy="8509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cs typeface="Tahoma" panose="020B0604030504040204" pitchFamily="34" charset="0"/>
              </a:rPr>
              <a:t>ИЗМЕНЕНИЯ В СТ. 96  №273-ФЗ</a:t>
            </a:r>
          </a:p>
        </p:txBody>
      </p:sp>
      <p:sp>
        <p:nvSpPr>
          <p:cNvPr id="44036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3563938" y="1052513"/>
            <a:ext cx="5329237" cy="5805487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ru-RU" sz="1800" dirty="0" smtClean="0">
                <a:latin typeface="+mj-lt"/>
                <a:cs typeface="Tahoma" panose="020B0604030504040204" pitchFamily="34" charset="0"/>
              </a:rPr>
              <a:t>    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ru-RU" sz="1600" dirty="0" smtClean="0">
                <a:latin typeface="+mj-lt"/>
                <a:cs typeface="Tahoma" panose="020B0604030504040204" pitchFamily="34" charset="0"/>
              </a:rPr>
              <a:t>       </a:t>
            </a:r>
            <a:r>
              <a:rPr lang="ru-RU" altLang="ru-RU" sz="1600" dirty="0" smtClean="0">
                <a:latin typeface="+mj-lt"/>
                <a:cs typeface="Tahoma" panose="020B0604030504040204" pitchFamily="34" charset="0"/>
              </a:rPr>
              <a:t>Законопроект уточняет круг организаций, которые могут проводить профессионально-общественную аккредитацию образовательных программ </a:t>
            </a:r>
            <a:r>
              <a:rPr lang="ru-RU" altLang="ru-RU" sz="1600" dirty="0" smtClean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- работодатели и их объединения                               - </a:t>
            </a:r>
            <a:r>
              <a:rPr lang="ru-RU" altLang="ru-RU" sz="1600" u="sng" dirty="0" smtClean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саморегулируемые организации</a:t>
            </a:r>
            <a:endParaRPr lang="en-US" altLang="ru-RU" sz="1600" u="sng" dirty="0" smtClean="0">
              <a:solidFill>
                <a:srgbClr val="FF0000"/>
              </a:solidFill>
              <a:latin typeface="+mj-lt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ru-RU" altLang="ru-RU" sz="1600" dirty="0" smtClean="0">
              <a:latin typeface="+mj-lt"/>
              <a:cs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ru-RU" altLang="ru-RU" sz="1600" dirty="0" smtClean="0">
                <a:latin typeface="+mj-lt"/>
                <a:cs typeface="Tahoma" panose="020B0604030504040204" pitchFamily="34" charset="0"/>
              </a:rPr>
              <a:t> </a:t>
            </a:r>
            <a:r>
              <a:rPr lang="en-US" altLang="ru-RU" sz="1600" dirty="0" smtClean="0">
                <a:latin typeface="+mj-lt"/>
                <a:cs typeface="Tahoma" panose="020B0604030504040204" pitchFamily="34" charset="0"/>
              </a:rPr>
              <a:t>      </a:t>
            </a:r>
            <a:r>
              <a:rPr lang="ru-RU" altLang="ru-RU" sz="1600" dirty="0" smtClean="0">
                <a:latin typeface="+mj-lt"/>
                <a:cs typeface="Tahoma" panose="020B0604030504040204" pitchFamily="34" charset="0"/>
              </a:rPr>
              <a:t>В законопроекте уточнено, что такие организации должны принимать положения, которые определяют порядок обращения за аккредитацией, срок ее действия, порядок аннулирования и другие вопросы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ru-RU" altLang="ru-RU" sz="1600" dirty="0" smtClean="0">
              <a:latin typeface="+mj-lt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altLang="ru-RU" sz="1600" dirty="0" smtClean="0">
                <a:latin typeface="+mj-lt"/>
                <a:cs typeface="Tahoma" panose="020B0604030504040204" pitchFamily="34" charset="0"/>
              </a:rPr>
              <a:t>     </a:t>
            </a:r>
            <a:r>
              <a:rPr lang="en-US" altLang="ru-RU" sz="1600" dirty="0" smtClean="0">
                <a:latin typeface="+mj-lt"/>
                <a:cs typeface="Tahoma" panose="020B0604030504040204" pitchFamily="34" charset="0"/>
              </a:rPr>
              <a:t>   </a:t>
            </a:r>
            <a:r>
              <a:rPr lang="ru-RU" altLang="ru-RU" sz="1600" dirty="0" smtClean="0">
                <a:latin typeface="+mj-lt"/>
                <a:cs typeface="Tahoma" panose="020B0604030504040204" pitchFamily="34" charset="0"/>
              </a:rPr>
              <a:t>Законопроектом устанавливается, </a:t>
            </a:r>
            <a:r>
              <a:rPr lang="ru-RU" altLang="ru-RU" sz="1600" dirty="0" smtClean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начиная с 2016 года</a:t>
            </a:r>
            <a:r>
              <a:rPr lang="ru-RU" altLang="ru-RU" sz="1600" dirty="0" smtClean="0">
                <a:latin typeface="+mj-lt"/>
                <a:cs typeface="Tahoma" panose="020B0604030504040204" pitchFamily="34" charset="0"/>
              </a:rPr>
              <a:t>, формирование и ведение перечней организаций, осуществляющих профессионально-общественную аккредитацию</a:t>
            </a:r>
          </a:p>
          <a:p>
            <a:pPr eaLnBrk="1" hangingPunct="1">
              <a:lnSpc>
                <a:spcPct val="115000"/>
              </a:lnSpc>
              <a:buFont typeface="Arial" panose="020B0604020202020204" pitchFamily="34" charset="0"/>
              <a:buNone/>
              <a:defRPr/>
            </a:pPr>
            <a:endParaRPr lang="ru-RU" altLang="ru-RU" sz="1800" dirty="0" smtClean="0">
              <a:solidFill>
                <a:srgbClr val="C00000"/>
              </a:solidFill>
              <a:latin typeface="+mj-lt"/>
            </a:endParaRPr>
          </a:p>
          <a:p>
            <a:pPr eaLnBrk="1" hangingPunct="1">
              <a:lnSpc>
                <a:spcPct val="115000"/>
              </a:lnSpc>
              <a:buFont typeface="Arial" panose="020B0604020202020204" pitchFamily="34" charset="0"/>
              <a:buNone/>
              <a:defRPr/>
            </a:pPr>
            <a:endParaRPr lang="ru-RU" altLang="ru-RU" sz="1800" b="1" dirty="0" smtClean="0">
              <a:solidFill>
                <a:srgbClr val="2002A0"/>
              </a:solidFill>
              <a:latin typeface="+mj-lt"/>
            </a:endParaRPr>
          </a:p>
        </p:txBody>
      </p:sp>
      <p:pic>
        <p:nvPicPr>
          <p:cNvPr id="32773" name="Picture 26" descr="____ (23"/>
          <p:cNvPicPr>
            <a:picLocks noChangeAspect="1" noChangeArrowheads="1"/>
          </p:cNvPicPr>
          <p:nvPr/>
        </p:nvPicPr>
        <p:blipFill>
          <a:blip r:embed="rId3" cstate="print"/>
          <a:srcRect r="-298" b="40373"/>
          <a:stretch>
            <a:fillRect/>
          </a:stretch>
        </p:blipFill>
        <p:spPr bwMode="auto">
          <a:xfrm>
            <a:off x="179388" y="3933825"/>
            <a:ext cx="31686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14"/>
          <p:cNvSpPr txBox="1">
            <a:spLocks noChangeArrowheads="1"/>
          </p:cNvSpPr>
          <p:nvPr/>
        </p:nvSpPr>
        <p:spPr bwMode="auto">
          <a:xfrm>
            <a:off x="250825" y="1057275"/>
            <a:ext cx="32416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15000"/>
              </a:lnSpc>
            </a:pPr>
            <a:r>
              <a:rPr lang="ru-RU" altLang="ru-RU" sz="1200" b="1" dirty="0"/>
              <a:t>Минтрудом России подготовлен </a:t>
            </a:r>
            <a:r>
              <a:rPr lang="ru-RU" altLang="ru-RU" sz="1200" dirty="0"/>
              <a:t>проект Федерального закона</a:t>
            </a:r>
            <a:r>
              <a:rPr lang="ru-RU" altLang="ru-RU" sz="1200" b="1" dirty="0"/>
              <a:t> «О внесении изменений в статью 96 Федерального закона «Об образовании в Российской Федерации», который законодательно закрепляет положения, касающиеся института профессионально-общественной аккредитации образовательных программ, основных программ профессионального обучения и (или) дополнительных профессиональных программ.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9900"/>
                </a:solidFill>
              </a:rPr>
              <a:t>ПРОФЕССИОНАЛЬНЫЕ СООБЩЕСТВА</a:t>
            </a:r>
            <a:br>
              <a:rPr lang="ru-RU" sz="2400" b="1" dirty="0" smtClean="0">
                <a:solidFill>
                  <a:srgbClr val="009900"/>
                </a:solidFill>
              </a:rPr>
            </a:br>
            <a:r>
              <a:rPr lang="ru-RU" sz="2400" b="1" dirty="0" smtClean="0">
                <a:solidFill>
                  <a:srgbClr val="009900"/>
                </a:solidFill>
              </a:rPr>
              <a:t> В ОБЛАСТИ ОХРАНЫ ТРУДА</a:t>
            </a:r>
            <a:endParaRPr lang="ru-RU" sz="2400" dirty="0" smtClean="0"/>
          </a:p>
        </p:txBody>
      </p:sp>
      <p:sp>
        <p:nvSpPr>
          <p:cNvPr id="604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271F60-D31C-4171-9E7A-89F74E2E3187}" type="slidenum">
              <a:rPr lang="ru-RU" smtClean="0"/>
              <a:pPr/>
              <a:t>46</a:t>
            </a:fld>
            <a:endParaRPr lang="ru-RU" smtClean="0"/>
          </a:p>
        </p:txBody>
      </p:sp>
      <p:pic>
        <p:nvPicPr>
          <p:cNvPr id="6041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196975"/>
            <a:ext cx="2746375" cy="1384300"/>
          </a:xfrm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827088" y="2448635"/>
            <a:ext cx="799306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1600" dirty="0"/>
              <a:t>       </a:t>
            </a:r>
          </a:p>
          <a:p>
            <a:pPr algn="just">
              <a:defRPr/>
            </a:pPr>
            <a:r>
              <a:rPr lang="ru-RU" sz="1600" dirty="0"/>
              <a:t>        </a:t>
            </a:r>
            <a:r>
              <a:rPr lang="ru-RU" sz="1600" b="1" i="1" dirty="0" err="1">
                <a:solidFill>
                  <a:srgbClr val="009900"/>
                </a:solidFill>
                <a:latin typeface="+mn-lt"/>
                <a:cs typeface="+mn-cs"/>
              </a:rPr>
              <a:t>Саморегулируемая</a:t>
            </a:r>
            <a:r>
              <a:rPr lang="ru-RU" sz="1600" b="1" i="1" dirty="0">
                <a:solidFill>
                  <a:srgbClr val="009900"/>
                </a:solidFill>
                <a:latin typeface="+mn-lt"/>
                <a:cs typeface="+mn-cs"/>
              </a:rPr>
              <a:t> организация Некоммерческое партнерство «Национальное объединение организаций в области безопасности и охраны труда»</a:t>
            </a:r>
            <a:r>
              <a:rPr lang="ru-RU" sz="1600" dirty="0"/>
              <a:t>, учрежденное 28 апреля 2011 года, активно развивается и объединяет на принципах саморегулирования и добровольных началах </a:t>
            </a:r>
            <a:r>
              <a:rPr lang="ru-RU" sz="1600" dirty="0" smtClean="0"/>
              <a:t>около 100 организаций </a:t>
            </a:r>
            <a:r>
              <a:rPr lang="ru-RU" sz="1600" dirty="0"/>
              <a:t>оказывающих услуги в области охраны труда на территории </a:t>
            </a:r>
            <a:r>
              <a:rPr lang="ru-RU" sz="1600" dirty="0" smtClean="0"/>
              <a:t>45  </a:t>
            </a:r>
            <a:r>
              <a:rPr lang="ru-RU" sz="1600" dirty="0"/>
              <a:t>субъектов РФ.</a:t>
            </a:r>
          </a:p>
          <a:p>
            <a:pPr algn="just">
              <a:defRPr/>
            </a:pPr>
            <a:r>
              <a:rPr lang="ru-RU" sz="1600" dirty="0"/>
              <a:t>         Решением Федеральной службы государственной регистрации, кадастра и картографии (</a:t>
            </a:r>
            <a:r>
              <a:rPr lang="ru-RU" sz="1600" dirty="0" err="1"/>
              <a:t>Росреестр</a:t>
            </a:r>
            <a:r>
              <a:rPr lang="ru-RU" sz="1600" dirty="0"/>
              <a:t>) от 27 мая 2013 года    НП «Национальное объединение организаций в области безопасности и охраны труда»  внесено в государственный реестр </a:t>
            </a:r>
            <a:r>
              <a:rPr lang="ru-RU" sz="1600" dirty="0" err="1"/>
              <a:t>саморегулируемых</a:t>
            </a:r>
            <a:r>
              <a:rPr lang="ru-RU" sz="1600" dirty="0"/>
              <a:t> организаций (регистрационный номер 0347</a:t>
            </a:r>
            <a:r>
              <a:rPr lang="ru-RU" sz="1600" dirty="0" smtClean="0"/>
              <a:t>).</a:t>
            </a:r>
          </a:p>
          <a:p>
            <a:pPr algn="just">
              <a:defRPr/>
            </a:pPr>
            <a:endParaRPr lang="ru-RU" sz="1600" dirty="0" smtClean="0"/>
          </a:p>
          <a:p>
            <a:pPr algn="just">
              <a:defRPr/>
            </a:pPr>
            <a:r>
              <a:rPr lang="ru-RU" sz="1600" dirty="0" smtClean="0"/>
              <a:t>         </a:t>
            </a:r>
            <a:r>
              <a:rPr lang="ru-RU" sz="1600" i="1" dirty="0" smtClean="0"/>
              <a:t>Сайт </a:t>
            </a:r>
            <a:r>
              <a:rPr lang="ru-RU" sz="1600" i="1" dirty="0"/>
              <a:t>СРО НП «НООБОТ»: </a:t>
            </a:r>
            <a:r>
              <a:rPr lang="en-US" sz="1600" i="1" dirty="0">
                <a:hlinkClick r:id="rId3"/>
              </a:rPr>
              <a:t>www.noobot.ru</a:t>
            </a:r>
            <a:endParaRPr lang="en-US" sz="1600" i="1" dirty="0"/>
          </a:p>
          <a:p>
            <a:pPr algn="just">
              <a:defRPr/>
            </a:pPr>
            <a:r>
              <a:rPr lang="en-US" sz="1600" i="1" dirty="0"/>
              <a:t>         </a:t>
            </a:r>
            <a:r>
              <a:rPr lang="ru-RU" sz="1600" i="1" dirty="0"/>
              <a:t>Контактный телефон: 84991646600, 84993933343</a:t>
            </a:r>
          </a:p>
          <a:p>
            <a:pPr algn="just">
              <a:defRPr/>
            </a:pPr>
            <a:r>
              <a:rPr lang="en-US" sz="1600" i="1" dirty="0"/>
              <a:t>         E-mail: info@noobot.ru</a:t>
            </a:r>
            <a:endParaRPr lang="ru-RU" sz="1600" i="1" dirty="0"/>
          </a:p>
        </p:txBody>
      </p:sp>
      <p:pic>
        <p:nvPicPr>
          <p:cNvPr id="60421" name="Picture 7" descr="logonoob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1557338"/>
            <a:ext cx="50403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1800" b="1" smtClean="0">
                <a:solidFill>
                  <a:srgbClr val="009900"/>
                </a:solidFill>
              </a:rPr>
              <a:t>Законодательство о </a:t>
            </a:r>
            <a:r>
              <a:rPr lang="ru-RU" sz="2000" b="1" smtClean="0">
                <a:solidFill>
                  <a:srgbClr val="009900"/>
                </a:solidFill>
              </a:rPr>
              <a:t/>
            </a:r>
            <a:br>
              <a:rPr lang="ru-RU" sz="2000" b="1" smtClean="0">
                <a:solidFill>
                  <a:srgbClr val="009900"/>
                </a:solidFill>
              </a:rPr>
            </a:br>
            <a:r>
              <a:rPr lang="ru-RU" sz="1800" b="1" smtClean="0">
                <a:solidFill>
                  <a:srgbClr val="009900"/>
                </a:solidFill>
              </a:rPr>
              <a:t>правовом статусе педагогических работников</a:t>
            </a:r>
            <a:endParaRPr lang="ru-RU" sz="18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59"/>
            <a:ext cx="8229600" cy="484030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600" kern="1200" dirty="0" smtClean="0">
                <a:solidFill>
                  <a:srgbClr val="00B050"/>
                </a:solidFill>
              </a:rPr>
              <a:t>        </a:t>
            </a:r>
          </a:p>
          <a:p>
            <a:pPr algn="just">
              <a:buFontTx/>
              <a:buNone/>
              <a:defRPr/>
            </a:pPr>
            <a:r>
              <a:rPr lang="ru-RU" sz="1600" kern="1200" dirty="0" smtClean="0">
                <a:solidFill>
                  <a:srgbClr val="00B050"/>
                </a:solidFill>
              </a:rPr>
              <a:t>            </a:t>
            </a:r>
            <a:r>
              <a:rPr lang="ru-RU" sz="1600" b="1" i="1" kern="1200" dirty="0" smtClean="0">
                <a:solidFill>
                  <a:srgbClr val="008000"/>
                </a:solidFill>
              </a:rPr>
              <a:t>Педагогический работник </a:t>
            </a:r>
            <a:r>
              <a:rPr lang="ru-RU" sz="1600" kern="1200" dirty="0" smtClean="0"/>
              <a:t>- физическое лицо, которое состоит в </a:t>
            </a:r>
            <a:r>
              <a:rPr lang="ru-RU" sz="1600" b="1" i="1" u="sng" kern="1200" dirty="0" smtClean="0">
                <a:solidFill>
                  <a:srgbClr val="008000"/>
                </a:solidFill>
              </a:rPr>
              <a:t>трудовых, служебных отношениях</a:t>
            </a:r>
            <a:r>
              <a:rPr lang="ru-RU" sz="1600" b="1" u="sng" kern="1200" dirty="0" smtClean="0"/>
              <a:t> </a:t>
            </a:r>
            <a:r>
              <a:rPr lang="ru-RU" sz="1600" kern="1200" dirty="0" smtClean="0"/>
              <a:t>с организацией, осуществляющей образовательную деятельность, и выполняет обязанности по обучению, воспитанию обучающихся и (или) организации образовательной деятельности (ч.21 ст. 2 ФЗ №273-ФЗ)</a:t>
            </a:r>
          </a:p>
          <a:p>
            <a:pPr>
              <a:buFontTx/>
              <a:buNone/>
              <a:defRPr/>
            </a:pPr>
            <a:r>
              <a:rPr lang="ru-RU" sz="1600" kern="1200" dirty="0" smtClean="0"/>
              <a:t>         </a:t>
            </a:r>
          </a:p>
          <a:p>
            <a:pPr algn="just">
              <a:buFontTx/>
              <a:buNone/>
              <a:defRPr/>
            </a:pPr>
            <a:r>
              <a:rPr lang="ru-RU" sz="1600" kern="1200" dirty="0" smtClean="0"/>
              <a:t>           </a:t>
            </a:r>
            <a:r>
              <a:rPr lang="ru-RU" sz="1600" dirty="0" smtClean="0"/>
              <a:t>Педагогические работники  согласно ч. 1 ст. 47 Федерального закона № 273-ФЗ имеют определенный </a:t>
            </a:r>
            <a:r>
              <a:rPr lang="ru-RU" sz="1600" b="1" i="1" dirty="0" smtClean="0">
                <a:solidFill>
                  <a:srgbClr val="009900"/>
                </a:solidFill>
              </a:rPr>
              <a:t>правовой статус</a:t>
            </a:r>
            <a:r>
              <a:rPr lang="ru-RU" sz="1600" i="1" dirty="0" smtClean="0"/>
              <a:t>,</a:t>
            </a:r>
            <a:r>
              <a:rPr lang="ru-RU" sz="1600" dirty="0" smtClean="0"/>
              <a:t>  подразумевающий  совокупность не только прав и свобод  (академических прав и свобод), но и </a:t>
            </a:r>
            <a:r>
              <a:rPr lang="ru-RU" sz="1600" b="1" i="1" dirty="0" smtClean="0">
                <a:solidFill>
                  <a:srgbClr val="009900"/>
                </a:solidFill>
              </a:rPr>
              <a:t>трудовых прав</a:t>
            </a:r>
            <a:r>
              <a:rPr lang="ru-RU" sz="1600" dirty="0" smtClean="0"/>
              <a:t>, социальных гарантий и компенсаций, ограничений, обязанностей и ответственности, которые установлены законодательством Российской Федерации и законодательством  субъектов Российской Федерации.   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 </a:t>
            </a:r>
          </a:p>
          <a:p>
            <a:pPr algn="ctr">
              <a:buFont typeface="Wingdings" pitchFamily="2" charset="2"/>
              <a:buChar char="ü"/>
              <a:defRPr/>
            </a:pPr>
            <a:endParaRPr lang="ru-RU" sz="1400" dirty="0" smtClean="0">
              <a:solidFill>
                <a:srgbClr val="009900"/>
              </a:solidFill>
            </a:endParaRPr>
          </a:p>
          <a:p>
            <a:pPr>
              <a:buFontTx/>
              <a:buNone/>
              <a:defRPr/>
            </a:pPr>
            <a:r>
              <a:rPr lang="ru-RU" sz="1600" kern="1200" dirty="0" smtClean="0"/>
              <a:t>          </a:t>
            </a:r>
          </a:p>
          <a:p>
            <a:pPr>
              <a:buFontTx/>
              <a:buNone/>
              <a:defRPr/>
            </a:pPr>
            <a:r>
              <a:rPr lang="ru-RU" sz="1600" kern="1200" dirty="0" smtClean="0"/>
              <a:t>            </a:t>
            </a:r>
            <a:endParaRPr lang="ru-RU" sz="1600" i="1" dirty="0" smtClean="0"/>
          </a:p>
          <a:p>
            <a:pPr>
              <a:buFontTx/>
              <a:buNone/>
              <a:defRPr/>
            </a:pPr>
            <a:r>
              <a:rPr lang="ru-RU" sz="1600" i="1" dirty="0" smtClean="0"/>
              <a:t>           </a:t>
            </a:r>
            <a:r>
              <a:rPr lang="ru-RU" sz="1600" dirty="0" smtClean="0"/>
              <a:t> </a:t>
            </a:r>
            <a:endParaRPr lang="ru-RU" sz="1600" kern="1200" dirty="0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808C68-DDCC-4CE7-A08B-01A99BDE7648}" type="slidenum">
              <a:rPr lang="ru-RU" smtClean="0"/>
              <a:pPr/>
              <a:t>47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i="1" dirty="0" smtClean="0">
                <a:solidFill>
                  <a:srgbClr val="009900"/>
                </a:solidFill>
              </a:rPr>
              <a:t>Возможно </a:t>
            </a:r>
            <a:r>
              <a:rPr lang="ru-RU" sz="1600" b="1" dirty="0" smtClean="0">
                <a:solidFill>
                  <a:srgbClr val="009900"/>
                </a:solidFill>
              </a:rPr>
              <a:t>ли заключение </a:t>
            </a:r>
            <a:r>
              <a:rPr lang="ru-RU" sz="1600" b="1" i="1" dirty="0" smtClean="0">
                <a:solidFill>
                  <a:srgbClr val="009900"/>
                </a:solidFill>
              </a:rPr>
              <a:t>гражданско-правовых договоров </a:t>
            </a:r>
            <a:r>
              <a:rPr lang="ru-RU" sz="1600" b="1" dirty="0" smtClean="0">
                <a:solidFill>
                  <a:srgbClr val="009900"/>
                </a:solidFill>
              </a:rPr>
              <a:t>между работодателем (руководителем обучающей организации)  и специалистом, привлеченным к проведению разовых лекций, консультаций, семинаров?</a:t>
            </a:r>
            <a:endParaRPr lang="ru-RU" sz="1600" b="1" dirty="0" smtClean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67287"/>
          </a:xfrm>
        </p:spPr>
        <p:txBody>
          <a:bodyPr/>
          <a:lstStyle/>
          <a:p>
            <a:pPr>
              <a:buFontTx/>
              <a:buNone/>
            </a:pPr>
            <a:r>
              <a:rPr lang="ru-RU" sz="1400" b="1" i="1" dirty="0" smtClean="0">
                <a:solidFill>
                  <a:srgbClr val="009900"/>
                </a:solidFill>
              </a:rPr>
              <a:t>Трудовой кодекс Российской Федерации </a:t>
            </a:r>
            <a:r>
              <a:rPr lang="ru-RU" sz="1400" dirty="0" smtClean="0"/>
              <a:t>(ч.2 ст. 15):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    </a:t>
            </a:r>
            <a:r>
              <a:rPr lang="ru-RU" sz="1400" i="1" dirty="0" smtClean="0"/>
              <a:t>Заключение гражданско-правовых договоров</a:t>
            </a:r>
            <a:r>
              <a:rPr lang="ru-RU" sz="1400" dirty="0" smtClean="0"/>
              <a:t>, фактически регулирующих </a:t>
            </a:r>
            <a:r>
              <a:rPr lang="ru-RU" sz="1400" i="1" u="sng" dirty="0" smtClean="0"/>
              <a:t>трудовые отношения</a:t>
            </a:r>
            <a:r>
              <a:rPr lang="ru-RU" sz="1400" dirty="0" smtClean="0"/>
              <a:t> между работником и работодателем, </a:t>
            </a:r>
            <a:r>
              <a:rPr lang="ru-RU" sz="1400" i="1" u="sng" dirty="0" smtClean="0"/>
              <a:t>не допускаются</a:t>
            </a:r>
            <a:r>
              <a:rPr lang="ru-RU" sz="1400" i="1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ru-RU" sz="1400" i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1400" i="1" dirty="0" smtClean="0"/>
              <a:t>      </a:t>
            </a:r>
            <a:r>
              <a:rPr lang="ru-RU" sz="1400" b="1" i="1" dirty="0" smtClean="0">
                <a:solidFill>
                  <a:srgbClr val="009900"/>
                </a:solidFill>
              </a:rPr>
              <a:t>Трудовые отношения </a:t>
            </a:r>
            <a:r>
              <a:rPr lang="ru-RU" sz="1400" dirty="0" smtClean="0"/>
              <a:t>-  </a:t>
            </a:r>
            <a:r>
              <a:rPr lang="ru-RU" sz="1400" dirty="0" err="1" smtClean="0"/>
              <a:t>отношения</a:t>
            </a:r>
            <a:r>
              <a:rPr lang="ru-RU" sz="1400" dirty="0" smtClean="0"/>
              <a:t>, основанные на соглашении между работником и работодателем о личном выполнении работником </a:t>
            </a:r>
            <a:r>
              <a:rPr lang="ru-RU" sz="1400" b="1" i="1" dirty="0" smtClean="0">
                <a:solidFill>
                  <a:srgbClr val="009900"/>
                </a:solidFill>
              </a:rPr>
              <a:t>за плату трудовой функции </a:t>
            </a:r>
            <a:r>
              <a:rPr lang="ru-RU" sz="1400" dirty="0" smtClean="0"/>
              <a:t>(работы по </a:t>
            </a:r>
            <a:r>
              <a:rPr lang="ru-RU" sz="1400" i="1" dirty="0" smtClean="0"/>
              <a:t>должности в соответствии со штатным расписанием</a:t>
            </a:r>
            <a:r>
              <a:rPr lang="ru-RU" sz="1400" dirty="0" smtClean="0"/>
              <a:t>, профессии, специальности с указанием квалификации; конкретного вида поручаемой работнику работы), </a:t>
            </a:r>
            <a:r>
              <a:rPr lang="ru-RU" sz="1400" b="1" i="1" dirty="0" smtClean="0">
                <a:solidFill>
                  <a:srgbClr val="009900"/>
                </a:solidFill>
              </a:rPr>
              <a:t>подчинении работника правилам внутреннего трудового распорядка</a:t>
            </a:r>
            <a:r>
              <a:rPr lang="ru-RU" sz="1400" i="1" dirty="0" smtClean="0"/>
              <a:t> </a:t>
            </a:r>
            <a:r>
              <a:rPr lang="ru-RU" sz="1400" dirty="0" smtClean="0"/>
              <a:t>при обеспечении работодателем условий труда, предусмотренных трудовым законодательством и иными нормативными правовыми актами, содержащими нормы трудового права, коллективным договором, соглашениями, локальными нормативными актами, трудовым договором.</a:t>
            </a:r>
          </a:p>
          <a:p>
            <a:pPr>
              <a:buFont typeface="Wingdings" pitchFamily="2" charset="2"/>
              <a:buChar char="ü"/>
            </a:pPr>
            <a:endParaRPr lang="ru-RU" sz="14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       Привлечение внештатных специфических специалистов к разовым лекциям, консультациям, семинарам </a:t>
            </a:r>
            <a:r>
              <a:rPr lang="ru-RU" sz="1400" b="1" i="1" dirty="0" smtClean="0">
                <a:solidFill>
                  <a:srgbClr val="009900"/>
                </a:solidFill>
              </a:rPr>
              <a:t>трудовых отношений не создает</a:t>
            </a:r>
            <a:r>
              <a:rPr lang="ru-RU" sz="1400" dirty="0" smtClean="0"/>
              <a:t>. Они </a:t>
            </a:r>
            <a:r>
              <a:rPr lang="ru-RU" sz="1400" u="sng" dirty="0" smtClean="0"/>
              <a:t>не подчиняются правилам внутреннего трудового распорядка, за свою работу получают вознаграждение</a:t>
            </a:r>
            <a:r>
              <a:rPr lang="ru-RU" sz="1400" dirty="0" smtClean="0"/>
              <a:t>, а не регулярную (не реже чем каждые полмесяца – ст. 136 ТК РФ) заработную плату.</a:t>
            </a:r>
          </a:p>
          <a:p>
            <a:endParaRPr lang="ru-RU" sz="1400" dirty="0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AE7C43-C4AA-4BE1-9A50-C52DBE246410}" type="slidenum">
              <a:rPr lang="ru-RU" smtClean="0"/>
              <a:pPr/>
              <a:t>48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435280" cy="936104"/>
          </a:xfrm>
        </p:spPr>
        <p:txBody>
          <a:bodyPr/>
          <a:lstStyle/>
          <a:p>
            <a:r>
              <a:rPr lang="ru-RU" sz="1600" b="1" i="1" dirty="0" smtClean="0">
                <a:solidFill>
                  <a:srgbClr val="009900"/>
                </a:solidFill>
              </a:rPr>
              <a:t>Возможно ли заключение гражданско-правовых договоров между работодателем (руководителем обучающей организации)  и специалистом, привлеченным к проведению разовых лекций, консультаций, семинаров?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FontTx/>
              <a:buNone/>
            </a:pPr>
            <a:r>
              <a:rPr lang="ru-RU" sz="1400" dirty="0" smtClean="0"/>
              <a:t>  </a:t>
            </a:r>
            <a:r>
              <a:rPr lang="ru-RU" sz="1400" b="1" i="1" dirty="0" smtClean="0">
                <a:solidFill>
                  <a:srgbClr val="009900"/>
                </a:solidFill>
              </a:rPr>
              <a:t>Постановление Пленума Верховного Суда РФ от 17.03.2004 №2 </a:t>
            </a:r>
            <a:r>
              <a:rPr lang="ru-RU" sz="1400" dirty="0" smtClean="0"/>
              <a:t>«О применении судами Российской Федерации  Трудового кодекса Российской Федерации» (ч.10) разъясняет: 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         что работодатель  </a:t>
            </a:r>
            <a:r>
              <a:rPr lang="ru-RU" sz="1400" b="1" i="1" dirty="0" smtClean="0">
                <a:solidFill>
                  <a:srgbClr val="009900"/>
                </a:solidFill>
              </a:rPr>
              <a:t>вправе  </a:t>
            </a:r>
            <a:r>
              <a:rPr lang="ru-RU" sz="1400" dirty="0" smtClean="0"/>
              <a:t>«в целях эффективной экономической деятельности и рационального управления имуществом </a:t>
            </a:r>
            <a:r>
              <a:rPr lang="ru-RU" sz="1400" b="1" i="1" dirty="0" smtClean="0">
                <a:solidFill>
                  <a:srgbClr val="009900"/>
                </a:solidFill>
              </a:rPr>
              <a:t>самостоятельно, под свою ответственность»  </a:t>
            </a:r>
            <a:r>
              <a:rPr lang="ru-RU" sz="1400" dirty="0" smtClean="0"/>
              <a:t>принимать  необходимые кадровые решения (подбор, расстановка, увольнение персонала) и решение о </a:t>
            </a:r>
            <a:r>
              <a:rPr lang="ru-RU" sz="1400" i="1" dirty="0" smtClean="0">
                <a:solidFill>
                  <a:srgbClr val="009900"/>
                </a:solidFill>
              </a:rPr>
              <a:t>заключении трудового договора </a:t>
            </a:r>
            <a:r>
              <a:rPr lang="ru-RU" sz="1400" dirty="0" smtClean="0"/>
              <a:t>с конкретным лицом, ищущим работу…  </a:t>
            </a:r>
          </a:p>
          <a:p>
            <a:pPr>
              <a:buFontTx/>
              <a:buNone/>
            </a:pPr>
            <a:r>
              <a:rPr lang="ru-RU" sz="1400" dirty="0" smtClean="0"/>
              <a:t> </a:t>
            </a:r>
            <a:r>
              <a:rPr lang="ru-RU" sz="1400" b="1" i="1" dirty="0" smtClean="0">
                <a:solidFill>
                  <a:srgbClr val="009900"/>
                </a:solidFill>
              </a:rPr>
              <a:t>Федеральный закон №273-ФЗ </a:t>
            </a:r>
            <a:r>
              <a:rPr lang="ru-RU" sz="1400" dirty="0" smtClean="0"/>
              <a:t>(ч.1 ст.46): </a:t>
            </a:r>
          </a:p>
          <a:p>
            <a:pPr>
              <a:buFontTx/>
              <a:buNone/>
            </a:pPr>
            <a:r>
              <a:rPr lang="ru-RU" sz="1400" dirty="0" smtClean="0"/>
              <a:t>                Право на занятие педагогической деятельностью имеют лица, имеющие среднее профессиональное или высшее образование и отвечающие квалификационным требованиям, указанным в квалификационных справочниках, и (или) профессиональным стандартам.</a:t>
            </a:r>
          </a:p>
          <a:p>
            <a:pPr>
              <a:buFontTx/>
              <a:buNone/>
            </a:pP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b="1" i="1" dirty="0" smtClean="0">
                <a:solidFill>
                  <a:srgbClr val="009900"/>
                </a:solidFill>
              </a:rPr>
              <a:t>Глава 52 Трудового кодекса  РФ</a:t>
            </a:r>
            <a:r>
              <a:rPr lang="ru-RU" sz="1400" dirty="0" smtClean="0"/>
              <a:t>, регулирующая особенности труда педагогических работников, не содержит </a:t>
            </a:r>
            <a:r>
              <a:rPr lang="ru-RU" sz="1400" b="1" i="1" dirty="0" smtClean="0">
                <a:solidFill>
                  <a:srgbClr val="009900"/>
                </a:solidFill>
              </a:rPr>
              <a:t>запрета</a:t>
            </a:r>
            <a:r>
              <a:rPr lang="ru-RU" sz="1400" i="1" dirty="0" smtClean="0">
                <a:solidFill>
                  <a:srgbClr val="009900"/>
                </a:solidFill>
              </a:rPr>
              <a:t> </a:t>
            </a:r>
            <a:r>
              <a:rPr lang="ru-RU" sz="1400" dirty="0" smtClean="0"/>
              <a:t>на заключение с ними гражданско-правовых договоров.</a:t>
            </a:r>
          </a:p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  </a:t>
            </a:r>
            <a:r>
              <a:rPr lang="ru-RU" sz="1400" b="1" i="1" dirty="0" smtClean="0">
                <a:solidFill>
                  <a:srgbClr val="009900"/>
                </a:solidFill>
              </a:rPr>
              <a:t>Постановление  Минтруда РФ от 30.06.2003 № 41 </a:t>
            </a:r>
            <a:r>
              <a:rPr lang="ru-RU" sz="1400" dirty="0" smtClean="0"/>
              <a:t>«Об особенностях работы по совместительству </a:t>
            </a:r>
            <a:r>
              <a:rPr lang="ru-RU" sz="1400" i="1" dirty="0" smtClean="0">
                <a:solidFill>
                  <a:srgbClr val="009900"/>
                </a:solidFill>
              </a:rPr>
              <a:t>педагогических</a:t>
            </a:r>
            <a:r>
              <a:rPr lang="ru-RU" sz="1400" dirty="0" smtClean="0"/>
              <a:t>, медицинских, фармацевтических работников и работников культуры» (</a:t>
            </a:r>
            <a:r>
              <a:rPr lang="ru-RU" sz="1400" dirty="0" err="1" smtClean="0"/>
              <a:t>пп</a:t>
            </a:r>
            <a:r>
              <a:rPr lang="ru-RU" sz="1400" dirty="0" smtClean="0"/>
              <a:t> «б» п. 2),  разъясняет, что работа по совместительству для указанных категорий работников не считается совместительством и </a:t>
            </a:r>
            <a:r>
              <a:rPr lang="ru-RU" sz="1400" i="1" dirty="0" smtClean="0">
                <a:solidFill>
                  <a:srgbClr val="009900"/>
                </a:solidFill>
              </a:rPr>
              <a:t>не требует заключения (оформления) трудового договора </a:t>
            </a:r>
            <a:r>
              <a:rPr lang="ru-RU" sz="1400" dirty="0" smtClean="0"/>
              <a:t>педагогическая работа на условиях почасовой оплаты в объеме </a:t>
            </a:r>
            <a:r>
              <a:rPr lang="ru-RU" sz="1400" i="1" dirty="0" smtClean="0"/>
              <a:t>не более </a:t>
            </a:r>
            <a:r>
              <a:rPr lang="ru-RU" sz="1400" i="1" u="sng" dirty="0" smtClean="0">
                <a:solidFill>
                  <a:srgbClr val="009900"/>
                </a:solidFill>
              </a:rPr>
              <a:t>300 часов в год</a:t>
            </a:r>
            <a:r>
              <a:rPr lang="ru-RU" sz="1400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ru-RU" sz="1400" dirty="0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A4E199-4C11-442F-987F-E1D0019A9D3F}" type="slidenum">
              <a:rPr lang="ru-RU" smtClean="0"/>
              <a:pPr/>
              <a:t>49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rgbClr val="009900"/>
                </a:solidFill>
              </a:rPr>
              <a:t>Нормативные правовые документы  к вопросу</a:t>
            </a:r>
            <a:br>
              <a:rPr lang="ru-RU" sz="1600" b="1" dirty="0" smtClean="0">
                <a:solidFill>
                  <a:srgbClr val="009900"/>
                </a:solidFill>
              </a:rPr>
            </a:br>
            <a:r>
              <a:rPr lang="ru-RU" sz="1600" b="1" dirty="0" smtClean="0">
                <a:solidFill>
                  <a:srgbClr val="009900"/>
                </a:solidFill>
              </a:rPr>
              <a:t> организации обучения по охране труда</a:t>
            </a:r>
            <a:endParaRPr lang="ru-RU" dirty="0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Приказ Минтруда России № 96 от 12 февраля 2014 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 внесении  изменений и признании утратившими силу некоторых постановлений и приказов Министерства труда Российской Федерации, Министерства труда и социального развития Российской Федерации, Министерства здравоохранения и социального развития Российской Федерации»: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Приказ Министерства труда и социального развития Российской Федерации от 21 августа  2000 г. № 208 «Об утверждении типовых программ для проведения обучения по охране труда отдельных категорий застрахованных» - признать утратившим сил (ч.5 приложения №2);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Приказ Минтруда России № 524н от 4 августа  2014 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«Об утверждении профессионального стандарта «Специалист  в области охраны труда». Зарегистрирован в Минюсте РФ 20 августа 2014 г. Регистрационный номер №33671.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1A87B3-294E-4EF2-B61C-2B3DCD5AA02B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i="1" dirty="0" smtClean="0">
                <a:solidFill>
                  <a:srgbClr val="009900"/>
                </a:solidFill>
              </a:rPr>
              <a:t>Имеет ли право преподаватель организации дополнительного профессионального образования проходить повышение квалификации </a:t>
            </a:r>
            <a:br>
              <a:rPr lang="ru-RU" sz="1600" b="1" i="1" dirty="0" smtClean="0">
                <a:solidFill>
                  <a:srgbClr val="009900"/>
                </a:solidFill>
              </a:rPr>
            </a:br>
            <a:r>
              <a:rPr lang="ru-RU" sz="1600" b="1" i="1" dirty="0" smtClean="0">
                <a:solidFill>
                  <a:srgbClr val="009900"/>
                </a:solidFill>
              </a:rPr>
              <a:t>в своей организации?</a:t>
            </a:r>
            <a:br>
              <a:rPr lang="ru-RU" sz="1600" b="1" i="1" dirty="0" smtClean="0">
                <a:solidFill>
                  <a:srgbClr val="009900"/>
                </a:solidFill>
              </a:rPr>
            </a:br>
            <a:endParaRPr lang="ru-RU" sz="1600" b="1" i="1" dirty="0" smtClean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009900"/>
                </a:solidFill>
              </a:rPr>
              <a:t>  </a:t>
            </a:r>
            <a:r>
              <a:rPr lang="ru-RU" sz="1400" i="1" dirty="0" smtClean="0"/>
              <a:t>Федеральный закон №273-ФЗ  </a:t>
            </a:r>
            <a:r>
              <a:rPr lang="ru-RU" sz="1400" dirty="0" smtClean="0"/>
              <a:t>о повышении квалификации педагогических работников: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2"/>
                </a:solidFill>
              </a:rPr>
              <a:t>имеют право на </a:t>
            </a:r>
            <a:r>
              <a:rPr lang="ru-RU" sz="1400" i="1" dirty="0" smtClean="0">
                <a:solidFill>
                  <a:schemeClr val="tx2"/>
                </a:solidFill>
              </a:rPr>
              <a:t>дополнительное профессиональное образование</a:t>
            </a:r>
            <a:r>
              <a:rPr lang="ru-RU" sz="1400" dirty="0" smtClean="0">
                <a:solidFill>
                  <a:schemeClr val="tx2"/>
                </a:solidFill>
              </a:rPr>
              <a:t> по профилю педагогической деятельности </a:t>
            </a:r>
            <a:r>
              <a:rPr lang="ru-RU" sz="1400" b="1" i="1" dirty="0" smtClean="0">
                <a:solidFill>
                  <a:srgbClr val="008000"/>
                </a:solidFill>
              </a:rPr>
              <a:t>не реже чем один раз в  три года</a:t>
            </a:r>
            <a:r>
              <a:rPr lang="ru-RU" sz="1400" i="1" dirty="0" smtClean="0">
                <a:solidFill>
                  <a:schemeClr val="tx2"/>
                </a:solidFill>
              </a:rPr>
              <a:t>. </a:t>
            </a:r>
            <a:r>
              <a:rPr lang="ru-RU" sz="1400" dirty="0" smtClean="0">
                <a:solidFill>
                  <a:schemeClr val="tx2"/>
                </a:solidFill>
              </a:rPr>
              <a:t>(ч. 5  ст. 47); 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2"/>
                </a:solidFill>
              </a:rPr>
              <a:t>обязаны систематически </a:t>
            </a:r>
            <a:r>
              <a:rPr lang="ru-RU" sz="1400" b="1" i="1" dirty="0" smtClean="0">
                <a:solidFill>
                  <a:srgbClr val="008000"/>
                </a:solidFill>
              </a:rPr>
              <a:t>повышать</a:t>
            </a:r>
            <a:r>
              <a:rPr lang="ru-RU" sz="1400" i="1" dirty="0" smtClean="0">
                <a:solidFill>
                  <a:schemeClr val="tx2"/>
                </a:solidFill>
              </a:rPr>
              <a:t> свой профессиональный уровень </a:t>
            </a:r>
            <a:r>
              <a:rPr lang="ru-RU" sz="1400" dirty="0" smtClean="0">
                <a:solidFill>
                  <a:schemeClr val="tx2"/>
                </a:solidFill>
              </a:rPr>
              <a:t>(п.7 ч.1 ст.48) .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8000"/>
                </a:solidFill>
              </a:rPr>
              <a:t>   </a:t>
            </a:r>
          </a:p>
          <a:p>
            <a:pPr algn="just">
              <a:buNone/>
            </a:pPr>
            <a:r>
              <a:rPr lang="ru-RU" sz="1400" i="1" dirty="0" smtClean="0"/>
              <a:t>Федеральным законом № 273-ФЗ </a:t>
            </a:r>
            <a:r>
              <a:rPr lang="ru-RU" sz="1400" dirty="0" smtClean="0"/>
              <a:t>(п.5 ч.3 ст.28) установлено, что создание условий и организация дополнительного профессионального образования работников относится к </a:t>
            </a:r>
            <a:r>
              <a:rPr lang="ru-RU" sz="1400" b="1" i="1" dirty="0" smtClean="0">
                <a:solidFill>
                  <a:srgbClr val="008000"/>
                </a:solidFill>
              </a:rPr>
              <a:t>компетенции образовательной организации</a:t>
            </a:r>
            <a:r>
              <a:rPr lang="ru-RU" sz="1600" dirty="0" smtClean="0"/>
              <a:t>.</a:t>
            </a:r>
          </a:p>
          <a:p>
            <a:pPr algn="just">
              <a:buNone/>
            </a:pPr>
            <a:r>
              <a:rPr lang="ru-RU" sz="1600" dirty="0" smtClean="0"/>
              <a:t>         </a:t>
            </a:r>
            <a:r>
              <a:rPr lang="ru-RU" sz="1400" dirty="0" smtClean="0"/>
              <a:t>В соответствии со </a:t>
            </a:r>
            <a:r>
              <a:rPr lang="ru-RU" sz="1400" i="1" dirty="0" smtClean="0"/>
              <a:t>ст. 196 Трудового кодекса РФ </a:t>
            </a:r>
            <a:r>
              <a:rPr lang="ru-RU" sz="1400" b="1" i="1" dirty="0" smtClean="0">
                <a:solidFill>
                  <a:srgbClr val="008000"/>
                </a:solidFill>
              </a:rPr>
              <a:t>необходимость подготовки работников </a:t>
            </a:r>
            <a:r>
              <a:rPr lang="ru-RU" sz="1400" dirty="0" smtClean="0"/>
              <a:t>(профессиональное образование и профессиональное обучение) и дополнительного профессионального образования для собственных нужд </a:t>
            </a:r>
            <a:r>
              <a:rPr lang="ru-RU" sz="1400" b="1" i="1" dirty="0" smtClean="0">
                <a:solidFill>
                  <a:srgbClr val="008000"/>
                </a:solidFill>
              </a:rPr>
              <a:t>определяет работодатель</a:t>
            </a:r>
            <a:r>
              <a:rPr lang="ru-RU" sz="1400" dirty="0" smtClean="0"/>
              <a:t>. Подготовка работников и дополнительное профессиональное образование работников осуществляются работодателем на условиях и в порядке, которые определяются коллективным договором, соглашениями, трудовым договором.</a:t>
            </a:r>
          </a:p>
          <a:p>
            <a:pPr algn="just">
              <a:buNone/>
            </a:pPr>
            <a:r>
              <a:rPr lang="ru-RU" sz="1400" dirty="0" smtClean="0"/>
              <a:t>       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dirty="0" smtClean="0"/>
              <a:t>      Законодательством Российской Федерации </a:t>
            </a:r>
            <a:r>
              <a:rPr lang="ru-RU" sz="1400" b="1" i="1" dirty="0" smtClean="0">
                <a:solidFill>
                  <a:srgbClr val="008000"/>
                </a:solidFill>
              </a:rPr>
              <a:t>не установлено ограничение на то, в какой образовательной организации</a:t>
            </a:r>
            <a:r>
              <a:rPr lang="ru-RU" sz="1400" i="1" dirty="0" smtClean="0">
                <a:solidFill>
                  <a:srgbClr val="008000"/>
                </a:solidFill>
              </a:rPr>
              <a:t> </a:t>
            </a:r>
            <a:r>
              <a:rPr lang="ru-RU" sz="1400" i="1" dirty="0" smtClean="0"/>
              <a:t>может получить дополнительное профессиональное образование педагогический работник</a:t>
            </a:r>
            <a:r>
              <a:rPr lang="ru-RU" sz="1600" i="1" dirty="0" smtClean="0"/>
              <a:t>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9900"/>
                </a:solidFill>
              </a:rPr>
              <a:t/>
            </a:r>
            <a:br>
              <a:rPr lang="ru-RU" sz="1600" b="1" dirty="0" smtClean="0">
                <a:solidFill>
                  <a:srgbClr val="009900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/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i="1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/>
            </a:r>
            <a:br>
              <a:rPr lang="ru-RU" sz="1600" dirty="0" smtClean="0">
                <a:solidFill>
                  <a:schemeClr val="tx2"/>
                </a:solidFill>
              </a:rPr>
            </a:b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63544-E17D-48D1-BEED-8E87A7CEAD93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ru-RU" sz="1600" i="1" dirty="0" smtClean="0"/>
              <a:t> </a:t>
            </a:r>
            <a:r>
              <a:rPr lang="ru-RU" sz="1400" b="1" dirty="0" smtClean="0">
                <a:solidFill>
                  <a:srgbClr val="009900"/>
                </a:solidFill>
              </a:rPr>
              <a:t>Смогут ли  педагогические работники образовательных организаций высшего образования, а также педагогические работники профессиональных образовательных организаций проходить повышение квалификации  за 16 часов?</a:t>
            </a:r>
            <a:endParaRPr lang="ru-RU" sz="1400" dirty="0" smtClean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400" dirty="0" smtClean="0"/>
              <a:t>             В ч. 6 ст. 76  Федерального закона № 273-ФЗ установлено, что </a:t>
            </a:r>
            <a:r>
              <a:rPr lang="ru-RU" sz="1400" i="1" dirty="0" smtClean="0">
                <a:solidFill>
                  <a:srgbClr val="009900"/>
                </a:solidFill>
              </a:rPr>
              <a:t>содержание </a:t>
            </a:r>
            <a:r>
              <a:rPr lang="ru-RU" sz="1400" i="1" dirty="0" smtClean="0"/>
              <a:t>дополнительной профессиональной программы определяется образовательной программой</a:t>
            </a:r>
            <a:r>
              <a:rPr lang="ru-RU" sz="1400" dirty="0" smtClean="0"/>
              <a:t>, разработанной и утвержденной организацией, осуществляющей образовательную деятельность, если иное не установлено указанным Федеральным законом и другими федеральными законами, с учетом </a:t>
            </a:r>
            <a:r>
              <a:rPr lang="ru-RU" sz="1400" b="1" i="1" dirty="0" smtClean="0">
                <a:solidFill>
                  <a:srgbClr val="009900"/>
                </a:solidFill>
              </a:rPr>
              <a:t>потребностей лица, организации</a:t>
            </a:r>
            <a:r>
              <a:rPr lang="ru-RU" sz="1400" dirty="0" smtClean="0"/>
              <a:t>, по инициативе которых осуществляется дополнительное профессиональное образование.</a:t>
            </a:r>
          </a:p>
          <a:p>
            <a:pPr>
              <a:buFontTx/>
              <a:buNone/>
            </a:pPr>
            <a:endParaRPr lang="ru-RU" sz="1400" dirty="0" smtClean="0"/>
          </a:p>
          <a:p>
            <a:pPr algn="just">
              <a:buFontTx/>
              <a:buNone/>
            </a:pPr>
            <a:r>
              <a:rPr lang="ru-RU" sz="1400" dirty="0" smtClean="0"/>
              <a:t>            </a:t>
            </a:r>
            <a:r>
              <a:rPr lang="ru-RU" sz="1400" i="1" dirty="0" smtClean="0"/>
              <a:t>Срок освоения программ повышения квалификации 16 часов считается </a:t>
            </a:r>
            <a:r>
              <a:rPr lang="ru-RU" sz="1400" b="1" i="1" dirty="0" smtClean="0">
                <a:solidFill>
                  <a:srgbClr val="009900"/>
                </a:solidFill>
              </a:rPr>
              <a:t>достаточным</a:t>
            </a:r>
            <a:r>
              <a:rPr lang="ru-RU" sz="1400" i="1" dirty="0" smtClean="0"/>
              <a:t> при условии, что данный срок установлен с учетом потребностей</a:t>
            </a:r>
            <a:r>
              <a:rPr lang="ru-RU" sz="1400" dirty="0" smtClean="0"/>
              <a:t> лица, организации, по инициативе которых осуществляется обучение по дополнительным профессиональным программам повышения квалификации, а также позволяет </a:t>
            </a:r>
            <a:r>
              <a:rPr lang="ru-RU" sz="1400" b="1" i="1" dirty="0" smtClean="0">
                <a:solidFill>
                  <a:srgbClr val="009900"/>
                </a:solidFill>
              </a:rPr>
              <a:t>усовершенствовать и (или) получить новую компетенцию</a:t>
            </a:r>
            <a:r>
              <a:rPr lang="ru-RU" sz="1400" dirty="0" smtClean="0"/>
              <a:t>, необходимую для профессиональной деятельности, и (или) повысить профессиональный уровень в рамках имеющейся квалификации.</a:t>
            </a:r>
          </a:p>
          <a:p>
            <a:pPr>
              <a:buFontTx/>
              <a:buNone/>
            </a:pPr>
            <a:endParaRPr lang="ru-RU" sz="1400" dirty="0" smtClean="0"/>
          </a:p>
          <a:p>
            <a:pPr algn="just">
              <a:buFontTx/>
              <a:buNone/>
            </a:pPr>
            <a:r>
              <a:rPr lang="ru-RU" sz="1400" dirty="0" smtClean="0"/>
              <a:t>              Кроме того,  ч. 12 Порядка организации и осуществления образовательной деятельности по дополнительным профессиональным программам, утвержденного приказом </a:t>
            </a:r>
            <a:r>
              <a:rPr lang="ru-RU" sz="1400" dirty="0" err="1" smtClean="0"/>
              <a:t>Минобрнауки</a:t>
            </a:r>
            <a:r>
              <a:rPr lang="ru-RU" sz="1400" dirty="0" smtClean="0"/>
              <a:t> России от 01.07. 2013  № 499, установлено, что </a:t>
            </a:r>
            <a:r>
              <a:rPr lang="ru-RU" sz="1400" i="1" dirty="0" smtClean="0"/>
              <a:t>формы обучения и </a:t>
            </a:r>
            <a:r>
              <a:rPr lang="ru-RU" sz="1400" b="1" i="1" dirty="0" smtClean="0">
                <a:solidFill>
                  <a:srgbClr val="009900"/>
                </a:solidFill>
              </a:rPr>
              <a:t>сроки освоения </a:t>
            </a:r>
            <a:r>
              <a:rPr lang="ru-RU" sz="1400" i="1" dirty="0" smtClean="0"/>
              <a:t>дополнительной профессиональной программы определяются </a:t>
            </a:r>
            <a:r>
              <a:rPr lang="ru-RU" sz="1400" b="1" i="1" dirty="0" smtClean="0">
                <a:solidFill>
                  <a:srgbClr val="009900"/>
                </a:solidFill>
              </a:rPr>
              <a:t>образовательной программой</a:t>
            </a:r>
            <a:r>
              <a:rPr lang="ru-RU" sz="1400" i="1" dirty="0" smtClean="0"/>
              <a:t> и (или) договором об образовании.</a:t>
            </a:r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AFCBD7-0E1B-4853-8053-29FB375221E9}" type="slidenum">
              <a:rPr lang="ru-RU" smtClean="0"/>
              <a:pPr/>
              <a:t>51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 smtClean="0">
                <a:solidFill>
                  <a:srgbClr val="009900"/>
                </a:solidFill>
              </a:rPr>
              <a:t>Требуется ли согласование программ обучения по охране труда</a:t>
            </a:r>
            <a:br>
              <a:rPr lang="ru-RU" sz="1400" b="1" dirty="0" smtClean="0">
                <a:solidFill>
                  <a:srgbClr val="009900"/>
                </a:solidFill>
              </a:rPr>
            </a:br>
            <a:r>
              <a:rPr lang="ru-RU" sz="1400" b="1" dirty="0" smtClean="0">
                <a:solidFill>
                  <a:srgbClr val="009900"/>
                </a:solidFill>
              </a:rPr>
              <a:t> с соответствующими органами исполнительной власти субъектов </a:t>
            </a:r>
            <a:br>
              <a:rPr lang="ru-RU" sz="1400" b="1" dirty="0" smtClean="0">
                <a:solidFill>
                  <a:srgbClr val="009900"/>
                </a:solidFill>
              </a:rPr>
            </a:br>
            <a:r>
              <a:rPr lang="ru-RU" sz="1400" b="1" dirty="0" smtClean="0">
                <a:solidFill>
                  <a:srgbClr val="009900"/>
                </a:solidFill>
              </a:rPr>
              <a:t>Российской Федерации в области охраны труда ?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just">
              <a:buNone/>
            </a:pPr>
            <a:r>
              <a:rPr lang="ru-RU" sz="1400" dirty="0" smtClean="0"/>
              <a:t>              Если программы обучения по охране труда рассматриваются организацией как </a:t>
            </a:r>
            <a:r>
              <a:rPr lang="ru-RU" sz="1400" b="1" i="1" dirty="0" smtClean="0">
                <a:solidFill>
                  <a:srgbClr val="009900"/>
                </a:solidFill>
              </a:rPr>
              <a:t>дополнительные профессиональные программы</a:t>
            </a:r>
            <a:r>
              <a:rPr lang="ru-RU" sz="1400" dirty="0" smtClean="0"/>
              <a:t>, то в этом случае </a:t>
            </a:r>
            <a:r>
              <a:rPr lang="ru-RU" sz="1400" b="1" i="1" dirty="0" smtClean="0">
                <a:solidFill>
                  <a:srgbClr val="009900"/>
                </a:solidFill>
              </a:rPr>
              <a:t>нет необходимости </a:t>
            </a:r>
            <a:r>
              <a:rPr lang="ru-RU" sz="1400" dirty="0" smtClean="0"/>
              <a:t>проводить процедуру согласования.   </a:t>
            </a:r>
          </a:p>
          <a:p>
            <a:pPr>
              <a:buNone/>
            </a:pPr>
            <a:endParaRPr lang="ru-RU" sz="1400" dirty="0" smtClean="0"/>
          </a:p>
          <a:p>
            <a:pPr algn="just">
              <a:buNone/>
            </a:pPr>
            <a:r>
              <a:rPr lang="ru-RU" sz="1400" i="1" dirty="0" smtClean="0"/>
              <a:t>             </a:t>
            </a:r>
            <a:r>
              <a:rPr lang="ru-RU" sz="1400" dirty="0" smtClean="0"/>
              <a:t> </a:t>
            </a:r>
            <a:r>
              <a:rPr lang="ru-RU" sz="1400" b="1" i="1" dirty="0" smtClean="0">
                <a:solidFill>
                  <a:srgbClr val="009900"/>
                </a:solidFill>
              </a:rPr>
              <a:t>Основанием</a:t>
            </a:r>
            <a:r>
              <a:rPr lang="ru-RU" sz="1400" dirty="0" smtClean="0"/>
              <a:t> для этого утверждения является  одно из требований   к образовательным программам,  установленное    ст. 12 Федерального закона № 273-ФЗ, согласно которому образовательные программы </a:t>
            </a:r>
            <a:r>
              <a:rPr lang="ru-RU" sz="1400" b="1" i="1" dirty="0" smtClean="0">
                <a:solidFill>
                  <a:srgbClr val="009900"/>
                </a:solidFill>
              </a:rPr>
              <a:t>самостоятельно разрабатываются и утверждаются организацией,</a:t>
            </a:r>
            <a:r>
              <a:rPr lang="ru-RU" sz="1400" dirty="0" smtClean="0"/>
              <a:t> осуществляющей образовательную деятельность, если настоящим Федеральным законом не установлено иное.</a:t>
            </a:r>
          </a:p>
          <a:p>
            <a:pPr>
              <a:buNone/>
            </a:pPr>
            <a:endParaRPr lang="ru-RU" sz="1400" dirty="0" smtClean="0"/>
          </a:p>
          <a:p>
            <a:pPr algn="just">
              <a:buNone/>
            </a:pPr>
            <a:r>
              <a:rPr lang="ru-RU" sz="1400" dirty="0" smtClean="0"/>
              <a:t>              Кроме этого следует принять во внимание, что в соответствии с ч. 5 ст. 111 Федерального закона № 273-ФЗ со дня вступления в силу указанного Федерального закона </a:t>
            </a:r>
            <a:r>
              <a:rPr lang="ru-RU" sz="1400" b="1" i="1" dirty="0" smtClean="0">
                <a:solidFill>
                  <a:srgbClr val="009900"/>
                </a:solidFill>
              </a:rPr>
              <a:t>противоречащие</a:t>
            </a:r>
            <a:r>
              <a:rPr lang="ru-RU" sz="1400" i="1" dirty="0" smtClean="0"/>
              <a:t> ему положения нормативных правовых актов федеральных органов исполнительной власти, регулирующих отношения в сфере образования, </a:t>
            </a:r>
            <a:r>
              <a:rPr lang="ru-RU" sz="1400" b="1" i="1" dirty="0" smtClean="0">
                <a:solidFill>
                  <a:srgbClr val="009900"/>
                </a:solidFill>
              </a:rPr>
              <a:t>не применяются.</a:t>
            </a:r>
          </a:p>
          <a:p>
            <a:pPr algn="just">
              <a:buNone/>
            </a:pPr>
            <a:r>
              <a:rPr lang="ru-RU" sz="1400" dirty="0" smtClean="0"/>
              <a:t>              В дополнение к выше приведенному обоснованию можно отметить, что действия (бездействие) должностных лиц органов  государственного контроля, способствующие  нарушению  прав юридического лица при проведении проверки в соответствии со ст. 21 Федерального закона 26.12.2008 № 294-ФЗ «О защите прав юридических лиц и индивидуальных   предпринимателей   при   осуществлении   государственного контроля (надзора) и муниципального контроля»,  могут быть обжалованы в административном и (или) судебном порядке.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63544-E17D-48D1-BEED-8E87A7CEAD93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963D94-206D-4D2E-AC7C-E81CC6FE847C}" type="slidenum">
              <a:rPr lang="ru-RU" smtClean="0"/>
              <a:pPr/>
              <a:t>53</a:t>
            </a:fld>
            <a:endParaRPr lang="ru-RU" smtClean="0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0605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9900"/>
                </a:solidFill>
              </a:rPr>
              <a:t>СПАСИБО ЗА ВНИМАНИЕ</a:t>
            </a:r>
            <a:r>
              <a:rPr lang="en-US" smtClean="0">
                <a:solidFill>
                  <a:srgbClr val="009900"/>
                </a:solidFill>
              </a:rPr>
              <a:t>!</a:t>
            </a:r>
            <a:endParaRPr lang="ru-RU" smtClean="0">
              <a:solidFill>
                <a:srgbClr val="009900"/>
              </a:solidFill>
            </a:endParaRPr>
          </a:p>
        </p:txBody>
      </p:sp>
      <p:sp>
        <p:nvSpPr>
          <p:cNvPr id="145411" name="Rectangle 5"/>
          <p:cNvSpPr>
            <a:spLocks noChangeArrowheads="1"/>
          </p:cNvSpPr>
          <p:nvPr/>
        </p:nvSpPr>
        <p:spPr bwMode="auto">
          <a:xfrm>
            <a:off x="179388" y="115888"/>
            <a:ext cx="208756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solidFill>
                  <a:srgbClr val="009900"/>
                </a:solidFill>
              </a:rPr>
              <a:t> ФГБУ «ВНИИ ОХРАНЫ И ЭКОНОМИКИ ТРУДА» МИНТРУДА РОССИИ</a:t>
            </a:r>
          </a:p>
        </p:txBody>
      </p:sp>
      <p:sp>
        <p:nvSpPr>
          <p:cNvPr id="145412" name="Line 6"/>
          <p:cNvSpPr>
            <a:spLocks noChangeShapeType="1"/>
          </p:cNvSpPr>
          <p:nvPr/>
        </p:nvSpPr>
        <p:spPr bwMode="auto">
          <a:xfrm>
            <a:off x="2268538" y="692150"/>
            <a:ext cx="6048375" cy="0"/>
          </a:xfrm>
          <a:prstGeom prst="line">
            <a:avLst/>
          </a:prstGeom>
          <a:noFill/>
          <a:ln w="57150">
            <a:solidFill>
              <a:srgbClr val="F0EA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5413" name="Text Box 7"/>
          <p:cNvSpPr txBox="1">
            <a:spLocks noChangeArrowheads="1"/>
          </p:cNvSpPr>
          <p:nvPr/>
        </p:nvSpPr>
        <p:spPr bwMode="auto">
          <a:xfrm>
            <a:off x="5292725" y="5229225"/>
            <a:ext cx="2951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  <a:hlinkClick r:id="rId2"/>
              </a:rPr>
              <a:t>www.vcot</a:t>
            </a:r>
            <a:r>
              <a:rPr lang="en-US">
                <a:solidFill>
                  <a:srgbClr val="009900"/>
                </a:solidFill>
              </a:rPr>
              <a:t>.info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  <a:hlinkClick r:id="rId3"/>
              </a:rPr>
              <a:t>ryabova@vcot.info</a:t>
            </a:r>
            <a:endParaRPr lang="en-US">
              <a:solidFill>
                <a:srgbClr val="009900"/>
              </a:solidFill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rgbClr val="009900"/>
              </a:solidFill>
            </a:endParaRPr>
          </a:p>
        </p:txBody>
      </p:sp>
      <p:sp>
        <p:nvSpPr>
          <p:cNvPr id="145414" name="Text Box 8"/>
          <p:cNvSpPr txBox="1">
            <a:spLocks noChangeArrowheads="1"/>
          </p:cNvSpPr>
          <p:nvPr/>
        </p:nvSpPr>
        <p:spPr bwMode="auto">
          <a:xfrm>
            <a:off x="323850" y="5229225"/>
            <a:ext cx="4608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9900"/>
                </a:solidFill>
              </a:rPr>
              <a:t>105043, Москва, ул. 4-я Парковая, д. 29 Тел:(</a:t>
            </a:r>
            <a:r>
              <a:rPr lang="ru-RU">
                <a:solidFill>
                  <a:srgbClr val="009900"/>
                </a:solidFill>
                <a:sym typeface="Wingdings" pitchFamily="2" charset="2"/>
              </a:rPr>
              <a:t>499) 164-97-74,  166-66-00</a:t>
            </a:r>
            <a:endParaRPr lang="ru-RU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9900"/>
                </a:solidFill>
              </a:rPr>
              <a:t>Письмо Минтруда России от 17.10.2013 г. №15-3-2874</a:t>
            </a:r>
            <a:br>
              <a:rPr lang="ru-RU" sz="1800" b="1" dirty="0" smtClean="0">
                <a:solidFill>
                  <a:srgbClr val="009900"/>
                </a:solidFill>
              </a:rPr>
            </a:b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009900"/>
                </a:solidFill>
              </a:rPr>
              <a:t>по вопросу обучения по охране труда и проверки знаний требований охраны труда работников организаций 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050" cy="4492625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ru-RU" sz="2000" dirty="0" smtClean="0"/>
              <a:t>       </a:t>
            </a:r>
            <a:r>
              <a:rPr lang="ru-RU" sz="1600" dirty="0" smtClean="0">
                <a:cs typeface="Calibri" pitchFamily="34" charset="0"/>
              </a:rPr>
              <a:t>Обучение по охране труда работодателей и работников организаций </a:t>
            </a:r>
            <a:r>
              <a:rPr lang="ru-RU" sz="1600" dirty="0" smtClean="0">
                <a:ea typeface="+mj-ea"/>
                <a:cs typeface="+mj-cs"/>
              </a:rPr>
              <a:t>является видом</a:t>
            </a:r>
            <a:r>
              <a:rPr lang="ru-RU" sz="1600" b="1" i="1" dirty="0" smtClean="0">
                <a:solidFill>
                  <a:srgbClr val="009900"/>
                </a:solidFill>
                <a:ea typeface="+mj-ea"/>
                <a:cs typeface="+mj-cs"/>
              </a:rPr>
              <a:t> образовательной деятельности</a:t>
            </a:r>
            <a:r>
              <a:rPr lang="ru-RU" sz="1600" dirty="0" smtClean="0">
                <a:cs typeface="Calibri" pitchFamily="34" charset="0"/>
              </a:rPr>
              <a:t>, требования к ведению которой содержатся в </a:t>
            </a:r>
            <a:r>
              <a:rPr lang="ru-RU" sz="1600" i="1" dirty="0" smtClean="0">
                <a:cs typeface="Calibri" pitchFamily="34" charset="0"/>
              </a:rPr>
              <a:t>законодательстве  Российской Федерации об образовании</a:t>
            </a:r>
            <a:r>
              <a:rPr lang="ru-RU" sz="1600" dirty="0" smtClean="0">
                <a:cs typeface="Calibri" pitchFamily="34" charset="0"/>
              </a:rPr>
              <a:t>.</a:t>
            </a:r>
            <a:endParaRPr lang="ru-RU" sz="1600" dirty="0" smtClean="0"/>
          </a:p>
          <a:p>
            <a:pPr algn="just">
              <a:lnSpc>
                <a:spcPct val="80000"/>
              </a:lnSpc>
              <a:buFontTx/>
              <a:buNone/>
              <a:defRPr/>
            </a:pPr>
            <a:endParaRPr lang="ru-RU" sz="1600" dirty="0" smtClean="0"/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ru-RU" sz="1600" dirty="0" smtClean="0">
                <a:cs typeface="Calibri" pitchFamily="34" charset="0"/>
              </a:rPr>
              <a:t>         В связи с чем, требования, содержащиеся в постановлении Минтруда России и Минобразования России от 13 января 2003 г. № 1/29 «Об утверждении Порядка обучения по охране труда и проверки знаний требований охраны труда работников организаций», должны выполняться в рамках, </a:t>
            </a:r>
            <a:r>
              <a:rPr lang="ru-RU" sz="1600" b="1" i="1" dirty="0" smtClean="0">
                <a:solidFill>
                  <a:srgbClr val="009900"/>
                </a:solidFill>
                <a:ea typeface="+mj-ea"/>
                <a:cs typeface="+mj-cs"/>
              </a:rPr>
              <a:t>не противоречащих законодательству</a:t>
            </a:r>
            <a:r>
              <a:rPr lang="ru-RU" sz="1600" i="1" dirty="0" smtClean="0">
                <a:cs typeface="Calibri" pitchFamily="34" charset="0"/>
              </a:rPr>
              <a:t> </a:t>
            </a:r>
            <a:r>
              <a:rPr lang="ru-RU" sz="1600" dirty="0" smtClean="0">
                <a:cs typeface="Calibri" pitchFamily="34" charset="0"/>
              </a:rPr>
              <a:t>Российской Федерации об образовании</a:t>
            </a:r>
            <a:r>
              <a:rPr lang="ru-RU" sz="1800" dirty="0" smtClean="0">
                <a:cs typeface="Calibri" pitchFamily="34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ru-RU" sz="1400" i="1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8243888" y="621665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fld id="{D556D460-FD5B-48E9-B05B-A8F6FD0BBC2B}" type="slidenum">
              <a:rPr lang="ru-RU" sz="1400"/>
              <a:pPr>
                <a:defRPr/>
              </a:pPr>
              <a:t>6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9900"/>
                </a:solidFill>
              </a:rPr>
              <a:t>Виды образования </a:t>
            </a:r>
            <a:br>
              <a:rPr lang="ru-RU" sz="1800" b="1" dirty="0" smtClean="0">
                <a:solidFill>
                  <a:srgbClr val="009900"/>
                </a:solidFill>
              </a:rPr>
            </a:br>
            <a:r>
              <a:rPr lang="ru-RU" sz="1800" b="1" dirty="0" smtClean="0">
                <a:solidFill>
                  <a:srgbClr val="009900"/>
                </a:solidFill>
              </a:rPr>
              <a:t>(п. 2-6 ст.10 Федерального закона №273-ФЗ</a:t>
            </a:r>
            <a:r>
              <a:rPr lang="ru-RU" sz="1600" b="1" dirty="0" smtClean="0">
                <a:solidFill>
                  <a:srgbClr val="009900"/>
                </a:solidFill>
              </a:rPr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63544-E17D-48D1-BEED-8E87A7CEAD9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253954" name="Diagram 5"/>
          <p:cNvGraphicFramePr>
            <a:graphicFrameLocks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ompatibility">
            <com:legacyDrawing xmlns:com="http://schemas.openxmlformats.org/drawingml/2006/compatibility" spid="_x0000_s25395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7"/>
            <a:ext cx="8229600" cy="391770"/>
          </a:xfrm>
        </p:spPr>
        <p:txBody>
          <a:bodyPr/>
          <a:lstStyle/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63544-E17D-48D1-BEED-8E87A7CEAD9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pSp>
        <p:nvGrpSpPr>
          <p:cNvPr id="5" name="Organization Chart 10"/>
          <p:cNvGrpSpPr>
            <a:grpSpLocks noGrp="1"/>
          </p:cNvGrpSpPr>
          <p:nvPr>
            <p:ph idx="1"/>
          </p:nvPr>
        </p:nvGrpSpPr>
        <p:grpSpPr bwMode="auto">
          <a:xfrm>
            <a:off x="467544" y="260648"/>
            <a:ext cx="8229600" cy="5865515"/>
            <a:chOff x="230" y="999"/>
            <a:chExt cx="1872" cy="720"/>
          </a:xfrm>
        </p:grpSpPr>
        <p:cxnSp>
          <p:nvCxnSpPr>
            <p:cNvPr id="6" name="_s12304"/>
            <p:cNvCxnSpPr>
              <a:cxnSpLocks noChangeShapeType="1"/>
              <a:stCxn id="10" idx="6"/>
            </p:cNvCxnSpPr>
            <p:nvPr/>
          </p:nvCxnSpPr>
          <p:spPr bwMode="auto">
            <a:xfrm rot="5400000" flipH="1">
              <a:off x="1346" y="1107"/>
              <a:ext cx="144" cy="504"/>
            </a:xfrm>
            <a:prstGeom prst="bentConnector3">
              <a:avLst>
                <a:gd name="adj1" fmla="val 1281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" name="_s12303"/>
            <p:cNvCxnSpPr>
              <a:cxnSpLocks noChangeShapeType="1"/>
              <a:stCxn id="9" idx="6"/>
            </p:cNvCxnSpPr>
            <p:nvPr/>
          </p:nvCxnSpPr>
          <p:spPr bwMode="auto">
            <a:xfrm rot="-5400000">
              <a:off x="842" y="1107"/>
              <a:ext cx="144" cy="504"/>
            </a:xfrm>
            <a:prstGeom prst="bentConnector3">
              <a:avLst>
                <a:gd name="adj1" fmla="val 1281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8" name="_s12299"/>
            <p:cNvSpPr>
              <a:spLocks noChangeArrowheads="1"/>
            </p:cNvSpPr>
            <p:nvPr/>
          </p:nvSpPr>
          <p:spPr bwMode="auto">
            <a:xfrm>
              <a:off x="734" y="999"/>
              <a:ext cx="864" cy="288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700" b="1" dirty="0" smtClean="0">
                  <a:solidFill>
                    <a:srgbClr val="008000"/>
                  </a:solidFill>
                </a:rPr>
                <a:t>Дополнительное образование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rgbClr val="2D2D87"/>
                  </a:solidFill>
                </a:rPr>
                <a:t>(ст. 75-76 Федерального закона №273-ФЗ)</a:t>
              </a:r>
              <a:endParaRPr lang="ru-RU" sz="1600" b="1" dirty="0">
                <a:solidFill>
                  <a:srgbClr val="2D2D87"/>
                </a:solidFill>
              </a:endParaRPr>
            </a:p>
          </p:txBody>
        </p:sp>
        <p:sp>
          <p:nvSpPr>
            <p:cNvPr id="9" name="_s12300"/>
            <p:cNvSpPr>
              <a:spLocks noChangeArrowheads="1"/>
            </p:cNvSpPr>
            <p:nvPr/>
          </p:nvSpPr>
          <p:spPr bwMode="auto">
            <a:xfrm>
              <a:off x="230" y="1431"/>
              <a:ext cx="864" cy="288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rgbClr val="C00000"/>
                  </a:solidFill>
                </a:rPr>
                <a:t>Дополнительное образование детей и взрослых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_s12301"/>
            <p:cNvSpPr>
              <a:spLocks noChangeArrowheads="1"/>
            </p:cNvSpPr>
            <p:nvPr/>
          </p:nvSpPr>
          <p:spPr bwMode="auto">
            <a:xfrm>
              <a:off x="1238" y="1431"/>
              <a:ext cx="864" cy="288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rgbClr val="C00000"/>
                  </a:solidFill>
                </a:rPr>
                <a:t>Дополнительное профессиональное образование 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9900"/>
                </a:solidFill>
              </a:rPr>
              <a:t>Обучение по охране труда </a:t>
            </a:r>
            <a:br>
              <a:rPr lang="ru-RU" sz="1800" b="1" dirty="0" smtClean="0">
                <a:solidFill>
                  <a:srgbClr val="009900"/>
                </a:solidFill>
              </a:rPr>
            </a:br>
            <a:r>
              <a:rPr lang="ru-RU" sz="1800" b="1" dirty="0" smtClean="0">
                <a:solidFill>
                  <a:srgbClr val="009900"/>
                </a:solidFill>
              </a:rPr>
              <a:t>как дополнительное образование взрослых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just">
              <a:buNone/>
            </a:pPr>
            <a:r>
              <a:rPr lang="ru-RU" sz="1400" dirty="0" smtClean="0"/>
              <a:t>           Особенности  дополнительного образования взрослых,  его задачи и задачи обучения  по охране труда, направленные </a:t>
            </a:r>
            <a:r>
              <a:rPr lang="ru-RU" sz="1400" u="sng" dirty="0" smtClean="0"/>
              <a:t>на усовершенствование знаний, умений, практических навыков по обеспечению безопасных условий труда, формирование  культуры безопасного труда и сохранение здоровья работающих граждан</a:t>
            </a:r>
            <a:r>
              <a:rPr lang="ru-RU" sz="1400" dirty="0" smtClean="0"/>
              <a:t>,  являются основанием для его отнесения  </a:t>
            </a:r>
            <a:r>
              <a:rPr lang="ru-RU" sz="1400" i="1" dirty="0" smtClean="0"/>
              <a:t>к дополнительному  образованию, подвиду - </a:t>
            </a:r>
            <a:r>
              <a:rPr lang="ru-RU" sz="1400" b="1" i="1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дополнительное образование взрослых, 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которое реализуется посредством дополнительных </a:t>
            </a:r>
            <a:r>
              <a:rPr lang="ru-RU" sz="1400" dirty="0" err="1" smtClean="0">
                <a:latin typeface="+mj-lt"/>
                <a:ea typeface="+mj-ea"/>
                <a:cs typeface="+mj-cs"/>
              </a:rPr>
              <a:t>общеразвивающих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 программ для взрослых.   </a:t>
            </a:r>
          </a:p>
          <a:p>
            <a:pPr algn="just">
              <a:buNone/>
            </a:pPr>
            <a:r>
              <a:rPr lang="ru-RU" sz="1400" dirty="0" smtClean="0">
                <a:latin typeface="+mj-lt"/>
                <a:ea typeface="+mj-ea"/>
                <a:cs typeface="+mj-cs"/>
              </a:rPr>
              <a:t>             К </a:t>
            </a:r>
            <a:r>
              <a:rPr lang="ru-RU" sz="1400" u="sng" dirty="0" smtClean="0">
                <a:latin typeface="+mj-lt"/>
                <a:ea typeface="+mj-ea"/>
                <a:cs typeface="+mj-cs"/>
              </a:rPr>
              <a:t>освоению </a:t>
            </a:r>
            <a:r>
              <a:rPr lang="ru-RU" sz="1400" dirty="0" smtClean="0"/>
              <a:t>дополнительных </a:t>
            </a:r>
            <a:r>
              <a:rPr lang="ru-RU" sz="1400" dirty="0" err="1" smtClean="0"/>
              <a:t>общеразвивающих</a:t>
            </a:r>
            <a:r>
              <a:rPr lang="ru-RU" sz="1400" dirty="0" smtClean="0"/>
              <a:t> программ для взрослых допускаются лица без предъявления требований к уровню образования, если иное не предусмотрено  спецификой программы (ч.3 ст.75).</a:t>
            </a:r>
            <a:endParaRPr lang="ru-RU" sz="1400" dirty="0" smtClean="0">
              <a:latin typeface="+mj-lt"/>
              <a:ea typeface="+mj-ea"/>
              <a:cs typeface="+mj-cs"/>
            </a:endParaRPr>
          </a:p>
          <a:p>
            <a:pPr algn="just">
              <a:buNone/>
            </a:pPr>
            <a:r>
              <a:rPr lang="ru-RU" sz="1400" dirty="0" smtClean="0">
                <a:latin typeface="+mj-lt"/>
                <a:ea typeface="+mj-ea"/>
                <a:cs typeface="+mj-cs"/>
              </a:rPr>
              <a:t>           </a:t>
            </a:r>
            <a:r>
              <a:rPr lang="ru-RU" sz="1400" u="sng" dirty="0" smtClean="0">
                <a:latin typeface="+mj-lt"/>
                <a:ea typeface="+mj-ea"/>
                <a:cs typeface="+mj-cs"/>
              </a:rPr>
              <a:t>Требования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    </a:t>
            </a:r>
            <a:r>
              <a:rPr lang="ru-RU" sz="1400" dirty="0" smtClean="0"/>
              <a:t> к дополнительным </a:t>
            </a:r>
            <a:r>
              <a:rPr lang="ru-RU" sz="1400" dirty="0" err="1" smtClean="0"/>
              <a:t>общеразвивающим</a:t>
            </a:r>
            <a:r>
              <a:rPr lang="ru-RU" sz="1400" dirty="0" smtClean="0"/>
              <a:t> программам </a:t>
            </a:r>
            <a:r>
              <a:rPr lang="ru-RU" sz="1400" dirty="0" err="1" smtClean="0"/>
              <a:t>установленны</a:t>
            </a:r>
            <a:r>
              <a:rPr lang="ru-RU" sz="1400" dirty="0" smtClean="0"/>
              <a:t>    ч. 2, 4 ст. 75  Федерального закона №273-ФЗ,  приказом </a:t>
            </a:r>
            <a:r>
              <a:rPr lang="ru-RU" sz="1400" dirty="0" err="1" smtClean="0"/>
              <a:t>Минобранауки</a:t>
            </a:r>
            <a:r>
              <a:rPr lang="ru-RU" sz="1400" dirty="0" smtClean="0"/>
              <a:t> России от 29 августа 2013 года №1008 «Об утверждении порядка организации и осуществления образовательной деятельности по дополнительным общеобразовательным программам».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   </a:t>
            </a:r>
          </a:p>
          <a:p>
            <a:pPr algn="just">
              <a:buNone/>
            </a:pPr>
            <a:r>
              <a:rPr lang="ru-RU" sz="1400" dirty="0" smtClean="0">
                <a:latin typeface="+mj-lt"/>
                <a:ea typeface="+mj-ea"/>
                <a:cs typeface="+mj-cs"/>
              </a:rPr>
              <a:t>           </a:t>
            </a:r>
            <a:r>
              <a:rPr lang="ru-RU" sz="1400" u="sng" dirty="0" smtClean="0">
                <a:latin typeface="+mj-lt"/>
                <a:ea typeface="+mj-ea"/>
                <a:cs typeface="+mj-cs"/>
              </a:rPr>
              <a:t>Содержание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/>
              <a:t>дополнительных </a:t>
            </a:r>
            <a:r>
              <a:rPr lang="ru-RU" sz="1400" dirty="0" err="1" smtClean="0"/>
              <a:t>общеразвивающих</a:t>
            </a:r>
            <a:r>
              <a:rPr lang="ru-RU" sz="1400" dirty="0" smtClean="0"/>
              <a:t> программ и сроки обучения по ним определяются образовательной программой, разработанной и утвержденной организацией, осуществляющей образовательную деятельность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  (ч.4 ст.75 ).  </a:t>
            </a:r>
          </a:p>
          <a:p>
            <a:pPr algn="just">
              <a:buNone/>
            </a:pPr>
            <a:r>
              <a:rPr lang="ru-RU" sz="1400" dirty="0" smtClean="0">
                <a:latin typeface="+mj-lt"/>
                <a:ea typeface="+mj-ea"/>
                <a:cs typeface="+mj-cs"/>
              </a:rPr>
              <a:t>            </a:t>
            </a:r>
            <a:r>
              <a:rPr lang="ru-RU" sz="1400" u="sng" dirty="0" smtClean="0">
                <a:latin typeface="+mj-lt"/>
                <a:ea typeface="+mj-ea"/>
                <a:cs typeface="+mj-cs"/>
              </a:rPr>
              <a:t>Формы   </a:t>
            </a:r>
            <a:r>
              <a:rPr lang="ru-RU" sz="1400" u="sng" dirty="0" smtClean="0"/>
              <a:t>обучения </a:t>
            </a:r>
            <a:r>
              <a:rPr lang="ru-RU" sz="1400" dirty="0" smtClean="0"/>
              <a:t>по дополнительным общеобразовательным программам определяются организацией, осуществляющей образовательную деятельность, самостоятельно, если иное не установлено законодательством РФ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  (ч.5 ст.17).  </a:t>
            </a:r>
          </a:p>
          <a:p>
            <a:pPr algn="just">
              <a:buNone/>
            </a:pPr>
            <a:r>
              <a:rPr lang="ru-RU" sz="1400" dirty="0" smtClean="0">
                <a:latin typeface="+mj-lt"/>
                <a:ea typeface="+mj-ea"/>
                <a:cs typeface="+mj-cs"/>
              </a:rPr>
              <a:t>            </a:t>
            </a:r>
            <a:r>
              <a:rPr lang="ru-RU" sz="1400" u="sng" dirty="0" smtClean="0">
                <a:latin typeface="+mj-lt"/>
                <a:ea typeface="+mj-ea"/>
                <a:cs typeface="+mj-cs"/>
              </a:rPr>
              <a:t>При </a:t>
            </a:r>
            <a:r>
              <a:rPr lang="ru-RU" sz="1400" u="sng" dirty="0" smtClean="0"/>
              <a:t>реализации</a:t>
            </a:r>
            <a:r>
              <a:rPr lang="ru-RU" sz="1400" dirty="0" smtClean="0"/>
              <a:t> дополнительных общеобразовательных программ используются различные образовательные технологии, в том числе дистанционные образовательные технологии, электронное обучение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   (ч.2 ст.13); может использоваться модульный принцип формирования содержания программы  и построения учебных планов (ч.3 ст.13).                                                                                                                   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63544-E17D-48D1-BEED-8E87A7CEAD9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7387</TotalTime>
  <Words>6355</Words>
  <Application>Microsoft Office PowerPoint</Application>
  <PresentationFormat>Экран (4:3)</PresentationFormat>
  <Paragraphs>639</Paragraphs>
  <Slides>53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53</vt:i4>
      </vt:variant>
    </vt:vector>
  </HeadingPairs>
  <TitlesOfParts>
    <vt:vector size="56" baseType="lpstr">
      <vt:lpstr>Оформление по умолчанию</vt:lpstr>
      <vt:lpstr>Диаграмма</vt:lpstr>
      <vt:lpstr>Worksheet</vt:lpstr>
      <vt:lpstr>ФГБУ «ВНИИ ОХРАНЫ И ЭКОНОМИКИ ТРУДА» Министерства труда и социальной защиты Российской Федерации </vt:lpstr>
      <vt:lpstr>Федеральный закон от 29 декабря 2012 г. №273-ФЗ  «Об образовании в Российской Федерации» </vt:lpstr>
      <vt:lpstr>Нормативные правовые документы  к вопросу  организации обучения по охране труда</vt:lpstr>
      <vt:lpstr>Нормативные правовые документы  к вопросу  организации обучения по охране труда</vt:lpstr>
      <vt:lpstr>Нормативные правовые документы  к вопросу  организации обучения по охране труда</vt:lpstr>
      <vt:lpstr>Письмо Минтруда России от 17.10.2013 г. №15-3-2874  по вопросу обучения по охране труда и проверки знаний требований охраны труда работников организаций </vt:lpstr>
      <vt:lpstr>Виды образования  (п. 2-6 ст.10 Федерального закона №273-ФЗ)</vt:lpstr>
      <vt:lpstr>Слайд 8</vt:lpstr>
      <vt:lpstr>Обучение по охране труда  как дополнительное образование взрослых </vt:lpstr>
      <vt:lpstr>Обучение по охране труда  как дополнительное профессиональное образование</vt:lpstr>
      <vt:lpstr>Приказ Министерства образования и науки РФ от 01.07.2013 г. N 499  "Об утверждении Порядка организации и осуществления образовательной деятельности по дополнительным профессиональным программам"</vt:lpstr>
      <vt:lpstr>Содержание и структура  дополнительной  профессиональной программы</vt:lpstr>
      <vt:lpstr>Наиболее важные компетенции  (знания, умения, навыки)  специалистов по охране труда*</vt:lpstr>
      <vt:lpstr>Наиболее важные компетенции  (знания, умения, навыки)  специалистов по охране труда</vt:lpstr>
      <vt:lpstr>О программе повышения квалификации  в рамках обучения по охране труда</vt:lpstr>
      <vt:lpstr>О программе  повышения квалификации  в рамках обучения по охране труда</vt:lpstr>
      <vt:lpstr>О программе  повышения квалификации  в рамках обучения по охране труда</vt:lpstr>
      <vt:lpstr>ФГБУ «ВНИИ охраны и экономики труда» Минтруда России,  СРО НП «НООБОТ» Практическое пособие «Организация и осуществление образовательной деятельности по дополнительным образовательным программам  в области  охраны труда»</vt:lpstr>
      <vt:lpstr>Практическое пособие «Организация и осуществление образовательной деятельности по дополнительным образовательным программам  в области  охраны труда»</vt:lpstr>
      <vt:lpstr>«Содержание реализуемой дополнительной профессиональной программы должно учитывать профессиональные стандарты…»  (п.8 приказа Минобрнауки РФ №499)</vt:lpstr>
      <vt:lpstr>Профессиональный стандарт*  «Специалист в области охраны труда»</vt:lpstr>
      <vt:lpstr>Принцип формирования  профессионального стандарта</vt:lpstr>
      <vt:lpstr>Профессиональный стандарт  специалиста в области охраны труда как основа  дополнительной профессиональной программы</vt:lpstr>
      <vt:lpstr>Отдельные понятия профессионального стандарта  «Специалист в области охраны труда»</vt:lpstr>
      <vt:lpstr>Слайд 25</vt:lpstr>
      <vt:lpstr>Характеристика обобщенных трудовых функций   Внедрение и обеспечение функционирования системы управления  охраной труда</vt:lpstr>
      <vt:lpstr>Характеристика обобщенных трудовых функций 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«При реализации дополнительных профессиональных программ  возможно использование различных образовательных технологий, в том числе дистанционных образовательных технологий и электронного обучения»  (ч.14 приказа Минобрнауки России  №499)</vt:lpstr>
      <vt:lpstr>Механизм взаимодействия</vt:lpstr>
      <vt:lpstr>Динамика изменения численности работников, прошедших обучение и проверку знаний требований охраны труда в Российской Федерации за 2005-2014 г.г.</vt:lpstr>
      <vt:lpstr>Динамика изменения численности аккредитованных организаций  в реестре Минтруда России </vt:lpstr>
      <vt:lpstr>Отдельные недостатки Заявлений организаций, планирующих проведение специальной оценки условий труда :</vt:lpstr>
      <vt:lpstr>Оценка* работодателя эффективности обучения по охране труда  как одного из направлений профилактики производственного травматизма и профессиональных заболеваний</vt:lpstr>
      <vt:lpstr>Распределение мнений работодателей о проблемах в подготовке специалистов по охране труда</vt:lpstr>
      <vt:lpstr>ОСНОВНЫЕ  НАПРАВЛЕНИЯ ПОВЫШЕНИЯ КАЧЕСТВА ПОДГОТОВКИ СПЕЦИАЛИСТОВ ПО ОХРАНЕ ТРУДА   </vt:lpstr>
      <vt:lpstr>Слайд 44</vt:lpstr>
      <vt:lpstr>ИЗМЕНЕНИЯ В СТ. 96  №273-ФЗ</vt:lpstr>
      <vt:lpstr>ПРОФЕССИОНАЛЬНЫЕ СООБЩЕСТВА  В ОБЛАСТИ ОХРАНЫ ТРУДА</vt:lpstr>
      <vt:lpstr>Законодательство о  правовом статусе педагогических работников</vt:lpstr>
      <vt:lpstr>Возможно ли заключение гражданско-правовых договоров между работодателем (руководителем обучающей организации)  и специалистом, привлеченным к проведению разовых лекций, консультаций, семинаров?</vt:lpstr>
      <vt:lpstr>Возможно ли заключение гражданско-правовых договоров между работодателем (руководителем обучающей организации)  и специалистом, привлеченным к проведению разовых лекций, консультаций, семинаров?</vt:lpstr>
      <vt:lpstr>Имеет ли право преподаватель организации дополнительного профессионального образования проходить повышение квалификации  в своей организации? </vt:lpstr>
      <vt:lpstr> Смогут ли  педагогические работники образовательных организаций высшего образования, а также педагогические работники профессиональных образовательных организаций проходить повышение квалификации  за 16 часов?</vt:lpstr>
      <vt:lpstr>Требуется ли согласование программ обучения по охране труда  с соответствующими органами исполнительной власти субъектов  Российской Федерации в области охраны труда ?    </vt:lpstr>
      <vt:lpstr>СПАСИБО ЗА ВНИМАНИЕ!</vt:lpstr>
    </vt:vector>
  </TitlesOfParts>
  <Company>ФГУ "ВНИИ ОиЭТ"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ВНИИ ОХРАНЫ И ЭКОНОМИКИ ТРУДА</dc:title>
  <dc:creator>Андрей</dc:creator>
  <cp:lastModifiedBy>ryabova</cp:lastModifiedBy>
  <cp:revision>1369</cp:revision>
  <dcterms:created xsi:type="dcterms:W3CDTF">2012-04-26T17:44:31Z</dcterms:created>
  <dcterms:modified xsi:type="dcterms:W3CDTF">2015-07-28T07:27:42Z</dcterms:modified>
</cp:coreProperties>
</file>