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49" r:id="rId2"/>
    <p:sldId id="702" r:id="rId3"/>
    <p:sldId id="759" r:id="rId4"/>
    <p:sldId id="703" r:id="rId5"/>
    <p:sldId id="771" r:id="rId6"/>
    <p:sldId id="706" r:id="rId7"/>
    <p:sldId id="758" r:id="rId8"/>
    <p:sldId id="760" r:id="rId9"/>
    <p:sldId id="757" r:id="rId10"/>
    <p:sldId id="756" r:id="rId11"/>
    <p:sldId id="783" r:id="rId12"/>
    <p:sldId id="705" r:id="rId13"/>
    <p:sldId id="722" r:id="rId14"/>
    <p:sldId id="791" r:id="rId15"/>
    <p:sldId id="678" r:id="rId16"/>
    <p:sldId id="797" r:id="rId17"/>
    <p:sldId id="798" r:id="rId18"/>
    <p:sldId id="795" r:id="rId19"/>
    <p:sldId id="799" r:id="rId20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3538D"/>
    <a:srgbClr val="8D57B5"/>
    <a:srgbClr val="3B1165"/>
    <a:srgbClr val="DCC3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740" autoAdjust="0"/>
    <p:restoredTop sz="87980" autoAdjust="0"/>
  </p:normalViewPr>
  <p:slideViewPr>
    <p:cSldViewPr>
      <p:cViewPr>
        <p:scale>
          <a:sx n="100" d="100"/>
          <a:sy n="100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5549C-6B82-4A77-8560-07DB59FE4F34}" type="doc">
      <dgm:prSet loTypeId="urn:microsoft.com/office/officeart/2005/8/layout/pyramid2" loCatId="pyramid" qsTypeId="urn:microsoft.com/office/officeart/2005/8/quickstyle/3d4" qsCatId="3D" csTypeId="urn:microsoft.com/office/officeart/2005/8/colors/accent0_3" csCatId="mainScheme" phldr="1"/>
      <dgm:spPr/>
    </dgm:pt>
    <dgm:pt modelId="{CE862F01-7EB8-4AAA-8603-E92A0D9C03B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2"/>
              </a:solidFill>
            </a:rPr>
            <a:t>Идентификация потенциально вредных и (или) опасных факторов производственной среды и трудового процесса</a:t>
          </a:r>
          <a:endParaRPr lang="ru-RU" sz="1800" b="0" dirty="0">
            <a:solidFill>
              <a:schemeClr val="tx2"/>
            </a:solidFill>
          </a:endParaRPr>
        </a:p>
      </dgm:t>
    </dgm:pt>
    <dgm:pt modelId="{C2EE1CA5-BD9C-40F7-A542-DD9DB00B7867}" type="parTrans" cxnId="{1789CFFE-A385-48E4-811D-E24DDA58B035}">
      <dgm:prSet/>
      <dgm:spPr/>
      <dgm:t>
        <a:bodyPr/>
        <a:lstStyle/>
        <a:p>
          <a:endParaRPr lang="ru-RU" b="0"/>
        </a:p>
      </dgm:t>
    </dgm:pt>
    <dgm:pt modelId="{3F95A944-3900-4F9F-BC48-8F06A83E7ADB}" type="sibTrans" cxnId="{1789CFFE-A385-48E4-811D-E24DDA58B035}">
      <dgm:prSet/>
      <dgm:spPr/>
      <dgm:t>
        <a:bodyPr/>
        <a:lstStyle/>
        <a:p>
          <a:endParaRPr lang="ru-RU" b="0"/>
        </a:p>
      </dgm:t>
    </dgm:pt>
    <dgm:pt modelId="{98066E0A-3E04-490B-965E-59CACC508036}">
      <dgm:prSet phldrT="[Текст]" custT="1"/>
      <dgm:spPr/>
      <dgm:t>
        <a:bodyPr/>
        <a:lstStyle/>
        <a:p>
          <a:pPr algn="l"/>
          <a:r>
            <a:rPr lang="ru-RU" sz="1800" b="0" dirty="0" smtClean="0">
              <a:solidFill>
                <a:schemeClr val="tx2"/>
              </a:solidFill>
            </a:rPr>
            <a:t>Отнесение условий труда на рабочих местах к классам (подклассам) условий труда по степени вредности или опасности по результатам проведения исследований (испытаний) и измерений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dirty="0">
            <a:solidFill>
              <a:schemeClr val="tx2"/>
            </a:solidFill>
          </a:endParaRPr>
        </a:p>
      </dgm:t>
    </dgm:pt>
    <dgm:pt modelId="{1B69D743-568F-4171-9E66-ABA7ED6EE74B}" type="parTrans" cxnId="{A6035DB9-0C28-4158-B5BA-90FE2DBA2957}">
      <dgm:prSet/>
      <dgm:spPr/>
      <dgm:t>
        <a:bodyPr/>
        <a:lstStyle/>
        <a:p>
          <a:endParaRPr lang="ru-RU" b="0"/>
        </a:p>
      </dgm:t>
    </dgm:pt>
    <dgm:pt modelId="{A7839CAA-6B3B-4BC2-8C99-12CCD1983EB5}" type="sibTrans" cxnId="{A6035DB9-0C28-4158-B5BA-90FE2DBA2957}">
      <dgm:prSet/>
      <dgm:spPr/>
      <dgm:t>
        <a:bodyPr/>
        <a:lstStyle/>
        <a:p>
          <a:endParaRPr lang="ru-RU" b="0"/>
        </a:p>
      </dgm:t>
    </dgm:pt>
    <dgm:pt modelId="{BA140531-381F-4173-A6A8-AD84F58152A8}">
      <dgm:prSet phldrT="[Текст]" custT="1"/>
      <dgm:spPr/>
      <dgm:t>
        <a:bodyPr/>
        <a:lstStyle/>
        <a:p>
          <a:pPr algn="l"/>
          <a:r>
            <a:rPr lang="ru-RU" sz="1800" b="0" dirty="0" smtClean="0">
              <a:solidFill>
                <a:schemeClr val="tx2"/>
              </a:solidFill>
            </a:rPr>
            <a:t>Оформление результатов специальной оценки условий труда</a:t>
          </a:r>
          <a:endParaRPr lang="ru-RU" sz="1800" b="0" dirty="0">
            <a:solidFill>
              <a:schemeClr val="tx2"/>
            </a:solidFill>
          </a:endParaRPr>
        </a:p>
      </dgm:t>
    </dgm:pt>
    <dgm:pt modelId="{56099000-C658-48EB-A76D-6BC4CD40CE7C}" type="parTrans" cxnId="{F1CD9656-8AD0-4E9B-B626-9A0908981C16}">
      <dgm:prSet/>
      <dgm:spPr/>
      <dgm:t>
        <a:bodyPr/>
        <a:lstStyle/>
        <a:p>
          <a:endParaRPr lang="ru-RU" b="0"/>
        </a:p>
      </dgm:t>
    </dgm:pt>
    <dgm:pt modelId="{0371EB18-0B0D-4F2A-9492-01802F597929}" type="sibTrans" cxnId="{F1CD9656-8AD0-4E9B-B626-9A0908981C16}">
      <dgm:prSet/>
      <dgm:spPr/>
      <dgm:t>
        <a:bodyPr/>
        <a:lstStyle/>
        <a:p>
          <a:endParaRPr lang="ru-RU" b="0"/>
        </a:p>
      </dgm:t>
    </dgm:pt>
    <dgm:pt modelId="{EDD08316-9A63-4543-9658-E0A54946018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2"/>
              </a:solidFill>
            </a:rPr>
            <a:t>Исследование (испытание) и измерение идентифицированных потенциально вредных и (или) опасных факторов производственной среды и трудового процесса</a:t>
          </a:r>
          <a:endParaRPr lang="ru-RU" sz="1800" b="0" dirty="0">
            <a:solidFill>
              <a:schemeClr val="tx2"/>
            </a:solidFill>
          </a:endParaRPr>
        </a:p>
      </dgm:t>
    </dgm:pt>
    <dgm:pt modelId="{19EFEFFC-F706-4578-B400-9271D39B7ED2}" type="parTrans" cxnId="{A9672030-1E4D-4E0C-86E1-63C44B58AED2}">
      <dgm:prSet/>
      <dgm:spPr/>
      <dgm:t>
        <a:bodyPr/>
        <a:lstStyle/>
        <a:p>
          <a:endParaRPr lang="ru-RU" b="0"/>
        </a:p>
      </dgm:t>
    </dgm:pt>
    <dgm:pt modelId="{4573A6E2-04D7-4B52-A0EE-2E6881D6362B}" type="sibTrans" cxnId="{A9672030-1E4D-4E0C-86E1-63C44B58AED2}">
      <dgm:prSet/>
      <dgm:spPr/>
      <dgm:t>
        <a:bodyPr/>
        <a:lstStyle/>
        <a:p>
          <a:endParaRPr lang="ru-RU" b="0"/>
        </a:p>
      </dgm:t>
    </dgm:pt>
    <dgm:pt modelId="{DC9796B9-F3E7-476E-8988-6A5C5A71FAB0}" type="pres">
      <dgm:prSet presAssocID="{E035549C-6B82-4A77-8560-07DB59FE4F34}" presName="compositeShape" presStyleCnt="0">
        <dgm:presLayoutVars>
          <dgm:dir/>
          <dgm:resizeHandles/>
        </dgm:presLayoutVars>
      </dgm:prSet>
      <dgm:spPr/>
    </dgm:pt>
    <dgm:pt modelId="{6F17AC88-E1F1-473D-BAB2-69EA08905EA2}" type="pres">
      <dgm:prSet presAssocID="{E035549C-6B82-4A77-8560-07DB59FE4F34}" presName="pyramid" presStyleLbl="node1" presStyleIdx="0" presStyleCnt="1" custAng="10800000" custScaleX="24394" custLinFactNeighborX="-29589"/>
      <dgm:spPr/>
    </dgm:pt>
    <dgm:pt modelId="{A9CCD1D6-BA87-4528-AF22-53ED1A25FE21}" type="pres">
      <dgm:prSet presAssocID="{E035549C-6B82-4A77-8560-07DB59FE4F34}" presName="theList" presStyleCnt="0"/>
      <dgm:spPr/>
    </dgm:pt>
    <dgm:pt modelId="{802A0C7F-71EC-47E3-9A99-933D8901F8A8}" type="pres">
      <dgm:prSet presAssocID="{CE862F01-7EB8-4AAA-8603-E92A0D9C03B8}" presName="aNode" presStyleLbl="fgAcc1" presStyleIdx="0" presStyleCnt="4" custScaleX="250549" custScaleY="202445" custLinFactY="-38418" custLinFactNeighborX="25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7E844-2AB1-407B-998C-C34388FE0356}" type="pres">
      <dgm:prSet presAssocID="{CE862F01-7EB8-4AAA-8603-E92A0D9C03B8}" presName="aSpace" presStyleCnt="0"/>
      <dgm:spPr/>
    </dgm:pt>
    <dgm:pt modelId="{D9134A3B-600E-4F11-B206-6207ADC10CAB}" type="pres">
      <dgm:prSet presAssocID="{EDD08316-9A63-4543-9658-E0A54946018D}" presName="aNode" presStyleLbl="fgAcc1" presStyleIdx="1" presStyleCnt="4" custScaleX="250549" custScaleY="201080" custLinFactY="-11825" custLinFactNeighborX="-17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50E63-A3B5-4F81-9AEA-94898B56B5D1}" type="pres">
      <dgm:prSet presAssocID="{EDD08316-9A63-4543-9658-E0A54946018D}" presName="aSpace" presStyleCnt="0"/>
      <dgm:spPr/>
    </dgm:pt>
    <dgm:pt modelId="{EA9D8CF3-D606-4952-A5E9-D7AD1B23E778}" type="pres">
      <dgm:prSet presAssocID="{98066E0A-3E04-490B-965E-59CACC508036}" presName="aNode" presStyleLbl="fgAcc1" presStyleIdx="2" presStyleCnt="4" custScaleX="248530" custScaleY="292259" custLinFactNeighborX="0" custLinFactNeighborY="79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5D99-6562-40AD-9B94-E09716D005DC}" type="pres">
      <dgm:prSet presAssocID="{98066E0A-3E04-490B-965E-59CACC508036}" presName="aSpace" presStyleCnt="0"/>
      <dgm:spPr/>
    </dgm:pt>
    <dgm:pt modelId="{D4611EDD-FF8A-48CB-9003-456653104C40}" type="pres">
      <dgm:prSet presAssocID="{BA140531-381F-4173-A6A8-AD84F58152A8}" presName="aNode" presStyleLbl="fgAcc1" presStyleIdx="3" presStyleCnt="4" custScaleX="248530" custScaleY="101080" custLinFactY="27691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9DF1-662A-4762-9DC3-52B174B04201}" type="pres">
      <dgm:prSet presAssocID="{BA140531-381F-4173-A6A8-AD84F58152A8}" presName="aSpace" presStyleCnt="0"/>
      <dgm:spPr/>
    </dgm:pt>
  </dgm:ptLst>
  <dgm:cxnLst>
    <dgm:cxn modelId="{195D921E-6D88-4888-81F3-04D72B0FA459}" type="presOf" srcId="{CE862F01-7EB8-4AAA-8603-E92A0D9C03B8}" destId="{802A0C7F-71EC-47E3-9A99-933D8901F8A8}" srcOrd="0" destOrd="0" presId="urn:microsoft.com/office/officeart/2005/8/layout/pyramid2"/>
    <dgm:cxn modelId="{75BD7C26-61C6-4D5F-9A19-089E65383312}" type="presOf" srcId="{98066E0A-3E04-490B-965E-59CACC508036}" destId="{EA9D8CF3-D606-4952-A5E9-D7AD1B23E778}" srcOrd="0" destOrd="0" presId="urn:microsoft.com/office/officeart/2005/8/layout/pyramid2"/>
    <dgm:cxn modelId="{A6035DB9-0C28-4158-B5BA-90FE2DBA2957}" srcId="{E035549C-6B82-4A77-8560-07DB59FE4F34}" destId="{98066E0A-3E04-490B-965E-59CACC508036}" srcOrd="2" destOrd="0" parTransId="{1B69D743-568F-4171-9E66-ABA7ED6EE74B}" sibTransId="{A7839CAA-6B3B-4BC2-8C99-12CCD1983EB5}"/>
    <dgm:cxn modelId="{941A4D63-F97D-47DF-AFEA-5F09F30AB883}" type="presOf" srcId="{BA140531-381F-4173-A6A8-AD84F58152A8}" destId="{D4611EDD-FF8A-48CB-9003-456653104C40}" srcOrd="0" destOrd="0" presId="urn:microsoft.com/office/officeart/2005/8/layout/pyramid2"/>
    <dgm:cxn modelId="{F1CD9656-8AD0-4E9B-B626-9A0908981C16}" srcId="{E035549C-6B82-4A77-8560-07DB59FE4F34}" destId="{BA140531-381F-4173-A6A8-AD84F58152A8}" srcOrd="3" destOrd="0" parTransId="{56099000-C658-48EB-A76D-6BC4CD40CE7C}" sibTransId="{0371EB18-0B0D-4F2A-9492-01802F597929}"/>
    <dgm:cxn modelId="{885671AB-698E-4EB2-BBEF-7E85908909B2}" type="presOf" srcId="{E035549C-6B82-4A77-8560-07DB59FE4F34}" destId="{DC9796B9-F3E7-476E-8988-6A5C5A71FAB0}" srcOrd="0" destOrd="0" presId="urn:microsoft.com/office/officeart/2005/8/layout/pyramid2"/>
    <dgm:cxn modelId="{0D84BAAA-E977-4C74-AB1C-C472007CD9C1}" type="presOf" srcId="{EDD08316-9A63-4543-9658-E0A54946018D}" destId="{D9134A3B-600E-4F11-B206-6207ADC10CAB}" srcOrd="0" destOrd="0" presId="urn:microsoft.com/office/officeart/2005/8/layout/pyramid2"/>
    <dgm:cxn modelId="{1789CFFE-A385-48E4-811D-E24DDA58B035}" srcId="{E035549C-6B82-4A77-8560-07DB59FE4F34}" destId="{CE862F01-7EB8-4AAA-8603-E92A0D9C03B8}" srcOrd="0" destOrd="0" parTransId="{C2EE1CA5-BD9C-40F7-A542-DD9DB00B7867}" sibTransId="{3F95A944-3900-4F9F-BC48-8F06A83E7ADB}"/>
    <dgm:cxn modelId="{A9672030-1E4D-4E0C-86E1-63C44B58AED2}" srcId="{E035549C-6B82-4A77-8560-07DB59FE4F34}" destId="{EDD08316-9A63-4543-9658-E0A54946018D}" srcOrd="1" destOrd="0" parTransId="{19EFEFFC-F706-4578-B400-9271D39B7ED2}" sibTransId="{4573A6E2-04D7-4B52-A0EE-2E6881D6362B}"/>
    <dgm:cxn modelId="{003A044D-B235-4573-ACE6-827C3184E2CD}" type="presParOf" srcId="{DC9796B9-F3E7-476E-8988-6A5C5A71FAB0}" destId="{6F17AC88-E1F1-473D-BAB2-69EA08905EA2}" srcOrd="0" destOrd="0" presId="urn:microsoft.com/office/officeart/2005/8/layout/pyramid2"/>
    <dgm:cxn modelId="{CEE60D2D-4DF3-4A75-9DF6-145B60FA3DB2}" type="presParOf" srcId="{DC9796B9-F3E7-476E-8988-6A5C5A71FAB0}" destId="{A9CCD1D6-BA87-4528-AF22-53ED1A25FE21}" srcOrd="1" destOrd="0" presId="urn:microsoft.com/office/officeart/2005/8/layout/pyramid2"/>
    <dgm:cxn modelId="{4D251997-CF11-4A7D-B0F2-8E9E277A115C}" type="presParOf" srcId="{A9CCD1D6-BA87-4528-AF22-53ED1A25FE21}" destId="{802A0C7F-71EC-47E3-9A99-933D8901F8A8}" srcOrd="0" destOrd="0" presId="urn:microsoft.com/office/officeart/2005/8/layout/pyramid2"/>
    <dgm:cxn modelId="{36B7C447-44D3-4598-9071-1A69A2729971}" type="presParOf" srcId="{A9CCD1D6-BA87-4528-AF22-53ED1A25FE21}" destId="{4B37E844-2AB1-407B-998C-C34388FE0356}" srcOrd="1" destOrd="0" presId="urn:microsoft.com/office/officeart/2005/8/layout/pyramid2"/>
    <dgm:cxn modelId="{31B2C02B-88D0-4D2B-B65D-4A00BAE7F9A5}" type="presParOf" srcId="{A9CCD1D6-BA87-4528-AF22-53ED1A25FE21}" destId="{D9134A3B-600E-4F11-B206-6207ADC10CAB}" srcOrd="2" destOrd="0" presId="urn:microsoft.com/office/officeart/2005/8/layout/pyramid2"/>
    <dgm:cxn modelId="{5D67C80B-DE25-4FF8-92E1-82E90E4E961D}" type="presParOf" srcId="{A9CCD1D6-BA87-4528-AF22-53ED1A25FE21}" destId="{11D50E63-A3B5-4F81-9AEA-94898B56B5D1}" srcOrd="3" destOrd="0" presId="urn:microsoft.com/office/officeart/2005/8/layout/pyramid2"/>
    <dgm:cxn modelId="{78F6ED42-794B-4416-9C19-77C3FDF9CB1B}" type="presParOf" srcId="{A9CCD1D6-BA87-4528-AF22-53ED1A25FE21}" destId="{EA9D8CF3-D606-4952-A5E9-D7AD1B23E778}" srcOrd="4" destOrd="0" presId="urn:microsoft.com/office/officeart/2005/8/layout/pyramid2"/>
    <dgm:cxn modelId="{396BD554-4AD6-4EAB-AB73-62AE79C81483}" type="presParOf" srcId="{A9CCD1D6-BA87-4528-AF22-53ED1A25FE21}" destId="{2E8F5D99-6562-40AD-9B94-E09716D005DC}" srcOrd="5" destOrd="0" presId="urn:microsoft.com/office/officeart/2005/8/layout/pyramid2"/>
    <dgm:cxn modelId="{12EA837F-F9AB-4E31-B1D0-120B16C9AB2F}" type="presParOf" srcId="{A9CCD1D6-BA87-4528-AF22-53ED1A25FE21}" destId="{D4611EDD-FF8A-48CB-9003-456653104C40}" srcOrd="6" destOrd="0" presId="urn:microsoft.com/office/officeart/2005/8/layout/pyramid2"/>
    <dgm:cxn modelId="{A224D098-1F22-4BD9-8E81-A9FF98F37A36}" type="presParOf" srcId="{A9CCD1D6-BA87-4528-AF22-53ED1A25FE21}" destId="{EF239DF1-662A-4762-9DC3-52B174B04201}" srcOrd="7" destOrd="0" presId="urn:microsoft.com/office/officeart/2005/8/layout/pyramid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8890B-A85E-42DE-ABA6-0A8067485A3E}" type="doc">
      <dgm:prSet loTypeId="urn:microsoft.com/office/officeart/2005/8/layout/vProcess5" loCatId="process" qsTypeId="urn:microsoft.com/office/officeart/2005/8/quickstyle/simple1#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72E9BE9-04BD-46C6-ABEB-7749864934D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ПОВЫШЕНИЕ УРОВНЯ ЗАЩИТЫ ПРЕДОСТАВЛЯЕМЫХ РАБОТНИКАМ ГАРАНТИЙ И КОМПЕНСАЦИЙ ПУТЕМ ЗАКРЕПЛЕНИЯ ИХ МИНИМАЛЬНЫХ ОБЪЕМОВ В ЗАКОНОДАТЕЛЬСТВЕ</a:t>
          </a:r>
          <a:endParaRPr lang="ru-RU" dirty="0" smtClean="0"/>
        </a:p>
        <a:p>
          <a:endParaRPr lang="ru-RU" dirty="0"/>
        </a:p>
      </dgm:t>
    </dgm:pt>
    <dgm:pt modelId="{847D592C-DF84-4402-891B-6C55FBADEAC9}" type="parTrans" cxnId="{7011F16B-9F2A-4DB2-9D2D-BC41C6232AA3}">
      <dgm:prSet/>
      <dgm:spPr/>
      <dgm:t>
        <a:bodyPr/>
        <a:lstStyle/>
        <a:p>
          <a:endParaRPr lang="ru-RU"/>
        </a:p>
      </dgm:t>
    </dgm:pt>
    <dgm:pt modelId="{7D6E8154-6D94-4159-8260-3E410E61402A}" type="sibTrans" cxnId="{7011F16B-9F2A-4DB2-9D2D-BC41C6232AA3}">
      <dgm:prSet/>
      <dgm:spPr/>
      <dgm:t>
        <a:bodyPr/>
        <a:lstStyle/>
        <a:p>
          <a:endParaRPr lang="ru-RU"/>
        </a:p>
      </dgm:t>
    </dgm:pt>
    <dgm:pt modelId="{27B6476F-A067-49A1-A7A2-86FA3785F102}">
      <dgm:prSet phldrT="[Текст]"/>
      <dgm:spPr/>
      <dgm:t>
        <a:bodyPr/>
        <a:lstStyle/>
        <a:p>
          <a:r>
            <a:rPr lang="ru-RU" b="1" dirty="0" smtClean="0"/>
            <a:t>ПОВЫШЕНИЕ УРОВНЯ ЗАЩИТЫ ПРАВ РАБОТНИКОВ ЗА СЧЕТ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b="1" dirty="0" smtClean="0"/>
            <a:t> ДЕЯТЕЛЬНОСТИ СОЦИАЛЬНЫХ ПАРТНЕРОВ В РАМКАХ ОТРАСЛЕВЫХ И КОЛЛЕКТИВНЫХ ПЕРЕГОВОРОВ</a:t>
          </a:r>
        </a:p>
      </dgm:t>
    </dgm:pt>
    <dgm:pt modelId="{52040383-70F3-4FAA-99EF-AA51F1DA7350}" type="parTrans" cxnId="{8F502234-43A5-4210-AF4B-A7DA6723F9A2}">
      <dgm:prSet/>
      <dgm:spPr/>
      <dgm:t>
        <a:bodyPr/>
        <a:lstStyle/>
        <a:p>
          <a:endParaRPr lang="ru-RU"/>
        </a:p>
      </dgm:t>
    </dgm:pt>
    <dgm:pt modelId="{0FC3E33B-7DC2-4F53-B80C-235E314A394E}" type="sibTrans" cxnId="{8F502234-43A5-4210-AF4B-A7DA6723F9A2}">
      <dgm:prSet/>
      <dgm:spPr/>
      <dgm:t>
        <a:bodyPr/>
        <a:lstStyle/>
        <a:p>
          <a:endParaRPr lang="ru-RU"/>
        </a:p>
      </dgm:t>
    </dgm:pt>
    <dgm:pt modelId="{DDBD80BA-BC8A-47B6-9BA7-6FDC283C1EE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ПОПРАВКИ В ТРУДОВОЙ КОДЕКС РОССИЙСКОЙ ФЕДЕРАЦИИ ПРЕДУСМАТРИВАЮТ ВОЗМОЖНОСТЬ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МОНЕТИЗАЦИИ</a:t>
          </a:r>
          <a:r>
            <a:rPr lang="ru-RU" b="1" dirty="0" smtClean="0"/>
            <a:t> ПРЕДУСМОТРЕННЫХ ЗАКОНОДАТЕЛЬСТВОМ ГАРАНТИЙ И, КАК СЛЕДСТВИЕ, РОСТ РЕАЛЬНОЙ ЗАРАБОТНОЙ ПЛАТЫ</a:t>
          </a:r>
          <a:endParaRPr lang="ru-RU" dirty="0" smtClean="0"/>
        </a:p>
      </dgm:t>
    </dgm:pt>
    <dgm:pt modelId="{4E16470B-1AB8-4068-9F35-BD01BE855239}" type="parTrans" cxnId="{48F88F20-022F-4466-BE4A-070845C14B96}">
      <dgm:prSet/>
      <dgm:spPr/>
      <dgm:t>
        <a:bodyPr/>
        <a:lstStyle/>
        <a:p>
          <a:endParaRPr lang="ru-RU"/>
        </a:p>
      </dgm:t>
    </dgm:pt>
    <dgm:pt modelId="{73E2C17A-BD34-4AF5-94D2-1BBDAB10FC60}" type="sibTrans" cxnId="{48F88F20-022F-4466-BE4A-070845C14B96}">
      <dgm:prSet/>
      <dgm:spPr/>
      <dgm:t>
        <a:bodyPr/>
        <a:lstStyle/>
        <a:p>
          <a:endParaRPr lang="ru-RU"/>
        </a:p>
      </dgm:t>
    </dgm:pt>
    <dgm:pt modelId="{CE3E7752-4DD1-4554-B6B3-913FCD9A97C6}" type="pres">
      <dgm:prSet presAssocID="{3408890B-A85E-42DE-ABA6-0A8067485A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7A2B20-F76F-48B0-A666-0C3F18FCE95A}" type="pres">
      <dgm:prSet presAssocID="{3408890B-A85E-42DE-ABA6-0A8067485A3E}" presName="dummyMaxCanvas" presStyleCnt="0">
        <dgm:presLayoutVars/>
      </dgm:prSet>
      <dgm:spPr/>
    </dgm:pt>
    <dgm:pt modelId="{F5F8F201-7C3D-4F6F-822A-8CB3ED926D5D}" type="pres">
      <dgm:prSet presAssocID="{3408890B-A85E-42DE-ABA6-0A8067485A3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83286-5422-4447-A375-F3175DCB2CC2}" type="pres">
      <dgm:prSet presAssocID="{3408890B-A85E-42DE-ABA6-0A8067485A3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53162-AFE9-42BF-AE50-708B1970C759}" type="pres">
      <dgm:prSet presAssocID="{3408890B-A85E-42DE-ABA6-0A8067485A3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B3F69-7FB1-4FB0-A67C-D967A8463062}" type="pres">
      <dgm:prSet presAssocID="{3408890B-A85E-42DE-ABA6-0A8067485A3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05E03-6A16-4B87-A60A-FF0A1B558D4E}" type="pres">
      <dgm:prSet presAssocID="{3408890B-A85E-42DE-ABA6-0A8067485A3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EF6E7-3EF9-428B-80AF-91E029818399}" type="pres">
      <dgm:prSet presAssocID="{3408890B-A85E-42DE-ABA6-0A8067485A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218E4-C502-44BA-B6A9-292EBE356550}" type="pres">
      <dgm:prSet presAssocID="{3408890B-A85E-42DE-ABA6-0A8067485A3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16A01-84FA-4CE6-8F2D-B55092BF6D71}" type="pres">
      <dgm:prSet presAssocID="{3408890B-A85E-42DE-ABA6-0A8067485A3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C05393-CCC1-403E-B78A-C95503044B14}" type="presOf" srcId="{27B6476F-A067-49A1-A7A2-86FA3785F102}" destId="{F7B218E4-C502-44BA-B6A9-292EBE356550}" srcOrd="1" destOrd="0" presId="urn:microsoft.com/office/officeart/2005/8/layout/vProcess5"/>
    <dgm:cxn modelId="{10743222-8695-468B-8450-D7CCB6013C50}" type="presOf" srcId="{27B6476F-A067-49A1-A7A2-86FA3785F102}" destId="{85C83286-5422-4447-A375-F3175DCB2CC2}" srcOrd="0" destOrd="0" presId="urn:microsoft.com/office/officeart/2005/8/layout/vProcess5"/>
    <dgm:cxn modelId="{E2C55E51-326A-47A2-A753-9504E1660724}" type="presOf" srcId="{7D6E8154-6D94-4159-8260-3E410E61402A}" destId="{9CFB3F69-7FB1-4FB0-A67C-D967A8463062}" srcOrd="0" destOrd="0" presId="urn:microsoft.com/office/officeart/2005/8/layout/vProcess5"/>
    <dgm:cxn modelId="{7011F16B-9F2A-4DB2-9D2D-BC41C6232AA3}" srcId="{3408890B-A85E-42DE-ABA6-0A8067485A3E}" destId="{E72E9BE9-04BD-46C6-ABEB-7749864934DE}" srcOrd="0" destOrd="0" parTransId="{847D592C-DF84-4402-891B-6C55FBADEAC9}" sibTransId="{7D6E8154-6D94-4159-8260-3E410E61402A}"/>
    <dgm:cxn modelId="{48F88F20-022F-4466-BE4A-070845C14B96}" srcId="{3408890B-A85E-42DE-ABA6-0A8067485A3E}" destId="{DDBD80BA-BC8A-47B6-9BA7-6FDC283C1EED}" srcOrd="2" destOrd="0" parTransId="{4E16470B-1AB8-4068-9F35-BD01BE855239}" sibTransId="{73E2C17A-BD34-4AF5-94D2-1BBDAB10FC60}"/>
    <dgm:cxn modelId="{DBA802F3-87DE-4438-9B53-D5FA7F280CD1}" type="presOf" srcId="{DDBD80BA-BC8A-47B6-9BA7-6FDC283C1EED}" destId="{2FA53162-AFE9-42BF-AE50-708B1970C759}" srcOrd="0" destOrd="0" presId="urn:microsoft.com/office/officeart/2005/8/layout/vProcess5"/>
    <dgm:cxn modelId="{E5090B87-B2FE-49A0-B4CA-4F1C6214F402}" type="presOf" srcId="{E72E9BE9-04BD-46C6-ABEB-7749864934DE}" destId="{409EF6E7-3EF9-428B-80AF-91E029818399}" srcOrd="1" destOrd="0" presId="urn:microsoft.com/office/officeart/2005/8/layout/vProcess5"/>
    <dgm:cxn modelId="{874EE7F3-A9AC-4FC5-89C1-8774B96D09DF}" type="presOf" srcId="{DDBD80BA-BC8A-47B6-9BA7-6FDC283C1EED}" destId="{67F16A01-84FA-4CE6-8F2D-B55092BF6D71}" srcOrd="1" destOrd="0" presId="urn:microsoft.com/office/officeart/2005/8/layout/vProcess5"/>
    <dgm:cxn modelId="{CF9D181C-4E09-472B-B834-B61F4F803A61}" type="presOf" srcId="{E72E9BE9-04BD-46C6-ABEB-7749864934DE}" destId="{F5F8F201-7C3D-4F6F-822A-8CB3ED926D5D}" srcOrd="0" destOrd="0" presId="urn:microsoft.com/office/officeart/2005/8/layout/vProcess5"/>
    <dgm:cxn modelId="{8F502234-43A5-4210-AF4B-A7DA6723F9A2}" srcId="{3408890B-A85E-42DE-ABA6-0A8067485A3E}" destId="{27B6476F-A067-49A1-A7A2-86FA3785F102}" srcOrd="1" destOrd="0" parTransId="{52040383-70F3-4FAA-99EF-AA51F1DA7350}" sibTransId="{0FC3E33B-7DC2-4F53-B80C-235E314A394E}"/>
    <dgm:cxn modelId="{F65BA2D8-9FB7-456E-BC50-78E388D93C53}" type="presOf" srcId="{0FC3E33B-7DC2-4F53-B80C-235E314A394E}" destId="{B1C05E03-6A16-4B87-A60A-FF0A1B558D4E}" srcOrd="0" destOrd="0" presId="urn:microsoft.com/office/officeart/2005/8/layout/vProcess5"/>
    <dgm:cxn modelId="{7A4E77F6-A39F-4BF1-95AA-7B4BAB546604}" type="presOf" srcId="{3408890B-A85E-42DE-ABA6-0A8067485A3E}" destId="{CE3E7752-4DD1-4554-B6B3-913FCD9A97C6}" srcOrd="0" destOrd="0" presId="urn:microsoft.com/office/officeart/2005/8/layout/vProcess5"/>
    <dgm:cxn modelId="{8330B261-EFF1-420A-A676-D282CA9F94C5}" type="presParOf" srcId="{CE3E7752-4DD1-4554-B6B3-913FCD9A97C6}" destId="{B77A2B20-F76F-48B0-A666-0C3F18FCE95A}" srcOrd="0" destOrd="0" presId="urn:microsoft.com/office/officeart/2005/8/layout/vProcess5"/>
    <dgm:cxn modelId="{DF0A6AEB-4B91-4770-9363-A7F86D3B4530}" type="presParOf" srcId="{CE3E7752-4DD1-4554-B6B3-913FCD9A97C6}" destId="{F5F8F201-7C3D-4F6F-822A-8CB3ED926D5D}" srcOrd="1" destOrd="0" presId="urn:microsoft.com/office/officeart/2005/8/layout/vProcess5"/>
    <dgm:cxn modelId="{79209A99-5B6B-460A-BDC2-998AC2225D54}" type="presParOf" srcId="{CE3E7752-4DD1-4554-B6B3-913FCD9A97C6}" destId="{85C83286-5422-4447-A375-F3175DCB2CC2}" srcOrd="2" destOrd="0" presId="urn:microsoft.com/office/officeart/2005/8/layout/vProcess5"/>
    <dgm:cxn modelId="{36110DEA-C3B1-434F-8918-D598E9B9081E}" type="presParOf" srcId="{CE3E7752-4DD1-4554-B6B3-913FCD9A97C6}" destId="{2FA53162-AFE9-42BF-AE50-708B1970C759}" srcOrd="3" destOrd="0" presId="urn:microsoft.com/office/officeart/2005/8/layout/vProcess5"/>
    <dgm:cxn modelId="{1C0CF22D-FED0-4EF8-8CA1-B0DABD8B1E26}" type="presParOf" srcId="{CE3E7752-4DD1-4554-B6B3-913FCD9A97C6}" destId="{9CFB3F69-7FB1-4FB0-A67C-D967A8463062}" srcOrd="4" destOrd="0" presId="urn:microsoft.com/office/officeart/2005/8/layout/vProcess5"/>
    <dgm:cxn modelId="{1B1BC003-803B-4ABB-8E90-6F6E850CA89C}" type="presParOf" srcId="{CE3E7752-4DD1-4554-B6B3-913FCD9A97C6}" destId="{B1C05E03-6A16-4B87-A60A-FF0A1B558D4E}" srcOrd="5" destOrd="0" presId="urn:microsoft.com/office/officeart/2005/8/layout/vProcess5"/>
    <dgm:cxn modelId="{061ED2A5-979A-42FD-AD3D-73754AD7CDEB}" type="presParOf" srcId="{CE3E7752-4DD1-4554-B6B3-913FCD9A97C6}" destId="{409EF6E7-3EF9-428B-80AF-91E029818399}" srcOrd="6" destOrd="0" presId="urn:microsoft.com/office/officeart/2005/8/layout/vProcess5"/>
    <dgm:cxn modelId="{F33CD1E3-C7E8-41E5-9015-6A5738114DE9}" type="presParOf" srcId="{CE3E7752-4DD1-4554-B6B3-913FCD9A97C6}" destId="{F7B218E4-C502-44BA-B6A9-292EBE356550}" srcOrd="7" destOrd="0" presId="urn:microsoft.com/office/officeart/2005/8/layout/vProcess5"/>
    <dgm:cxn modelId="{EF070C42-7F04-45DE-9515-A18BF780B012}" type="presParOf" srcId="{CE3E7752-4DD1-4554-B6B3-913FCD9A97C6}" destId="{67F16A01-84FA-4CE6-8F2D-B55092BF6D71}" srcOrd="8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CCC1CF-6214-4FA4-9E18-487A4A9CC277}" type="datetimeFigureOut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51D909-74C1-4145-BE29-087EB7BD31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4F75C6-AB40-44D7-971F-10C4D25CB2AA}" type="datetimeFigureOut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10" tIns="45705" rIns="91410" bIns="4570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A02237-7DB9-4E17-BED4-29AC9BA087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A6639B-163F-401C-AA10-A1C535B20C08}" type="slidenum">
              <a:rPr lang="ru-RU" smtClean="0">
                <a:latin typeface="Arial" charset="0"/>
                <a:cs typeface="Arial" charset="0"/>
              </a:rPr>
              <a:pPr/>
              <a:t>1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7C48DC-FED4-4FA3-962B-37C2B71A7080}" type="slidenum">
              <a:rPr lang="ru-RU" smtClean="0">
                <a:latin typeface="Arial" charset="0"/>
                <a:cs typeface="Arial" charset="0"/>
              </a:rPr>
              <a:pPr/>
              <a:t>2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D4A367-FC1F-4B46-A9DA-A4FBD03352E6}" type="slidenum">
              <a:rPr lang="ru-RU" smtClean="0">
                <a:latin typeface="Arial" charset="0"/>
                <a:cs typeface="Arial" charset="0"/>
              </a:rPr>
              <a:pPr/>
              <a:t>13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2025-6383-47AB-9999-975F1B272495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8FFCE-AB75-4BD5-8528-6F12CA2B01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84ECD-EACE-4393-A441-0C2AE69F7550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2263B-1560-450E-8B14-E56C87A0D1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F30D3-83CF-4F38-B81A-EBD5E1DFFDB7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CBF73-3FF7-43E0-AF28-BC4077061F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73FA-D2C3-4D8D-9E95-8EC58FC4A944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D660-74F1-4CFD-A211-8D141EDBC5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3EC0-D91F-4EDE-A455-821AFB6EB22A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A7DB-C18B-4D05-BFEE-D9DBA20F71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6310-1E9B-4D87-A1B5-F5F365E9803F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9339A-D705-43E9-8FF2-668698A0F5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8394-C2B2-4BC6-9ABC-74BE31421012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F8C9-F909-47FE-B260-FF6A8DCCF8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7DCA1-CAD0-45C8-AF80-0A0339A97946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E9D4B-03C1-4ECE-A22C-68E96E1CC3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D890-CD84-4BFC-B9A9-98947910B536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7BA3-FCC6-43A8-BFCB-7708214AFA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51C9-F1A7-410C-BA2A-4B108949C139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DC5F-405C-4813-946C-B528B91750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7EB4-92DD-42F1-B9EC-D50B85943ACF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1DCB5-B4E9-4BE0-ABEA-AA1E34978F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D2A1A2-CEB1-4CD0-8A72-A8F32E57475C}" type="datetime1">
              <a:rPr lang="ru-RU"/>
              <a:pPr>
                <a:defRPr/>
              </a:pPr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DF0F1C-3CC6-49D2-BDF9-BA09FF1F5A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source=psearch&amp;text=%D0%BC%D0%B5%D0%B6%D0%B4%D1%83%D0%BD%D0%B0%D1%80%D0%BE%D0%B4%D0%BD%D0%B0%D1%8F%20%D0%BE%D1%80%D0%B3%D0%B0%D0%BD%D0%B8%D0%B7%D0%B0%D1%86%D0%B8%D1%8F%20%D1%82%D1%80%D1%83%D0%B4%D0%B0&amp;img_url=http://img.tyt.by/n/0b/10/mot_245.jpg&amp;pos=0&amp;rpt=simage&amp;lr=21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492375"/>
            <a:ext cx="8178800" cy="22320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23538D"/>
                </a:solidFill>
              </a:rPr>
              <a:t>Охрана труда</a:t>
            </a:r>
            <a:r>
              <a:rPr lang="ru-RU" sz="3000" b="1" smtClean="0">
                <a:solidFill>
                  <a:srgbClr val="23538D"/>
                </a:solidFill>
              </a:rPr>
              <a:t/>
            </a:r>
            <a:br>
              <a:rPr lang="ru-RU" sz="3000" b="1" smtClean="0">
                <a:solidFill>
                  <a:srgbClr val="23538D"/>
                </a:solidFill>
              </a:rPr>
            </a:br>
            <a:r>
              <a:rPr lang="ru-RU" sz="3000" b="1" smtClean="0">
                <a:solidFill>
                  <a:srgbClr val="23538D"/>
                </a:solidFill>
              </a:rPr>
              <a:t>Состояние. Проблемы. Пути реформирования.</a:t>
            </a:r>
            <a:br>
              <a:rPr lang="ru-RU" sz="3000" b="1" smtClean="0">
                <a:solidFill>
                  <a:srgbClr val="23538D"/>
                </a:solidFill>
              </a:rPr>
            </a:br>
            <a:r>
              <a:rPr lang="ru-RU" sz="3000" b="1" smtClean="0">
                <a:solidFill>
                  <a:srgbClr val="23538D"/>
                </a:solidFill>
              </a:rPr>
              <a:t/>
            </a:r>
            <a:br>
              <a:rPr lang="ru-RU" sz="3000" b="1" smtClean="0">
                <a:solidFill>
                  <a:srgbClr val="23538D"/>
                </a:solidFill>
              </a:rPr>
            </a:br>
            <a:endParaRPr lang="ru-RU" sz="300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" y="6288358"/>
            <a:ext cx="1208759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8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9" y="6309321"/>
            <a:ext cx="1424351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5" y="6288357"/>
            <a:ext cx="1208759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61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71" y="6309321"/>
            <a:ext cx="1424351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2500" y="333375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55650" y="4941888"/>
            <a:ext cx="79930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Первый заместитель Министра труда и социальной защиты Российской Федерации</a:t>
            </a:r>
          </a:p>
          <a:p>
            <a:pPr>
              <a:defRPr/>
            </a:pP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С.Ф. Вельмяйкин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76F23885-0C5F-47DF-AF14-CDCCE712E92A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10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8674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2867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867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Прямоугольник 7"/>
          <p:cNvSpPr>
            <a:spLocks noChangeArrowheads="1"/>
          </p:cNvSpPr>
          <p:nvPr/>
        </p:nvSpPr>
        <p:spPr bwMode="auto">
          <a:xfrm>
            <a:off x="323850" y="188913"/>
            <a:ext cx="8569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tx2"/>
                </a:solidFill>
                <a:latin typeface="Helios"/>
              </a:rPr>
              <a:t>ОХРАНА ТРУДА ЗА РУБЕЖОМ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2988" y="692150"/>
            <a:ext cx="7273925" cy="10779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/>
              <a:t>Механизм управления охраной труда в странах Европейского Союза</a:t>
            </a:r>
            <a:r>
              <a:rPr lang="ru-RU" sz="1600" dirty="0"/>
              <a:t> базируется на управлении профессиональными рисками, результаты которого влияют на изменение величины страховых взносов (чем меньше риск, тем меньше размер страхового тарифа)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08625" y="2133600"/>
            <a:ext cx="2879725" cy="5032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Управление условиями 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7088" y="2133600"/>
            <a:ext cx="3024187" cy="5032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Оценка условий труда</a:t>
            </a:r>
          </a:p>
        </p:txBody>
      </p:sp>
      <p:cxnSp>
        <p:nvCxnSpPr>
          <p:cNvPr id="17" name="Прямая соединительная линия 16"/>
          <p:cNvCxnSpPr>
            <a:endCxn id="15" idx="0"/>
          </p:cNvCxnSpPr>
          <p:nvPr/>
        </p:nvCxnSpPr>
        <p:spPr>
          <a:xfrm flipH="1">
            <a:off x="2339975" y="1773238"/>
            <a:ext cx="360363" cy="3603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443663" y="1773238"/>
            <a:ext cx="504825" cy="3603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0" name="TextBox 20"/>
          <p:cNvSpPr txBox="1">
            <a:spLocks noChangeArrowheads="1"/>
          </p:cNvSpPr>
          <p:nvPr/>
        </p:nvSpPr>
        <p:spPr bwMode="auto">
          <a:xfrm>
            <a:off x="611188" y="3068638"/>
            <a:ext cx="82502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0070C0"/>
                </a:solidFill>
                <a:latin typeface="+mn-lt"/>
                <a:cs typeface="Arial" pitchFamily="34" charset="0"/>
              </a:rPr>
              <a:t>Европейские нормативные правовые акты</a:t>
            </a:r>
          </a:p>
          <a:p>
            <a:pPr>
              <a:defRPr/>
            </a:pPr>
            <a:r>
              <a:rPr lang="ru-RU" sz="1600" dirty="0">
                <a:latin typeface="+mn-lt"/>
                <a:cs typeface="Arial" pitchFamily="34" charset="0"/>
              </a:rPr>
              <a:t>           </a:t>
            </a:r>
            <a:r>
              <a:rPr lang="ru-RU" sz="1600" i="1" dirty="0">
                <a:solidFill>
                  <a:srgbClr val="23538D"/>
                </a:solidFill>
                <a:latin typeface="+mn-lt"/>
                <a:cs typeface="Arial" pitchFamily="34" charset="0"/>
              </a:rPr>
              <a:t>Закон Соединенного Королевства 1974 года «О здоровье и безопасности  </a:t>
            </a:r>
          </a:p>
          <a:p>
            <a:pPr>
              <a:defRPr/>
            </a:pPr>
            <a:r>
              <a:rPr lang="ru-RU" sz="1600" i="1" dirty="0">
                <a:solidFill>
                  <a:srgbClr val="23538D"/>
                </a:solidFill>
                <a:latin typeface="+mn-lt"/>
                <a:cs typeface="Arial" pitchFamily="34" charset="0"/>
              </a:rPr>
              <a:t>           на работе»</a:t>
            </a:r>
          </a:p>
          <a:p>
            <a:pPr>
              <a:defRPr/>
            </a:pPr>
            <a:r>
              <a:rPr lang="ru-RU" sz="1600" i="1" dirty="0">
                <a:solidFill>
                  <a:srgbClr val="23538D"/>
                </a:solidFill>
                <a:latin typeface="+mn-lt"/>
                <a:cs typeface="Arial" pitchFamily="34" charset="0"/>
              </a:rPr>
              <a:t>           Рамочная Европейская Директива 89/391/ЕЕС 1989 года</a:t>
            </a:r>
          </a:p>
          <a:p>
            <a:pPr>
              <a:defRPr/>
            </a:pPr>
            <a:r>
              <a:rPr lang="ru-RU" sz="1600" i="1" dirty="0">
                <a:solidFill>
                  <a:srgbClr val="23538D"/>
                </a:solidFill>
                <a:latin typeface="+mn-lt"/>
                <a:cs typeface="Arial" pitchFamily="34" charset="0"/>
              </a:rPr>
              <a:t>           Закон об условиях труда 1998 года (Голландия)</a:t>
            </a:r>
          </a:p>
          <a:p>
            <a:pPr>
              <a:defRPr/>
            </a:pPr>
            <a:r>
              <a:rPr lang="ru-RU" sz="1600" i="1" dirty="0">
                <a:solidFill>
                  <a:srgbClr val="23538D"/>
                </a:solidFill>
                <a:latin typeface="+mn-lt"/>
                <a:cs typeface="Arial" pitchFamily="34" charset="0"/>
              </a:rPr>
              <a:t>           Трудовой Кодекс Польши</a:t>
            </a:r>
            <a:r>
              <a:rPr lang="ru-RU" sz="1600" dirty="0">
                <a:latin typeface="+mn-lt"/>
                <a:cs typeface="Arial" pitchFamily="34" charset="0"/>
              </a:rPr>
              <a:t>          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55576" y="4797154"/>
            <a:ext cx="7920880" cy="136815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Затруднительно применение зарубежного опыта напрямую в части управления профессиональными рисками в условиях действующего законодательства, так как в фокусе зарубежных подходов в данной сфере – постоянный процесс мониторинга и оценки с целью устранения рисков, а не получение конкретных результатов для дальнейшего решения вопросов компенсаций, досрочных пенсий и пр.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2E14ACA0-DB75-468C-9C0E-CB596B409EE7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11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3076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307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07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Заголовок 1"/>
          <p:cNvSpPr>
            <a:spLocks/>
          </p:cNvSpPr>
          <p:nvPr/>
        </p:nvSpPr>
        <p:spPr bwMode="auto">
          <a:xfrm>
            <a:off x="179388" y="260350"/>
            <a:ext cx="88566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>
                <a:solidFill>
                  <a:srgbClr val="23538D"/>
                </a:solidFill>
              </a:rPr>
              <a:t>ДОСРОЧНОЕ ПЕНСИОННОЕ ОБЕСПЕЧЕНИЕ</a:t>
            </a:r>
            <a:endParaRPr lang="ru-RU" sz="2000" b="1">
              <a:solidFill>
                <a:srgbClr val="23538D"/>
              </a:solidFill>
              <a:latin typeface="Helios"/>
            </a:endParaRPr>
          </a:p>
        </p:txBody>
      </p:sp>
      <p:graphicFrame>
        <p:nvGraphicFramePr>
          <p:cNvPr id="3074" name="Диаграмма 10"/>
          <p:cNvGraphicFramePr>
            <a:graphicFrameLocks/>
          </p:cNvGraphicFramePr>
          <p:nvPr/>
        </p:nvGraphicFramePr>
        <p:xfrm>
          <a:off x="488950" y="1217613"/>
          <a:ext cx="8526463" cy="4710112"/>
        </p:xfrm>
        <a:graphic>
          <a:graphicData uri="http://schemas.openxmlformats.org/presentationml/2006/ole">
            <p:oleObj spid="_x0000_s3074" r:id="rId5" imgW="8529043" imgH="47065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827088" y="3573463"/>
            <a:ext cx="7561262" cy="1008062"/>
          </a:xfrm>
          <a:prstGeom prst="downArrowCallou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cs typeface="Arial" pitchFamily="34" charset="0"/>
              </a:rPr>
              <a:t>ТРЕБУЕТСЯ УНИФИКАЦИЯ И ОБЪЕДИНЕНИЕ В ЦЕЛЯХ: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174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894CFB4C-1D15-4F81-996E-5226A50ECFC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12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31747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3174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1750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лилиния 10"/>
          <p:cNvSpPr/>
          <p:nvPr/>
        </p:nvSpPr>
        <p:spPr>
          <a:xfrm rot="5400000">
            <a:off x="665822" y="170894"/>
            <a:ext cx="1944217" cy="3275857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аттестация рабочих мест</a:t>
            </a:r>
          </a:p>
        </p:txBody>
      </p:sp>
      <p:sp>
        <p:nvSpPr>
          <p:cNvPr id="13" name="Полилиния 12"/>
          <p:cNvSpPr/>
          <p:nvPr/>
        </p:nvSpPr>
        <p:spPr>
          <a:xfrm rot="16200000">
            <a:off x="6119019" y="584994"/>
            <a:ext cx="2665412" cy="3168650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037714" y="0"/>
                </a:moveTo>
                <a:lnTo>
                  <a:pt x="1037714" y="742024"/>
                </a:lnTo>
                <a:lnTo>
                  <a:pt x="2966497" y="742024"/>
                </a:lnTo>
                <a:lnTo>
                  <a:pt x="2966497" y="2226075"/>
                </a:lnTo>
                <a:lnTo>
                  <a:pt x="1037714" y="2226075"/>
                </a:lnTo>
                <a:lnTo>
                  <a:pt x="1037714" y="2968099"/>
                </a:lnTo>
                <a:lnTo>
                  <a:pt x="0" y="1484050"/>
                </a:lnTo>
                <a:lnTo>
                  <a:pt x="1037714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" lIns="590258" tIns="812744" rIns="71119" bIns="812744" spcCol="1270" anchor="ctr"/>
          <a:lstStyle/>
          <a:p>
            <a:pPr algn="ctr" defTabSz="444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/>
              <a:t>специальная оценка условий </a:t>
            </a:r>
            <a:br>
              <a:rPr lang="ru-RU" b="1" dirty="0"/>
            </a:br>
            <a:r>
              <a:rPr lang="ru-RU" b="1" dirty="0"/>
              <a:t>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5650" y="252413"/>
            <a:ext cx="7848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ЗАКОНОДАТЕЛЬСТВОМ ПРЕДУСМОТРЕНЫ ТРИ ПРОЦЕДУРЫ ИССЛЕДОВАНИЯ УСЛОВИЙ ТРУДА</a:t>
            </a:r>
          </a:p>
        </p:txBody>
      </p:sp>
      <p:pic>
        <p:nvPicPr>
          <p:cNvPr id="31755" name="Picture 10" descr="http://www.theschools.in/Media_front/Images/leave_management_25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652963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10" descr="http://www.theschools.in/Media_front/Images/leave_management_25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5516563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7" name="Прямоугольник 21"/>
          <p:cNvSpPr>
            <a:spLocks noChangeArrowheads="1"/>
          </p:cNvSpPr>
          <p:nvPr/>
        </p:nvSpPr>
        <p:spPr bwMode="auto">
          <a:xfrm>
            <a:off x="1042988" y="4581525"/>
            <a:ext cx="7343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tx2"/>
                </a:solidFill>
              </a:rPr>
              <a:t>ИСКЛЮЧЕНИЯ ПОВТОРНЫХ ИССЛЕДОВАНИЙ РАБОЧЕГО МЕСТА РАБОТНИКА </a:t>
            </a:r>
          </a:p>
        </p:txBody>
      </p:sp>
      <p:sp>
        <p:nvSpPr>
          <p:cNvPr id="31758" name="Прямоугольник 22"/>
          <p:cNvSpPr>
            <a:spLocks noChangeArrowheads="1"/>
          </p:cNvSpPr>
          <p:nvPr/>
        </p:nvSpPr>
        <p:spPr bwMode="auto">
          <a:xfrm>
            <a:off x="1042988" y="5229225"/>
            <a:ext cx="7416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tx2"/>
                </a:solidFill>
              </a:rPr>
              <a:t>РЕЗУЛЬТАТЫ ИССЛЕДОВАНИЯ ИСПОЛЬЗУЮТСЯ КАК В ЦЕЛЯХ УПЛАТЫ СТРАХОВЫХ ВЗНОСОВ В ПФР, ТАК И В ЦЕЛЯХ ПРЕДОСТАВЛЕНИЯ ИНЫХ ГАРАНТИЙ И КОМПЕНСАЦИЙ В ПРОЦЕССЕ ОСУЩЕСТВЛЕНИЯ РАБОТНИКОМ ЕГО ТРУДОВОЙ ДЕЯТЕЛЬНОСТИ</a:t>
            </a:r>
            <a:endParaRPr lang="ru-RU" sz="1600"/>
          </a:p>
        </p:txBody>
      </p:sp>
      <p:sp>
        <p:nvSpPr>
          <p:cNvPr id="17" name="Полилиния 16"/>
          <p:cNvSpPr/>
          <p:nvPr/>
        </p:nvSpPr>
        <p:spPr>
          <a:xfrm rot="5400000">
            <a:off x="3239852" y="224644"/>
            <a:ext cx="2376264" cy="3600400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государственная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экспертиза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условий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35A1D457-CB17-4A4B-B4E6-5EF8F354AA2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13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79388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ЭТАПЫ ОЦЕНКИ УСЛОВИЙ ТРУДА</a:t>
            </a:r>
            <a:endParaRPr lang="ru-RU" sz="2400" b="1" dirty="0">
              <a:solidFill>
                <a:schemeClr val="tx2"/>
              </a:solidFill>
              <a:latin typeface="Helios"/>
              <a:cs typeface="Arial" pitchFamily="34" charset="0"/>
            </a:endParaRPr>
          </a:p>
        </p:txBody>
      </p:sp>
      <p:sp>
        <p:nvSpPr>
          <p:cNvPr id="3277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277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Прямоугольник 13"/>
          <p:cNvSpPr>
            <a:spLocks noChangeArrowheads="1"/>
          </p:cNvSpPr>
          <p:nvPr/>
        </p:nvSpPr>
        <p:spPr bwMode="auto">
          <a:xfrm>
            <a:off x="9861550" y="-119063"/>
            <a:ext cx="2286000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/>
          </a:p>
        </p:txBody>
      </p:sp>
      <p:graphicFrame>
        <p:nvGraphicFramePr>
          <p:cNvPr id="18" name="Схема 17"/>
          <p:cNvGraphicFramePr/>
          <p:nvPr/>
        </p:nvGraphicFramePr>
        <p:xfrm>
          <a:off x="395536" y="908722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09D25ECA-97E4-4025-9FE6-9ADB6C99943D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14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3481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4820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850" y="188913"/>
            <a:ext cx="8280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ГАРАНТИИ И КОМПЕНСАЦИИ РАБОТНИКАМ, ЗАНЯТЫМ ВО ВРЕДНЫХ (ОПАСНЫХ) УСЛОВИЯХ ТРУДА</a:t>
            </a:r>
            <a:endParaRPr lang="ru-RU" sz="19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482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107504" y="98073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00213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5EAE9C63-C098-47EB-890A-41EF65AB8286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15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35843" name="Заголовок 1"/>
          <p:cNvSpPr>
            <a:spLocks/>
          </p:cNvSpPr>
          <p:nvPr/>
        </p:nvSpPr>
        <p:spPr bwMode="auto">
          <a:xfrm>
            <a:off x="0" y="188913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3584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5846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250825" y="692150"/>
            <a:ext cx="4321175" cy="792163"/>
          </a:xfrm>
          <a:prstGeom prst="roundRect">
            <a:avLst/>
          </a:prstGeom>
          <a:solidFill>
            <a:schemeClr val="tx2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24075" y="2276475"/>
            <a:ext cx="2447925" cy="358775"/>
          </a:xfrm>
          <a:prstGeom prst="roundRect">
            <a:avLst/>
          </a:prstGeom>
          <a:solidFill>
            <a:schemeClr val="accent3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25" y="2925763"/>
            <a:ext cx="2447925" cy="431800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Не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5" y="2924175"/>
            <a:ext cx="5834063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Исследования и измерения идентифицированных факторов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363" y="1773238"/>
            <a:ext cx="3887787" cy="5746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Идентификация вредных и опасных факторов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11188" y="654050"/>
            <a:ext cx="36718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Рабочие места сотрудников, профессии которых  предусмотрены Списками № 1 и № 2, 1974 года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0825" y="4365625"/>
            <a:ext cx="2447925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Вредные и опасные условия труда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72225" y="3716338"/>
            <a:ext cx="2520950" cy="865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Декларирование соответствия условий труда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16463" y="692150"/>
            <a:ext cx="4319587" cy="792163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Рабочие места сотрудников,</a:t>
            </a: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 профессии которых не предусмотрены Списками № 1 и № 2, 1974 года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0825" y="3644900"/>
            <a:ext cx="5834063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Определение класса условий труда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63938" y="4365625"/>
            <a:ext cx="2520950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Оптимальные и допустимые условия труда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0825" y="5445125"/>
            <a:ext cx="2592388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Дополнительные тарифы страховых взносов в ПРФ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203575" y="5446713"/>
            <a:ext cx="2879725" cy="7905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Иные гарантии и компенсации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619250" y="1557338"/>
            <a:ext cx="0" cy="136683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804025" y="1557338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3276600" y="2060575"/>
            <a:ext cx="1584325" cy="14446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5" idx="2"/>
            <a:endCxn id="13" idx="0"/>
          </p:cNvCxnSpPr>
          <p:nvPr/>
        </p:nvCxnSpPr>
        <p:spPr>
          <a:xfrm>
            <a:off x="6877050" y="2347913"/>
            <a:ext cx="719138" cy="57785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348038" y="2636838"/>
            <a:ext cx="0" cy="28892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619250" y="3429000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572000" y="3429000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619250" y="4076700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2700338" y="5157788"/>
            <a:ext cx="576262" cy="28733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339975" y="4076700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364163" y="4076700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500563" y="4076700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116013" y="5229225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5" idx="3"/>
          </p:cNvCxnSpPr>
          <p:nvPr/>
        </p:nvCxnSpPr>
        <p:spPr>
          <a:xfrm>
            <a:off x="2698750" y="4797425"/>
            <a:ext cx="936625" cy="57626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5" name="Заголовок 1"/>
          <p:cNvSpPr>
            <a:spLocks/>
          </p:cNvSpPr>
          <p:nvPr/>
        </p:nvSpPr>
        <p:spPr bwMode="auto">
          <a:xfrm>
            <a:off x="179388" y="187325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ПРОЦЕДУРА СПЕЦИАЛЬНОЙ ОЦЕНКИ УСЛОВИЙ ТРУДА</a:t>
            </a:r>
          </a:p>
        </p:txBody>
      </p:sp>
      <p:cxnSp>
        <p:nvCxnSpPr>
          <p:cNvPr id="50" name="Shape 49"/>
          <p:cNvCxnSpPr>
            <a:stCxn id="40" idx="3"/>
          </p:cNvCxnSpPr>
          <p:nvPr/>
        </p:nvCxnSpPr>
        <p:spPr>
          <a:xfrm flipV="1">
            <a:off x="6084888" y="4581525"/>
            <a:ext cx="1547812" cy="215900"/>
          </a:xfrm>
          <a:prstGeom prst="bentConnector3">
            <a:avLst>
              <a:gd name="adj1" fmla="val 99814"/>
            </a:avLst>
          </a:prstGeom>
          <a:ln w="222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667625" y="3429000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7765AD97-F258-451C-BC56-DDF957455B1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16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3686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686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850" y="188913"/>
            <a:ext cx="8280400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9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ДОПОЛНИТЕЛЬНЫЕ ТАРИФЫ СТРАХОВЫХ ВЗНОСОВ ДЛЯ ОТДЕЛЬНЫХ КАТЕГОРИЙ ПЛАТЕЛЬЩИКОВ СТРАХОВЫХ ВЗНОСОВ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95738" y="1009650"/>
            <a:ext cx="0" cy="3571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3850" y="1557338"/>
            <a:ext cx="8712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2" name="TextBox 13"/>
          <p:cNvSpPr txBox="1">
            <a:spLocks noChangeArrowheads="1"/>
          </p:cNvSpPr>
          <p:nvPr/>
        </p:nvSpPr>
        <p:spPr bwMode="auto">
          <a:xfrm>
            <a:off x="250825" y="981075"/>
            <a:ext cx="338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2"/>
                </a:solidFill>
              </a:rPr>
              <a:t>Если специальная оценка условий труда не проводилась:</a:t>
            </a:r>
          </a:p>
        </p:txBody>
      </p:sp>
      <p:sp>
        <p:nvSpPr>
          <p:cNvPr id="36873" name="TextBox 14"/>
          <p:cNvSpPr txBox="1">
            <a:spLocks noChangeArrowheads="1"/>
          </p:cNvSpPr>
          <p:nvPr/>
        </p:nvSpPr>
        <p:spPr bwMode="auto">
          <a:xfrm>
            <a:off x="4211638" y="908050"/>
            <a:ext cx="338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2"/>
                </a:solidFill>
              </a:rPr>
              <a:t>По результатам специальной оценки условий труда:</a:t>
            </a:r>
          </a:p>
        </p:txBody>
      </p:sp>
      <p:sp>
        <p:nvSpPr>
          <p:cNvPr id="36874" name="TextBox 15"/>
          <p:cNvSpPr txBox="1">
            <a:spLocks noChangeArrowheads="1"/>
          </p:cNvSpPr>
          <p:nvPr/>
        </p:nvSpPr>
        <p:spPr bwMode="auto">
          <a:xfrm>
            <a:off x="323850" y="1773238"/>
            <a:ext cx="36004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tx2"/>
                </a:solidFill>
              </a:rPr>
              <a:t>По «списку 1» </a:t>
            </a:r>
          </a:p>
          <a:p>
            <a:r>
              <a:rPr lang="ru-RU" sz="1600" i="1">
                <a:solidFill>
                  <a:schemeClr val="tx2"/>
                </a:solidFill>
              </a:rPr>
              <a:t>(виды работ, указанные в пп. 1 п. 1 ст. 27 Федерального закона  от 17.12.2001 № 173-ФЗ):</a:t>
            </a:r>
          </a:p>
          <a:p>
            <a:endParaRPr lang="ru-RU" sz="1600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  <a:p>
            <a:r>
              <a:rPr lang="ru-RU" sz="1400" b="1">
                <a:solidFill>
                  <a:schemeClr val="tx2"/>
                </a:solidFill>
              </a:rPr>
              <a:t>По «списку 2» и «малым спискам»</a:t>
            </a:r>
          </a:p>
          <a:p>
            <a:r>
              <a:rPr lang="ru-RU" sz="1600" i="1">
                <a:solidFill>
                  <a:schemeClr val="tx2"/>
                </a:solidFill>
              </a:rPr>
              <a:t>(виды работ, указанные в пп. 2-18 п. 1 ст. 27 Федерального закона от 17.12.2001 № 173-ФЗ):</a:t>
            </a:r>
            <a:endParaRPr lang="ru-RU" sz="1600">
              <a:solidFill>
                <a:schemeClr val="tx2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84663" y="1700213"/>
          <a:ext cx="4392612" cy="331311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464163"/>
                <a:gridCol w="552061"/>
                <a:gridCol w="2376265"/>
              </a:tblGrid>
              <a:tr h="752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КЛАСС УСЛОВИЙ ТРУДА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ДОПОЛНИТЕЛЬНЫЙ ТАРИФ СТРАХОВОГО ВЗНОСА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опасный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8,0%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вредный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3.4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7,0%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3.3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6,0%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4,0%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3.1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2,0%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допустимый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оптимальный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187624" y="2708920"/>
            <a:ext cx="11352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6,0 %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4149080"/>
            <a:ext cx="11352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4,0 %</a:t>
            </a:r>
          </a:p>
        </p:txBody>
      </p:sp>
      <p:sp>
        <p:nvSpPr>
          <p:cNvPr id="4141" name="Прямоугольник 20"/>
          <p:cNvSpPr>
            <a:spLocks noChangeArrowheads="1"/>
          </p:cNvSpPr>
          <p:nvPr/>
        </p:nvSpPr>
        <p:spPr bwMode="auto">
          <a:xfrm>
            <a:off x="7308850" y="836613"/>
            <a:ext cx="1671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2014 год</a:t>
            </a:r>
          </a:p>
        </p:txBody>
      </p:sp>
      <p:pic>
        <p:nvPicPr>
          <p:cNvPr id="3690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10" name="TextBox 20"/>
          <p:cNvSpPr txBox="1">
            <a:spLocks noChangeArrowheads="1"/>
          </p:cNvSpPr>
          <p:nvPr/>
        </p:nvSpPr>
        <p:spPr bwMode="auto">
          <a:xfrm>
            <a:off x="395288" y="5084763"/>
            <a:ext cx="8280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ОБЪЕМ ВЗНОСОВ В ПЕНСИОННЫЙ ФОНД РОССИИ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5517232"/>
            <a:ext cx="252028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50,8 </a:t>
            </a:r>
          </a:p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МЛРД. РУБЛЕЙ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5517232"/>
            <a:ext cx="244827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53,1 </a:t>
            </a:r>
          </a:p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МЛРД.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4D9E14AE-FBB3-436D-A967-AFC544AE057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17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3789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7892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850" y="188913"/>
            <a:ext cx="8280400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9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ДОПОЛНИТЕЛЬНЫЕ ТАРИФЫ СТРАХОВЫХ ВЗНОСОВ ДЛЯ ОТДЕЛЬНЫХ КАТЕГОРИЙ ПЛАТЕЛЬЩИКОВ СТРАХОВЫХ ВЗНОСОВ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95738" y="1009650"/>
            <a:ext cx="0" cy="3571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3850" y="1557338"/>
            <a:ext cx="8712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6" name="TextBox 13"/>
          <p:cNvSpPr txBox="1">
            <a:spLocks noChangeArrowheads="1"/>
          </p:cNvSpPr>
          <p:nvPr/>
        </p:nvSpPr>
        <p:spPr bwMode="auto">
          <a:xfrm>
            <a:off x="250825" y="981075"/>
            <a:ext cx="338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2"/>
                </a:solidFill>
              </a:rPr>
              <a:t>Если специальная оценка условий труда не проводилась:</a:t>
            </a:r>
          </a:p>
        </p:txBody>
      </p:sp>
      <p:sp>
        <p:nvSpPr>
          <p:cNvPr id="37897" name="TextBox 14"/>
          <p:cNvSpPr txBox="1">
            <a:spLocks noChangeArrowheads="1"/>
          </p:cNvSpPr>
          <p:nvPr/>
        </p:nvSpPr>
        <p:spPr bwMode="auto">
          <a:xfrm>
            <a:off x="4211638" y="908050"/>
            <a:ext cx="338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tx2"/>
                </a:solidFill>
              </a:rPr>
              <a:t>По результатам специальной оценки условий труда:</a:t>
            </a:r>
          </a:p>
        </p:txBody>
      </p:sp>
      <p:sp>
        <p:nvSpPr>
          <p:cNvPr id="37898" name="TextBox 15"/>
          <p:cNvSpPr txBox="1">
            <a:spLocks noChangeArrowheads="1"/>
          </p:cNvSpPr>
          <p:nvPr/>
        </p:nvSpPr>
        <p:spPr bwMode="auto">
          <a:xfrm>
            <a:off x="323850" y="1773238"/>
            <a:ext cx="36004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tx2"/>
                </a:solidFill>
              </a:rPr>
              <a:t>По «списку 1» </a:t>
            </a:r>
          </a:p>
          <a:p>
            <a:r>
              <a:rPr lang="ru-RU" sz="1600" i="1">
                <a:solidFill>
                  <a:schemeClr val="tx2"/>
                </a:solidFill>
              </a:rPr>
              <a:t>(виды работ, указанные в пп. 1 п. 1 ст. 27 Федерального закона  от 17.12.2001 № 173-ФЗ):</a:t>
            </a:r>
          </a:p>
          <a:p>
            <a:endParaRPr lang="ru-RU" sz="1600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  <a:p>
            <a:r>
              <a:rPr lang="ru-RU" sz="1400" b="1">
                <a:solidFill>
                  <a:schemeClr val="tx2"/>
                </a:solidFill>
              </a:rPr>
              <a:t>По «списку 2» и «малым спискам»</a:t>
            </a:r>
          </a:p>
          <a:p>
            <a:r>
              <a:rPr lang="ru-RU" sz="1600" i="1">
                <a:solidFill>
                  <a:schemeClr val="tx2"/>
                </a:solidFill>
              </a:rPr>
              <a:t>(виды работ, указанные в пп. 2-18 п. 1 ст. 27 Федерального закона от 17.12.2001 № 173-ФЗ):</a:t>
            </a:r>
            <a:endParaRPr lang="ru-RU" sz="1600">
              <a:solidFill>
                <a:schemeClr val="tx2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84663" y="1700213"/>
          <a:ext cx="4392612" cy="328453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464163"/>
                <a:gridCol w="552061"/>
                <a:gridCol w="2376265"/>
              </a:tblGrid>
              <a:tr h="7244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КЛАСС УСЛОВИЙ ТРУДА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ДОПОЛНИТЕЛЬНЫЙ ТАРИФ СТРАХОВОГО ВЗНОСА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опасный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8,0%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вредный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3.4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7,0%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3.3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6,0%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4,0%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3.1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2,0%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допустимый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оптимальный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187624" y="2708920"/>
            <a:ext cx="11352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9,0 %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4149080"/>
            <a:ext cx="11352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6,0 %</a:t>
            </a:r>
          </a:p>
        </p:txBody>
      </p:sp>
      <p:sp>
        <p:nvSpPr>
          <p:cNvPr id="4141" name="Прямоугольник 20"/>
          <p:cNvSpPr>
            <a:spLocks noChangeArrowheads="1"/>
          </p:cNvSpPr>
          <p:nvPr/>
        </p:nvSpPr>
        <p:spPr bwMode="auto">
          <a:xfrm>
            <a:off x="7308850" y="836613"/>
            <a:ext cx="1671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2015 год</a:t>
            </a:r>
          </a:p>
        </p:txBody>
      </p:sp>
      <p:pic>
        <p:nvPicPr>
          <p:cNvPr id="3793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34" name="TextBox 20"/>
          <p:cNvSpPr txBox="1">
            <a:spLocks noChangeArrowheads="1"/>
          </p:cNvSpPr>
          <p:nvPr/>
        </p:nvSpPr>
        <p:spPr bwMode="auto">
          <a:xfrm>
            <a:off x="395288" y="5084763"/>
            <a:ext cx="8280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ОБЪЕМ ВЗНОСОВ В ПЕНСИОННЫЙ ФОНД РОССИИ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5517232"/>
            <a:ext cx="252028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80,5 </a:t>
            </a:r>
          </a:p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МЛРД. РУБЛЕЙ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5517232"/>
            <a:ext cx="244827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59,1 </a:t>
            </a:r>
          </a:p>
          <a:p>
            <a:pPr algn="ctr">
              <a:defRPr/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МЛРД.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FEED872B-8696-4EA4-9EAB-45B08A0503FF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18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0483" name="Заголовок 1"/>
          <p:cNvSpPr>
            <a:spLocks/>
          </p:cNvSpPr>
          <p:nvPr/>
        </p:nvSpPr>
        <p:spPr bwMode="auto">
          <a:xfrm>
            <a:off x="179388" y="18891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ВАЖНЕЙШИЕ ЗАДАЧИ МИНТРУДА РОССИИ НА 2014 ГОД</a:t>
            </a:r>
            <a:endParaRPr lang="ru-RU" b="1" dirty="0">
              <a:solidFill>
                <a:schemeClr val="tx2"/>
              </a:solidFill>
              <a:latin typeface="Helios"/>
              <a:cs typeface="Arial" pitchFamily="34" charset="0"/>
            </a:endParaRPr>
          </a:p>
        </p:txBody>
      </p:sp>
      <p:sp>
        <p:nvSpPr>
          <p:cNvPr id="3891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891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1"/>
          <p:cNvSpPr>
            <a:spLocks noChangeArrowheads="1"/>
          </p:cNvSpPr>
          <p:nvPr/>
        </p:nvSpPr>
        <p:spPr bwMode="auto">
          <a:xfrm>
            <a:off x="827088" y="849313"/>
            <a:ext cx="77057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sz="1600" b="1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Обеспечение принятия проектов постановлений Правительства Российской Федерации и принятие приказов Минтруда России, необходимых для реализации проектов федеральных законов «О специальной оценке условий труда» и «О внесении изменений в отдельные законодательные акты Российской Федерации в связи с принятием Федерального закона «О специальной оценке условий труда», которыми будут определены:</a:t>
            </a:r>
          </a:p>
          <a:p>
            <a:pPr indent="449263" algn="just"/>
            <a:endParaRPr lang="ru-RU" sz="1600" b="1">
              <a:solidFill>
                <a:srgbClr val="17375E"/>
              </a:solidFill>
              <a:latin typeface="Calibri" pitchFamily="34" charset="0"/>
            </a:endParaRPr>
          </a:p>
          <a:p>
            <a:pPr indent="449263" algn="just" eaLnBrk="0" hangingPunct="0">
              <a:buFont typeface="Wingdings" pitchFamily="2" charset="2"/>
              <a:buChar char="ü"/>
            </a:pPr>
            <a:r>
              <a:rPr lang="ru-RU" sz="16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методика проведения специальной оценки условий труда с Классификатором вредных и опасных факторов производственной среды и трудового процесса</a:t>
            </a:r>
            <a:endParaRPr lang="ru-RU" sz="1600">
              <a:solidFill>
                <a:srgbClr val="17375E"/>
              </a:solidFill>
              <a:latin typeface="Calibri" pitchFamily="34" charset="0"/>
            </a:endParaRPr>
          </a:p>
          <a:p>
            <a:pPr indent="449263" algn="just" eaLnBrk="0" hangingPunct="0">
              <a:buFont typeface="Wingdings" pitchFamily="2" charset="2"/>
              <a:buChar char="ü"/>
            </a:pPr>
            <a:r>
              <a:rPr lang="ru-RU" sz="16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порядок аттестации экспертов на право выполнения работ по специальной оценке условий труда, создания центральной и межрегиональных аттестационных комиссий</a:t>
            </a:r>
            <a:endParaRPr lang="ru-RU" sz="1600">
              <a:solidFill>
                <a:srgbClr val="17375E"/>
              </a:solidFill>
              <a:latin typeface="Calibri" pitchFamily="34" charset="0"/>
            </a:endParaRPr>
          </a:p>
          <a:p>
            <a:pPr indent="449263" algn="just" eaLnBrk="0" hangingPunct="0">
              <a:buFont typeface="Wingdings" pitchFamily="2" charset="2"/>
              <a:buChar char="ü"/>
            </a:pPr>
            <a:r>
              <a:rPr lang="ru-RU" sz="16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порядок проведения государственной экспертизы условий труда и перечень представляемых на экспертизу документации и материалов</a:t>
            </a:r>
            <a:endParaRPr lang="ru-RU" sz="1600">
              <a:solidFill>
                <a:srgbClr val="17375E"/>
              </a:solidFill>
              <a:latin typeface="Calibri" pitchFamily="34" charset="0"/>
            </a:endParaRPr>
          </a:p>
          <a:p>
            <a:pPr indent="449263" algn="just" eaLnBrk="0" hangingPunct="0">
              <a:buFont typeface="Wingdings" pitchFamily="2" charset="2"/>
              <a:buChar char="ü"/>
            </a:pPr>
            <a:r>
              <a:rPr lang="ru-RU" sz="16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порядок оформления и форма декларации соответствия условий труда государственным нормативным требованиям охраны труда</a:t>
            </a:r>
            <a:endParaRPr lang="ru-RU" sz="1600">
              <a:solidFill>
                <a:srgbClr val="17375E"/>
              </a:solidFill>
              <a:latin typeface="Calibri" pitchFamily="34" charset="0"/>
            </a:endParaRPr>
          </a:p>
          <a:p>
            <a:pPr indent="449263" algn="just" eaLnBrk="0" hangingPunct="0">
              <a:buFont typeface="Wingdings" pitchFamily="2" charset="2"/>
              <a:buChar char="ü"/>
            </a:pPr>
            <a:r>
              <a:rPr lang="ru-RU" sz="16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перечень видов деятельности и организаций, в которых специальная оценка условий труда проводится с учетом особенностей</a:t>
            </a:r>
            <a:endParaRPr lang="ru-RU" sz="1600">
              <a:solidFill>
                <a:srgbClr val="17375E"/>
              </a:solidFill>
              <a:latin typeface="Calibri" pitchFamily="34" charset="0"/>
            </a:endParaRPr>
          </a:p>
          <a:p>
            <a:pPr indent="449263" algn="just" eaLnBrk="0" hangingPunct="0">
              <a:buFont typeface="Wingdings" pitchFamily="2" charset="2"/>
              <a:buChar char="ü"/>
            </a:pPr>
            <a:r>
              <a:rPr lang="ru-RU" sz="16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методика снижения класса (подкласса) условий труда при применении эффективных средств индивидуальной защиты</a:t>
            </a:r>
            <a:endParaRPr lang="ru-RU" sz="1600">
              <a:solidFill>
                <a:srgbClr val="17375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F4324535-8BB3-42D2-9F10-428BC84CECE7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06437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Основные задачи органов исполнительной власти субъектов Российской Федерации на 2014 год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9939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9941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9943" name="Rectangle 1"/>
          <p:cNvSpPr>
            <a:spLocks noChangeArrowheads="1"/>
          </p:cNvSpPr>
          <p:nvPr/>
        </p:nvSpPr>
        <p:spPr bwMode="auto">
          <a:xfrm>
            <a:off x="827088" y="1557338"/>
            <a:ext cx="7777162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buFont typeface="Wingdings" pitchFamily="2" charset="2"/>
              <a:buChar char="Ø"/>
            </a:pPr>
            <a:r>
              <a:rPr lang="ru-RU">
                <a:latin typeface="Calibri" pitchFamily="34" charset="0"/>
                <a:cs typeface="Times New Roman" pitchFamily="18" charset="0"/>
              </a:rPr>
              <a:t> Обеспечение принятия и реализации региональных программ улучшения условий и охраны труда</a:t>
            </a: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>
              <a:latin typeface="Calibri" pitchFamily="34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>
              <a:latin typeface="Calibri" pitchFamily="34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>
              <a:latin typeface="Calibri" pitchFamily="34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>
                <a:latin typeface="Calibri" pitchFamily="34" charset="0"/>
                <a:cs typeface="Times New Roman" pitchFamily="18" charset="0"/>
              </a:rPr>
              <a:t> Внедрение государственной экспертизы качества проведения специальной оценки условий труда и приведение процедуры и перечня документов государственной экспертизы условий труда в соответствие с «Порядком проведения государственной экспертизы условий труда и перечнем документации и материалов, представляемых на государственную экспертизу условий труда», утвержденным приказом Минтруда России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трелка вправо 40"/>
          <p:cNvSpPr/>
          <p:nvPr/>
        </p:nvSpPr>
        <p:spPr>
          <a:xfrm>
            <a:off x="1547813" y="549275"/>
            <a:ext cx="3311525" cy="1223963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74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817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E260C199-556D-4470-9B13-461B147A8D8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7411" name="Заголовок 1"/>
          <p:cNvSpPr>
            <a:spLocks/>
          </p:cNvSpPr>
          <p:nvPr/>
        </p:nvSpPr>
        <p:spPr bwMode="auto">
          <a:xfrm>
            <a:off x="179388" y="1158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ХАРАКТЕРИСТИКА ТЕКУЩЕЙ СИТУАЦИИ</a:t>
            </a:r>
          </a:p>
        </p:txBody>
      </p:sp>
      <p:sp>
        <p:nvSpPr>
          <p:cNvPr id="1741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7414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3789363"/>
            <a:ext cx="1990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913" y="981075"/>
            <a:ext cx="2555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6375" y="2487613"/>
            <a:ext cx="2230438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Нашивка 28"/>
          <p:cNvSpPr/>
          <p:nvPr/>
        </p:nvSpPr>
        <p:spPr>
          <a:xfrm rot="16200000">
            <a:off x="1223962" y="368301"/>
            <a:ext cx="360363" cy="57626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420" name="Прямоугольник 29"/>
          <p:cNvSpPr>
            <a:spLocks noChangeArrowheads="1"/>
          </p:cNvSpPr>
          <p:nvPr/>
        </p:nvSpPr>
        <p:spPr bwMode="auto">
          <a:xfrm>
            <a:off x="900113" y="908050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2012 г.</a:t>
            </a:r>
          </a:p>
        </p:txBody>
      </p:sp>
      <p:sp>
        <p:nvSpPr>
          <p:cNvPr id="17421" name="Прямоугольник 31"/>
          <p:cNvSpPr>
            <a:spLocks noChangeArrowheads="1"/>
          </p:cNvSpPr>
          <p:nvPr/>
        </p:nvSpPr>
        <p:spPr bwMode="auto">
          <a:xfrm>
            <a:off x="827088" y="2298700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2011 г.</a:t>
            </a:r>
          </a:p>
        </p:txBody>
      </p:sp>
      <p:sp>
        <p:nvSpPr>
          <p:cNvPr id="17422" name="Прямоугольник 35"/>
          <p:cNvSpPr>
            <a:spLocks noChangeArrowheads="1"/>
          </p:cNvSpPr>
          <p:nvPr/>
        </p:nvSpPr>
        <p:spPr bwMode="auto">
          <a:xfrm>
            <a:off x="971550" y="3738563"/>
            <a:ext cx="1008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2010 г.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50825" y="4005263"/>
            <a:ext cx="15668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Arial" pitchFamily="34" charset="0"/>
              </a:rPr>
              <a:t>29 %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95288" y="2565400"/>
            <a:ext cx="15652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Arial" pitchFamily="34" charset="0"/>
              </a:rPr>
              <a:t>30,5 %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5288" y="1341438"/>
            <a:ext cx="15652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Arial" pitchFamily="34" charset="0"/>
              </a:rPr>
              <a:t>31,8 %</a:t>
            </a:r>
          </a:p>
        </p:txBody>
      </p:sp>
      <p:sp>
        <p:nvSpPr>
          <p:cNvPr id="17426" name="Заголовок 1"/>
          <p:cNvSpPr>
            <a:spLocks/>
          </p:cNvSpPr>
          <p:nvPr/>
        </p:nvSpPr>
        <p:spPr bwMode="auto">
          <a:xfrm rot="-5400000">
            <a:off x="-2304256" y="3248819"/>
            <a:ext cx="54721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solidFill>
                  <a:schemeClr val="tx2"/>
                </a:solidFill>
                <a:latin typeface="Helios"/>
              </a:rPr>
              <a:t>ЧИСЛЕННОСТЬ РАБОТНИКОВ, ЗАНЯТЫХ ВО ВРЕДНЫХ (ОПАСНЫХ) УСЛОВИЯХ ТРУДА В БАЗОВЫХ ОТРАСЛЯХ ЭКОНОМИКИ</a:t>
            </a: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4859338" y="1333500"/>
            <a:ext cx="3602037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  <a:cs typeface="Arial" pitchFamily="34" charset="0"/>
              </a:rPr>
              <a:t>ОБРАБАТЫВАЮЩИЕ ПРОИЗВОДСТВА – </a:t>
            </a:r>
            <a:r>
              <a:rPr lang="ru-RU" sz="1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33,4 %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  <a:cs typeface="Arial" pitchFamily="34" charset="0"/>
              </a:rPr>
              <a:t>НА ТРАНСПОРТЕ – </a:t>
            </a:r>
            <a:r>
              <a:rPr lang="ru-RU" sz="1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35,1 %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  <a:cs typeface="Arial" pitchFamily="34" charset="0"/>
              </a:rPr>
              <a:t>ДОБЫЧА ПОЛЕЗНЫХ ИСКОПАЕМЫХ – </a:t>
            </a:r>
            <a:r>
              <a:rPr lang="ru-RU" sz="1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46,2 %</a:t>
            </a:r>
            <a:r>
              <a:rPr lang="ru-RU" sz="1200" dirty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62" name="Заголовок 1"/>
          <p:cNvSpPr>
            <a:spLocks/>
          </p:cNvSpPr>
          <p:nvPr/>
        </p:nvSpPr>
        <p:spPr bwMode="auto">
          <a:xfrm>
            <a:off x="3852863" y="3286125"/>
            <a:ext cx="50403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  <a:cs typeface="Arial" pitchFamily="34" charset="0"/>
              </a:rPr>
              <a:t>В ЭКОНОМИКЕ РОССИИ –</a:t>
            </a:r>
          </a:p>
          <a:p>
            <a:pPr algn="r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Arial" pitchFamily="34" charset="0"/>
              </a:rPr>
              <a:t>48,7</a:t>
            </a:r>
            <a:r>
              <a:rPr lang="ru-RU" sz="3200" b="1" dirty="0">
                <a:solidFill>
                  <a:schemeClr val="tx2"/>
                </a:solidFill>
                <a:latin typeface="Helios"/>
                <a:cs typeface="Arial" pitchFamily="34" charset="0"/>
              </a:rPr>
              <a:t> МЛН. </a:t>
            </a:r>
            <a:r>
              <a:rPr lang="ru-RU" sz="2400" dirty="0">
                <a:solidFill>
                  <a:schemeClr val="tx2"/>
                </a:solidFill>
                <a:latin typeface="Helios"/>
                <a:cs typeface="Arial" pitchFamily="34" charset="0"/>
              </a:rPr>
              <a:t>РАБОЧИХ МЕСТ, </a:t>
            </a:r>
            <a:endParaRPr lang="ru-RU" sz="3200" dirty="0">
              <a:solidFill>
                <a:schemeClr val="tx2"/>
              </a:solidFill>
              <a:latin typeface="Helios"/>
              <a:cs typeface="Arial" pitchFamily="34" charset="0"/>
            </a:endParaRPr>
          </a:p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  <a:cs typeface="Arial" pitchFamily="34" charset="0"/>
              </a:rPr>
              <a:t>НА КОТОРЫХ ЗАНЯТО </a:t>
            </a:r>
          </a:p>
          <a:p>
            <a:pPr algn="r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Arial" pitchFamily="34" charset="0"/>
              </a:rPr>
              <a:t>71,7</a:t>
            </a:r>
            <a:r>
              <a:rPr lang="ru-RU" sz="3200" b="1" dirty="0">
                <a:solidFill>
                  <a:schemeClr val="tx2"/>
                </a:solidFill>
                <a:latin typeface="Helios"/>
                <a:cs typeface="Arial" pitchFamily="34" charset="0"/>
              </a:rPr>
              <a:t> МЛН. </a:t>
            </a:r>
            <a:r>
              <a:rPr lang="ru-RU" sz="2400" dirty="0">
                <a:solidFill>
                  <a:schemeClr val="tx2"/>
                </a:solidFill>
                <a:latin typeface="Helios"/>
                <a:cs typeface="Arial" pitchFamily="34" charset="0"/>
              </a:rPr>
              <a:t>РАБОТНИКОВ</a:t>
            </a:r>
            <a:endParaRPr lang="ru-RU" sz="2800" dirty="0">
              <a:solidFill>
                <a:schemeClr val="tx2"/>
              </a:solidFill>
              <a:latin typeface="Helios"/>
              <a:cs typeface="Arial" pitchFamily="34" charset="0"/>
            </a:endParaRPr>
          </a:p>
        </p:txBody>
      </p:sp>
      <p:sp>
        <p:nvSpPr>
          <p:cNvPr id="17429" name="Прямоугольник 35"/>
          <p:cNvSpPr>
            <a:spLocks noChangeArrowheads="1"/>
          </p:cNvSpPr>
          <p:nvPr/>
        </p:nvSpPr>
        <p:spPr bwMode="auto">
          <a:xfrm>
            <a:off x="827088" y="4746625"/>
            <a:ext cx="1350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2009 г.</a:t>
            </a:r>
          </a:p>
        </p:txBody>
      </p:sp>
      <p:sp>
        <p:nvSpPr>
          <p:cNvPr id="17430" name="Прямоугольник 35"/>
          <p:cNvSpPr>
            <a:spLocks noChangeArrowheads="1"/>
          </p:cNvSpPr>
          <p:nvPr/>
        </p:nvSpPr>
        <p:spPr bwMode="auto">
          <a:xfrm>
            <a:off x="900113" y="5611813"/>
            <a:ext cx="1150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Helios"/>
              </a:rPr>
              <a:t>2008 г.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95288" y="5013325"/>
            <a:ext cx="15668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Arial" pitchFamily="34" charset="0"/>
              </a:rPr>
              <a:t>27,5 %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8313" y="5876925"/>
            <a:ext cx="15668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Arial" pitchFamily="34" charset="0"/>
              </a:rPr>
              <a:t>26,2 %</a:t>
            </a:r>
          </a:p>
        </p:txBody>
      </p:sp>
      <p:pic>
        <p:nvPicPr>
          <p:cNvPr id="17433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4797425"/>
            <a:ext cx="15843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8175" y="5805488"/>
            <a:ext cx="1327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8C5FB5E4-7303-4770-A76A-51A7AC0D91D7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028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2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Заголовок 1"/>
          <p:cNvSpPr>
            <a:spLocks/>
          </p:cNvSpPr>
          <p:nvPr/>
        </p:nvSpPr>
        <p:spPr bwMode="auto">
          <a:xfrm>
            <a:off x="179388" y="115888"/>
            <a:ext cx="885666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Численность пострадавших со смертельным исходом в Российской Федерации в 2088-2012 г.г.</a:t>
            </a:r>
          </a:p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(по данным Роструда)</a:t>
            </a:r>
          </a:p>
        </p:txBody>
      </p:sp>
      <p:graphicFrame>
        <p:nvGraphicFramePr>
          <p:cNvPr id="1026" name="Диаграмма 10"/>
          <p:cNvGraphicFramePr>
            <a:graphicFrameLocks/>
          </p:cNvGraphicFramePr>
          <p:nvPr/>
        </p:nvGraphicFramePr>
        <p:xfrm>
          <a:off x="1065213" y="2154238"/>
          <a:ext cx="7158037" cy="2620962"/>
        </p:xfrm>
        <a:graphic>
          <a:graphicData uri="http://schemas.openxmlformats.org/presentationml/2006/ole">
            <p:oleObj spid="_x0000_s1026" r:id="rId5" imgW="7157324" imgH="2621507" progId="Excel.Sheet.8">
              <p:embed/>
            </p:oleObj>
          </a:graphicData>
        </a:graphic>
      </p:graphicFrame>
      <p:sp>
        <p:nvSpPr>
          <p:cNvPr id="1034" name="TextBox 12"/>
          <p:cNvSpPr txBox="1">
            <a:spLocks noChangeArrowheads="1"/>
          </p:cNvSpPr>
          <p:nvPr/>
        </p:nvSpPr>
        <p:spPr bwMode="auto">
          <a:xfrm>
            <a:off x="1692275" y="2276475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3931</a:t>
            </a:r>
          </a:p>
        </p:txBody>
      </p:sp>
      <p:sp>
        <p:nvSpPr>
          <p:cNvPr id="1035" name="TextBox 13"/>
          <p:cNvSpPr txBox="1">
            <a:spLocks noChangeArrowheads="1"/>
          </p:cNvSpPr>
          <p:nvPr/>
        </p:nvSpPr>
        <p:spPr bwMode="auto">
          <a:xfrm>
            <a:off x="2916238" y="2492375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3200</a:t>
            </a:r>
          </a:p>
        </p:txBody>
      </p:sp>
      <p:sp>
        <p:nvSpPr>
          <p:cNvPr id="1036" name="TextBox 15"/>
          <p:cNvSpPr txBox="1">
            <a:spLocks noChangeArrowheads="1"/>
          </p:cNvSpPr>
          <p:nvPr/>
        </p:nvSpPr>
        <p:spPr bwMode="auto">
          <a:xfrm>
            <a:off x="4211638" y="2492375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3244</a:t>
            </a:r>
          </a:p>
        </p:txBody>
      </p:sp>
      <p:sp>
        <p:nvSpPr>
          <p:cNvPr id="1037" name="TextBox 16"/>
          <p:cNvSpPr txBox="1">
            <a:spLocks noChangeArrowheads="1"/>
          </p:cNvSpPr>
          <p:nvPr/>
        </p:nvSpPr>
        <p:spPr bwMode="auto">
          <a:xfrm>
            <a:off x="5867400" y="2565400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3220</a:t>
            </a:r>
          </a:p>
        </p:txBody>
      </p:sp>
      <p:sp>
        <p:nvSpPr>
          <p:cNvPr id="1038" name="TextBox 17"/>
          <p:cNvSpPr txBox="1">
            <a:spLocks noChangeArrowheads="1"/>
          </p:cNvSpPr>
          <p:nvPr/>
        </p:nvSpPr>
        <p:spPr bwMode="auto">
          <a:xfrm>
            <a:off x="7308850" y="2636838"/>
            <a:ext cx="1223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</a:rPr>
              <a:t>2999</a:t>
            </a:r>
          </a:p>
        </p:txBody>
      </p:sp>
      <p:sp>
        <p:nvSpPr>
          <p:cNvPr id="1039" name="TextBox 18"/>
          <p:cNvSpPr txBox="1">
            <a:spLocks noChangeArrowheads="1"/>
          </p:cNvSpPr>
          <p:nvPr/>
        </p:nvSpPr>
        <p:spPr bwMode="auto">
          <a:xfrm>
            <a:off x="1331913" y="2924175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2008 г.</a:t>
            </a:r>
          </a:p>
        </p:txBody>
      </p:sp>
      <p:sp>
        <p:nvSpPr>
          <p:cNvPr id="1040" name="TextBox 19"/>
          <p:cNvSpPr txBox="1">
            <a:spLocks noChangeArrowheads="1"/>
          </p:cNvSpPr>
          <p:nvPr/>
        </p:nvSpPr>
        <p:spPr bwMode="auto">
          <a:xfrm>
            <a:off x="2627313" y="3284538"/>
            <a:ext cx="100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2009 г.</a:t>
            </a:r>
          </a:p>
        </p:txBody>
      </p:sp>
      <p:sp>
        <p:nvSpPr>
          <p:cNvPr id="1041" name="TextBox 20"/>
          <p:cNvSpPr txBox="1">
            <a:spLocks noChangeArrowheads="1"/>
          </p:cNvSpPr>
          <p:nvPr/>
        </p:nvSpPr>
        <p:spPr bwMode="auto">
          <a:xfrm>
            <a:off x="4211638" y="3284538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2010 г.</a:t>
            </a:r>
          </a:p>
        </p:txBody>
      </p:sp>
      <p:sp>
        <p:nvSpPr>
          <p:cNvPr id="1042" name="TextBox 21"/>
          <p:cNvSpPr txBox="1">
            <a:spLocks noChangeArrowheads="1"/>
          </p:cNvSpPr>
          <p:nvPr/>
        </p:nvSpPr>
        <p:spPr bwMode="auto">
          <a:xfrm>
            <a:off x="5795963" y="335756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2011 г.</a:t>
            </a:r>
          </a:p>
        </p:txBody>
      </p:sp>
      <p:sp>
        <p:nvSpPr>
          <p:cNvPr id="1043" name="TextBox 22"/>
          <p:cNvSpPr txBox="1">
            <a:spLocks noChangeArrowheads="1"/>
          </p:cNvSpPr>
          <p:nvPr/>
        </p:nvSpPr>
        <p:spPr bwMode="auto">
          <a:xfrm>
            <a:off x="7235825" y="3429000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2012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30A9C780-7C91-4781-BBAB-B91D3CC53BD5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1506" name="Заголовок 1"/>
          <p:cNvSpPr>
            <a:spLocks/>
          </p:cNvSpPr>
          <p:nvPr/>
        </p:nvSpPr>
        <p:spPr bwMode="auto">
          <a:xfrm>
            <a:off x="179388" y="187325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ПРОФЕССИОНАЛЬНАЯ ЗАБОЛЕВАЕМОСТЬ</a:t>
            </a:r>
          </a:p>
        </p:txBody>
      </p:sp>
      <p:sp>
        <p:nvSpPr>
          <p:cNvPr id="2150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1509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11" name="Группа 8"/>
          <p:cNvGrpSpPr>
            <a:grpSpLocks/>
          </p:cNvGrpSpPr>
          <p:nvPr/>
        </p:nvGrpSpPr>
        <p:grpSpPr bwMode="auto">
          <a:xfrm>
            <a:off x="339725" y="720725"/>
            <a:ext cx="8624888" cy="5324475"/>
            <a:chOff x="339044" y="720269"/>
            <a:chExt cx="8625443" cy="5325147"/>
          </a:xfrm>
        </p:grpSpPr>
        <p:sp>
          <p:nvSpPr>
            <p:cNvPr id="10" name="Полилиния 9"/>
            <p:cNvSpPr/>
            <p:nvPr/>
          </p:nvSpPr>
          <p:spPr>
            <a:xfrm>
              <a:off x="5457473" y="4189395"/>
              <a:ext cx="3427634" cy="1743295"/>
            </a:xfrm>
            <a:custGeom>
              <a:avLst/>
              <a:gdLst>
                <a:gd name="connsiteX0" fmla="*/ 0 w 3427052"/>
                <a:gd name="connsiteY0" fmla="*/ 174409 h 1744094"/>
                <a:gd name="connsiteX1" fmla="*/ 51083 w 3427052"/>
                <a:gd name="connsiteY1" fmla="*/ 51083 h 1744094"/>
                <a:gd name="connsiteX2" fmla="*/ 174409 w 3427052"/>
                <a:gd name="connsiteY2" fmla="*/ 0 h 1744094"/>
                <a:gd name="connsiteX3" fmla="*/ 3252643 w 3427052"/>
                <a:gd name="connsiteY3" fmla="*/ 0 h 1744094"/>
                <a:gd name="connsiteX4" fmla="*/ 3375969 w 3427052"/>
                <a:gd name="connsiteY4" fmla="*/ 51083 h 1744094"/>
                <a:gd name="connsiteX5" fmla="*/ 3427052 w 3427052"/>
                <a:gd name="connsiteY5" fmla="*/ 174409 h 1744094"/>
                <a:gd name="connsiteX6" fmla="*/ 3427052 w 3427052"/>
                <a:gd name="connsiteY6" fmla="*/ 1569685 h 1744094"/>
                <a:gd name="connsiteX7" fmla="*/ 3375969 w 3427052"/>
                <a:gd name="connsiteY7" fmla="*/ 1693011 h 1744094"/>
                <a:gd name="connsiteX8" fmla="*/ 3252643 w 3427052"/>
                <a:gd name="connsiteY8" fmla="*/ 1744094 h 1744094"/>
                <a:gd name="connsiteX9" fmla="*/ 174409 w 3427052"/>
                <a:gd name="connsiteY9" fmla="*/ 1744094 h 1744094"/>
                <a:gd name="connsiteX10" fmla="*/ 51083 w 3427052"/>
                <a:gd name="connsiteY10" fmla="*/ 1693011 h 1744094"/>
                <a:gd name="connsiteX11" fmla="*/ 0 w 3427052"/>
                <a:gd name="connsiteY11" fmla="*/ 1569685 h 1744094"/>
                <a:gd name="connsiteX12" fmla="*/ 0 w 3427052"/>
                <a:gd name="connsiteY12" fmla="*/ 174409 h 174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27052" h="1744094">
                  <a:moveTo>
                    <a:pt x="0" y="174409"/>
                  </a:moveTo>
                  <a:cubicBezTo>
                    <a:pt x="0" y="128153"/>
                    <a:pt x="18375" y="83791"/>
                    <a:pt x="51083" y="51083"/>
                  </a:cubicBezTo>
                  <a:cubicBezTo>
                    <a:pt x="83791" y="18375"/>
                    <a:pt x="128153" y="0"/>
                    <a:pt x="174409" y="0"/>
                  </a:cubicBezTo>
                  <a:lnTo>
                    <a:pt x="3252643" y="0"/>
                  </a:lnTo>
                  <a:cubicBezTo>
                    <a:pt x="3298899" y="0"/>
                    <a:pt x="3343261" y="18375"/>
                    <a:pt x="3375969" y="51083"/>
                  </a:cubicBezTo>
                  <a:cubicBezTo>
                    <a:pt x="3408677" y="83791"/>
                    <a:pt x="3427052" y="128153"/>
                    <a:pt x="3427052" y="174409"/>
                  </a:cubicBezTo>
                  <a:lnTo>
                    <a:pt x="3427052" y="1569685"/>
                  </a:lnTo>
                  <a:cubicBezTo>
                    <a:pt x="3427052" y="1615941"/>
                    <a:pt x="3408677" y="1660303"/>
                    <a:pt x="3375969" y="1693011"/>
                  </a:cubicBezTo>
                  <a:cubicBezTo>
                    <a:pt x="3343261" y="1725719"/>
                    <a:pt x="3298899" y="1744094"/>
                    <a:pt x="3252643" y="1744094"/>
                  </a:cubicBezTo>
                  <a:lnTo>
                    <a:pt x="174409" y="1744094"/>
                  </a:lnTo>
                  <a:cubicBezTo>
                    <a:pt x="128153" y="1744094"/>
                    <a:pt x="83791" y="1725719"/>
                    <a:pt x="51083" y="1693011"/>
                  </a:cubicBezTo>
                  <a:cubicBezTo>
                    <a:pt x="18375" y="1660303"/>
                    <a:pt x="0" y="1615941"/>
                    <a:pt x="0" y="1569685"/>
                  </a:cubicBezTo>
                  <a:lnTo>
                    <a:pt x="0" y="1744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12148" tIns="520056" rIns="84032" bIns="84032"/>
            <a:lstStyle/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endParaRPr lang="ru-RU" sz="1200">
                <a:solidFill>
                  <a:srgbClr val="000000"/>
                </a:solidFill>
                <a:cs typeface="Arial" pitchFamily="34" charset="0"/>
              </a:endParaRP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>
                  <a:solidFill>
                    <a:schemeClr val="tx2"/>
                  </a:solidFill>
                  <a:cs typeface="Arial" pitchFamily="34" charset="0"/>
                </a:rPr>
                <a:t>    Выявлено два и более профессиональных заболевания </a:t>
              </a:r>
              <a:br>
                <a:rPr lang="ru-RU" sz="1600">
                  <a:solidFill>
                    <a:schemeClr val="tx2"/>
                  </a:solidFill>
                  <a:cs typeface="Arial" pitchFamily="34" charset="0"/>
                </a:rPr>
              </a:br>
              <a:r>
                <a:rPr lang="ru-RU" sz="1600">
                  <a:solidFill>
                    <a:schemeClr val="tx2"/>
                  </a:solidFill>
                  <a:cs typeface="Arial" pitchFamily="34" charset="0"/>
                </a:rPr>
                <a:t>в 2012 году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96198" y="3935363"/>
              <a:ext cx="3468911" cy="2110053"/>
            </a:xfrm>
            <a:custGeom>
              <a:avLst/>
              <a:gdLst>
                <a:gd name="connsiteX0" fmla="*/ 0 w 3468381"/>
                <a:gd name="connsiteY0" fmla="*/ 211048 h 2110476"/>
                <a:gd name="connsiteX1" fmla="*/ 61815 w 3468381"/>
                <a:gd name="connsiteY1" fmla="*/ 61815 h 2110476"/>
                <a:gd name="connsiteX2" fmla="*/ 211049 w 3468381"/>
                <a:gd name="connsiteY2" fmla="*/ 1 h 2110476"/>
                <a:gd name="connsiteX3" fmla="*/ 3257333 w 3468381"/>
                <a:gd name="connsiteY3" fmla="*/ 0 h 2110476"/>
                <a:gd name="connsiteX4" fmla="*/ 3406566 w 3468381"/>
                <a:gd name="connsiteY4" fmla="*/ 61815 h 2110476"/>
                <a:gd name="connsiteX5" fmla="*/ 3468380 w 3468381"/>
                <a:gd name="connsiteY5" fmla="*/ 211049 h 2110476"/>
                <a:gd name="connsiteX6" fmla="*/ 3468381 w 3468381"/>
                <a:gd name="connsiteY6" fmla="*/ 1899428 h 2110476"/>
                <a:gd name="connsiteX7" fmla="*/ 3406566 w 3468381"/>
                <a:gd name="connsiteY7" fmla="*/ 2048662 h 2110476"/>
                <a:gd name="connsiteX8" fmla="*/ 3257332 w 3468381"/>
                <a:gd name="connsiteY8" fmla="*/ 2110476 h 2110476"/>
                <a:gd name="connsiteX9" fmla="*/ 211048 w 3468381"/>
                <a:gd name="connsiteY9" fmla="*/ 2110476 h 2110476"/>
                <a:gd name="connsiteX10" fmla="*/ 61815 w 3468381"/>
                <a:gd name="connsiteY10" fmla="*/ 2048661 h 2110476"/>
                <a:gd name="connsiteX11" fmla="*/ 1 w 3468381"/>
                <a:gd name="connsiteY11" fmla="*/ 1899427 h 2110476"/>
                <a:gd name="connsiteX12" fmla="*/ 0 w 3468381"/>
                <a:gd name="connsiteY12" fmla="*/ 211048 h 2110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8381" h="2110476">
                  <a:moveTo>
                    <a:pt x="0" y="211048"/>
                  </a:moveTo>
                  <a:cubicBezTo>
                    <a:pt x="0" y="155075"/>
                    <a:pt x="22235" y="101394"/>
                    <a:pt x="61815" y="61815"/>
                  </a:cubicBezTo>
                  <a:cubicBezTo>
                    <a:pt x="101394" y="22236"/>
                    <a:pt x="155075" y="1"/>
                    <a:pt x="211049" y="1"/>
                  </a:cubicBezTo>
                  <a:lnTo>
                    <a:pt x="3257333" y="0"/>
                  </a:lnTo>
                  <a:cubicBezTo>
                    <a:pt x="3313306" y="0"/>
                    <a:pt x="3366987" y="22235"/>
                    <a:pt x="3406566" y="61815"/>
                  </a:cubicBezTo>
                  <a:cubicBezTo>
                    <a:pt x="3446145" y="101394"/>
                    <a:pt x="3468380" y="155075"/>
                    <a:pt x="3468380" y="211049"/>
                  </a:cubicBezTo>
                  <a:cubicBezTo>
                    <a:pt x="3468380" y="773842"/>
                    <a:pt x="3468381" y="1336635"/>
                    <a:pt x="3468381" y="1899428"/>
                  </a:cubicBezTo>
                  <a:cubicBezTo>
                    <a:pt x="3468381" y="1955401"/>
                    <a:pt x="3446146" y="2009082"/>
                    <a:pt x="3406566" y="2048662"/>
                  </a:cubicBezTo>
                  <a:cubicBezTo>
                    <a:pt x="3366987" y="2088241"/>
                    <a:pt x="3313306" y="2110477"/>
                    <a:pt x="3257332" y="2110476"/>
                  </a:cubicBezTo>
                  <a:lnTo>
                    <a:pt x="211048" y="2110476"/>
                  </a:lnTo>
                  <a:cubicBezTo>
                    <a:pt x="155075" y="2110476"/>
                    <a:pt x="101394" y="2088241"/>
                    <a:pt x="61815" y="2048661"/>
                  </a:cubicBezTo>
                  <a:cubicBezTo>
                    <a:pt x="22236" y="2009082"/>
                    <a:pt x="1" y="1955401"/>
                    <a:pt x="1" y="1899427"/>
                  </a:cubicBezTo>
                  <a:cubicBezTo>
                    <a:pt x="1" y="1336634"/>
                    <a:pt x="0" y="773841"/>
                    <a:pt x="0" y="211048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7320" tIns="634939" rIns="1147834" bIns="107320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>
                  <a:solidFill>
                    <a:schemeClr val="tx2"/>
                  </a:solidFill>
                </a:rPr>
                <a:t>    Профессиональное заболевание установлено впервые</a:t>
              </a:r>
              <a:br>
                <a:rPr lang="ru-RU" sz="1600" dirty="0">
                  <a:solidFill>
                    <a:schemeClr val="tx2"/>
                  </a:solidFill>
                </a:rPr>
              </a:br>
              <a:r>
                <a:rPr lang="ru-RU" sz="1600" dirty="0">
                  <a:solidFill>
                    <a:schemeClr val="tx2"/>
                  </a:solidFill>
                </a:rPr>
                <a:t>в 2012 году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5559080" y="720269"/>
              <a:ext cx="3405407" cy="1744883"/>
            </a:xfrm>
            <a:custGeom>
              <a:avLst/>
              <a:gdLst>
                <a:gd name="connsiteX0" fmla="*/ 0 w 3405540"/>
                <a:gd name="connsiteY0" fmla="*/ 174409 h 1744094"/>
                <a:gd name="connsiteX1" fmla="*/ 51083 w 3405540"/>
                <a:gd name="connsiteY1" fmla="*/ 51083 h 1744094"/>
                <a:gd name="connsiteX2" fmla="*/ 174409 w 3405540"/>
                <a:gd name="connsiteY2" fmla="*/ 0 h 1744094"/>
                <a:gd name="connsiteX3" fmla="*/ 3231131 w 3405540"/>
                <a:gd name="connsiteY3" fmla="*/ 0 h 1744094"/>
                <a:gd name="connsiteX4" fmla="*/ 3354457 w 3405540"/>
                <a:gd name="connsiteY4" fmla="*/ 51083 h 1744094"/>
                <a:gd name="connsiteX5" fmla="*/ 3405540 w 3405540"/>
                <a:gd name="connsiteY5" fmla="*/ 174409 h 1744094"/>
                <a:gd name="connsiteX6" fmla="*/ 3405540 w 3405540"/>
                <a:gd name="connsiteY6" fmla="*/ 1569685 h 1744094"/>
                <a:gd name="connsiteX7" fmla="*/ 3354457 w 3405540"/>
                <a:gd name="connsiteY7" fmla="*/ 1693011 h 1744094"/>
                <a:gd name="connsiteX8" fmla="*/ 3231131 w 3405540"/>
                <a:gd name="connsiteY8" fmla="*/ 1744094 h 1744094"/>
                <a:gd name="connsiteX9" fmla="*/ 174409 w 3405540"/>
                <a:gd name="connsiteY9" fmla="*/ 1744094 h 1744094"/>
                <a:gd name="connsiteX10" fmla="*/ 51083 w 3405540"/>
                <a:gd name="connsiteY10" fmla="*/ 1693011 h 1744094"/>
                <a:gd name="connsiteX11" fmla="*/ 0 w 3405540"/>
                <a:gd name="connsiteY11" fmla="*/ 1569685 h 1744094"/>
                <a:gd name="connsiteX12" fmla="*/ 0 w 3405540"/>
                <a:gd name="connsiteY12" fmla="*/ 174409 h 174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5540" h="1744094">
                  <a:moveTo>
                    <a:pt x="0" y="174409"/>
                  </a:moveTo>
                  <a:cubicBezTo>
                    <a:pt x="0" y="128153"/>
                    <a:pt x="18375" y="83791"/>
                    <a:pt x="51083" y="51083"/>
                  </a:cubicBezTo>
                  <a:cubicBezTo>
                    <a:pt x="83791" y="18375"/>
                    <a:pt x="128153" y="0"/>
                    <a:pt x="174409" y="0"/>
                  </a:cubicBezTo>
                  <a:lnTo>
                    <a:pt x="3231131" y="0"/>
                  </a:lnTo>
                  <a:cubicBezTo>
                    <a:pt x="3277387" y="0"/>
                    <a:pt x="3321749" y="18375"/>
                    <a:pt x="3354457" y="51083"/>
                  </a:cubicBezTo>
                  <a:cubicBezTo>
                    <a:pt x="3387165" y="83791"/>
                    <a:pt x="3405540" y="128153"/>
                    <a:pt x="3405540" y="174409"/>
                  </a:cubicBezTo>
                  <a:lnTo>
                    <a:pt x="3405540" y="1569685"/>
                  </a:lnTo>
                  <a:cubicBezTo>
                    <a:pt x="3405540" y="1615941"/>
                    <a:pt x="3387165" y="1660303"/>
                    <a:pt x="3354457" y="1693011"/>
                  </a:cubicBezTo>
                  <a:cubicBezTo>
                    <a:pt x="3321749" y="1725719"/>
                    <a:pt x="3277387" y="1744094"/>
                    <a:pt x="3231131" y="1744094"/>
                  </a:cubicBezTo>
                  <a:lnTo>
                    <a:pt x="174409" y="1744094"/>
                  </a:lnTo>
                  <a:cubicBezTo>
                    <a:pt x="128153" y="1744094"/>
                    <a:pt x="83791" y="1725719"/>
                    <a:pt x="51083" y="1693011"/>
                  </a:cubicBezTo>
                  <a:cubicBezTo>
                    <a:pt x="18375" y="1660303"/>
                    <a:pt x="0" y="1615941"/>
                    <a:pt x="0" y="1569685"/>
                  </a:cubicBezTo>
                  <a:lnTo>
                    <a:pt x="0" y="1744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20934" tIns="99272" rIns="99272" bIns="535296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>
                  <a:solidFill>
                    <a:schemeClr val="tx2"/>
                  </a:solidFill>
                </a:rPr>
                <a:t>    Ежегодное количество впервые «профессионально заболевших» работников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39044" y="720269"/>
              <a:ext cx="2937064" cy="1744883"/>
            </a:xfrm>
            <a:custGeom>
              <a:avLst/>
              <a:gdLst>
                <a:gd name="connsiteX0" fmla="*/ 0 w 2936812"/>
                <a:gd name="connsiteY0" fmla="*/ 174409 h 1744094"/>
                <a:gd name="connsiteX1" fmla="*/ 51083 w 2936812"/>
                <a:gd name="connsiteY1" fmla="*/ 51083 h 1744094"/>
                <a:gd name="connsiteX2" fmla="*/ 174409 w 2936812"/>
                <a:gd name="connsiteY2" fmla="*/ 0 h 1744094"/>
                <a:gd name="connsiteX3" fmla="*/ 2762403 w 2936812"/>
                <a:gd name="connsiteY3" fmla="*/ 0 h 1744094"/>
                <a:gd name="connsiteX4" fmla="*/ 2885729 w 2936812"/>
                <a:gd name="connsiteY4" fmla="*/ 51083 h 1744094"/>
                <a:gd name="connsiteX5" fmla="*/ 2936812 w 2936812"/>
                <a:gd name="connsiteY5" fmla="*/ 174409 h 1744094"/>
                <a:gd name="connsiteX6" fmla="*/ 2936812 w 2936812"/>
                <a:gd name="connsiteY6" fmla="*/ 1569685 h 1744094"/>
                <a:gd name="connsiteX7" fmla="*/ 2885729 w 2936812"/>
                <a:gd name="connsiteY7" fmla="*/ 1693011 h 1744094"/>
                <a:gd name="connsiteX8" fmla="*/ 2762403 w 2936812"/>
                <a:gd name="connsiteY8" fmla="*/ 1744094 h 1744094"/>
                <a:gd name="connsiteX9" fmla="*/ 174409 w 2936812"/>
                <a:gd name="connsiteY9" fmla="*/ 1744094 h 1744094"/>
                <a:gd name="connsiteX10" fmla="*/ 51083 w 2936812"/>
                <a:gd name="connsiteY10" fmla="*/ 1693011 h 1744094"/>
                <a:gd name="connsiteX11" fmla="*/ 0 w 2936812"/>
                <a:gd name="connsiteY11" fmla="*/ 1569685 h 1744094"/>
                <a:gd name="connsiteX12" fmla="*/ 0 w 2936812"/>
                <a:gd name="connsiteY12" fmla="*/ 174409 h 174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36812" h="1744094">
                  <a:moveTo>
                    <a:pt x="0" y="174409"/>
                  </a:moveTo>
                  <a:cubicBezTo>
                    <a:pt x="0" y="128153"/>
                    <a:pt x="18375" y="83791"/>
                    <a:pt x="51083" y="51083"/>
                  </a:cubicBezTo>
                  <a:cubicBezTo>
                    <a:pt x="83791" y="18375"/>
                    <a:pt x="128153" y="0"/>
                    <a:pt x="174409" y="0"/>
                  </a:cubicBezTo>
                  <a:lnTo>
                    <a:pt x="2762403" y="0"/>
                  </a:lnTo>
                  <a:cubicBezTo>
                    <a:pt x="2808659" y="0"/>
                    <a:pt x="2853021" y="18375"/>
                    <a:pt x="2885729" y="51083"/>
                  </a:cubicBezTo>
                  <a:cubicBezTo>
                    <a:pt x="2918437" y="83791"/>
                    <a:pt x="2936812" y="128153"/>
                    <a:pt x="2936812" y="174409"/>
                  </a:cubicBezTo>
                  <a:lnTo>
                    <a:pt x="2936812" y="1569685"/>
                  </a:lnTo>
                  <a:cubicBezTo>
                    <a:pt x="2936812" y="1615941"/>
                    <a:pt x="2918437" y="1660303"/>
                    <a:pt x="2885729" y="1693011"/>
                  </a:cubicBezTo>
                  <a:cubicBezTo>
                    <a:pt x="2853021" y="1725719"/>
                    <a:pt x="2808659" y="1744094"/>
                    <a:pt x="2762403" y="1744094"/>
                  </a:cubicBezTo>
                  <a:lnTo>
                    <a:pt x="174409" y="1744094"/>
                  </a:lnTo>
                  <a:cubicBezTo>
                    <a:pt x="128153" y="1744094"/>
                    <a:pt x="83791" y="1725719"/>
                    <a:pt x="51083" y="1693011"/>
                  </a:cubicBezTo>
                  <a:cubicBezTo>
                    <a:pt x="18375" y="1660303"/>
                    <a:pt x="0" y="1615941"/>
                    <a:pt x="0" y="1569685"/>
                  </a:cubicBezTo>
                  <a:lnTo>
                    <a:pt x="0" y="1744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272" tIns="99272" rIns="980316" bIns="535296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>
                  <a:solidFill>
                    <a:schemeClr val="tx2"/>
                  </a:solidFill>
                </a:rPr>
                <a:t>    Признаны профессионально заболевшими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193363" y="1121958"/>
              <a:ext cx="2360765" cy="2360910"/>
            </a:xfrm>
            <a:custGeom>
              <a:avLst/>
              <a:gdLst>
                <a:gd name="connsiteX0" fmla="*/ 0 w 2359977"/>
                <a:gd name="connsiteY0" fmla="*/ 2359977 h 2359977"/>
                <a:gd name="connsiteX1" fmla="*/ 691224 w 2359977"/>
                <a:gd name="connsiteY1" fmla="*/ 691222 h 2359977"/>
                <a:gd name="connsiteX2" fmla="*/ 2359981 w 2359977"/>
                <a:gd name="connsiteY2" fmla="*/ 3 h 2359977"/>
                <a:gd name="connsiteX3" fmla="*/ 2359977 w 2359977"/>
                <a:gd name="connsiteY3" fmla="*/ 2359977 h 2359977"/>
                <a:gd name="connsiteX4" fmla="*/ 0 w 2359977"/>
                <a:gd name="connsiteY4" fmla="*/ 2359977 h 23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9977" h="2359977">
                  <a:moveTo>
                    <a:pt x="0" y="2359977"/>
                  </a:moveTo>
                  <a:cubicBezTo>
                    <a:pt x="1" y="1734072"/>
                    <a:pt x="248641" y="1133803"/>
                    <a:pt x="691224" y="691222"/>
                  </a:cubicBezTo>
                  <a:cubicBezTo>
                    <a:pt x="1133806" y="248641"/>
                    <a:pt x="1734076" y="2"/>
                    <a:pt x="2359981" y="3"/>
                  </a:cubicBezTo>
                  <a:cubicBezTo>
                    <a:pt x="2359980" y="786661"/>
                    <a:pt x="2359978" y="1573319"/>
                    <a:pt x="2359977" y="2359977"/>
                  </a:cubicBezTo>
                  <a:lnTo>
                    <a:pt x="0" y="235997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463" tIns="833459" rIns="142240" bIns="14224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&gt;</a:t>
              </a:r>
              <a:r>
                <a:rPr lang="ru-RU" sz="2800" dirty="0"/>
                <a:t>155</a:t>
              </a:r>
              <a:r>
                <a:rPr lang="en-US" sz="2800" dirty="0"/>
                <a:t> 000 </a:t>
              </a:r>
              <a:r>
                <a:rPr lang="ru-RU" sz="2000" dirty="0"/>
                <a:t>работников 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4662085" y="1121958"/>
              <a:ext cx="2360764" cy="2360910"/>
            </a:xfrm>
            <a:custGeom>
              <a:avLst/>
              <a:gdLst>
                <a:gd name="connsiteX0" fmla="*/ 0 w 2359977"/>
                <a:gd name="connsiteY0" fmla="*/ 2359977 h 2359977"/>
                <a:gd name="connsiteX1" fmla="*/ 691224 w 2359977"/>
                <a:gd name="connsiteY1" fmla="*/ 691222 h 2359977"/>
                <a:gd name="connsiteX2" fmla="*/ 2359981 w 2359977"/>
                <a:gd name="connsiteY2" fmla="*/ 3 h 2359977"/>
                <a:gd name="connsiteX3" fmla="*/ 2359977 w 2359977"/>
                <a:gd name="connsiteY3" fmla="*/ 2359977 h 2359977"/>
                <a:gd name="connsiteX4" fmla="*/ 0 w 2359977"/>
                <a:gd name="connsiteY4" fmla="*/ 2359977 h 23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9977" h="2359977">
                  <a:moveTo>
                    <a:pt x="0" y="0"/>
                  </a:moveTo>
                  <a:cubicBezTo>
                    <a:pt x="625905" y="1"/>
                    <a:pt x="1226174" y="248641"/>
                    <a:pt x="1668755" y="691224"/>
                  </a:cubicBezTo>
                  <a:cubicBezTo>
                    <a:pt x="2111336" y="1133806"/>
                    <a:pt x="2359975" y="1734076"/>
                    <a:pt x="2359974" y="2359981"/>
                  </a:cubicBezTo>
                  <a:cubicBezTo>
                    <a:pt x="1573316" y="2359980"/>
                    <a:pt x="786658" y="2359978"/>
                    <a:pt x="0" y="2359977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70688" tIns="861911" rIns="861907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/>
                <a:t>+ 6-8 </a:t>
              </a:r>
              <a:r>
                <a:rPr lang="ru-RU" sz="2000" dirty="0"/>
                <a:t>тысяч человек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 rot="21600000">
              <a:off x="4662085" y="3590831"/>
              <a:ext cx="2360764" cy="2360911"/>
            </a:xfrm>
            <a:custGeom>
              <a:avLst/>
              <a:gdLst>
                <a:gd name="connsiteX0" fmla="*/ 0 w 2359977"/>
                <a:gd name="connsiteY0" fmla="*/ 2359977 h 2359977"/>
                <a:gd name="connsiteX1" fmla="*/ 691224 w 2359977"/>
                <a:gd name="connsiteY1" fmla="*/ 691222 h 2359977"/>
                <a:gd name="connsiteX2" fmla="*/ 2359981 w 2359977"/>
                <a:gd name="connsiteY2" fmla="*/ 3 h 2359977"/>
                <a:gd name="connsiteX3" fmla="*/ 2359977 w 2359977"/>
                <a:gd name="connsiteY3" fmla="*/ 2359977 h 2359977"/>
                <a:gd name="connsiteX4" fmla="*/ 0 w 2359977"/>
                <a:gd name="connsiteY4" fmla="*/ 2359977 h 23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9977" h="2359977">
                  <a:moveTo>
                    <a:pt x="2359977" y="0"/>
                  </a:moveTo>
                  <a:cubicBezTo>
                    <a:pt x="2359976" y="625905"/>
                    <a:pt x="2111336" y="1226174"/>
                    <a:pt x="1668753" y="1668755"/>
                  </a:cubicBezTo>
                  <a:cubicBezTo>
                    <a:pt x="1226171" y="2111336"/>
                    <a:pt x="625901" y="2359975"/>
                    <a:pt x="-3" y="2359974"/>
                  </a:cubicBezTo>
                  <a:cubicBezTo>
                    <a:pt x="-2" y="1573316"/>
                    <a:pt x="0" y="786658"/>
                    <a:pt x="0" y="0"/>
                  </a:cubicBezTo>
                  <a:lnTo>
                    <a:pt x="2359977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2240" tIns="142241" rIns="833464" bIns="833459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&gt;</a:t>
              </a:r>
              <a:r>
                <a:rPr lang="ru-RU" sz="2000" dirty="0"/>
                <a:t> 1000 работников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 rot="21600000">
              <a:off x="2193363" y="3590831"/>
              <a:ext cx="2360765" cy="2360911"/>
            </a:xfrm>
            <a:custGeom>
              <a:avLst/>
              <a:gdLst>
                <a:gd name="connsiteX0" fmla="*/ 0 w 2359977"/>
                <a:gd name="connsiteY0" fmla="*/ 2359977 h 2359977"/>
                <a:gd name="connsiteX1" fmla="*/ 691224 w 2359977"/>
                <a:gd name="connsiteY1" fmla="*/ 691222 h 2359977"/>
                <a:gd name="connsiteX2" fmla="*/ 2359981 w 2359977"/>
                <a:gd name="connsiteY2" fmla="*/ 3 h 2359977"/>
                <a:gd name="connsiteX3" fmla="*/ 2359977 w 2359977"/>
                <a:gd name="connsiteY3" fmla="*/ 2359977 h 2359977"/>
                <a:gd name="connsiteX4" fmla="*/ 0 w 2359977"/>
                <a:gd name="connsiteY4" fmla="*/ 2359977 h 235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9977" h="2359977">
                  <a:moveTo>
                    <a:pt x="2359977" y="2359977"/>
                  </a:moveTo>
                  <a:cubicBezTo>
                    <a:pt x="1734072" y="2359976"/>
                    <a:pt x="1133803" y="2111336"/>
                    <a:pt x="691222" y="1668753"/>
                  </a:cubicBezTo>
                  <a:cubicBezTo>
                    <a:pt x="248641" y="1226171"/>
                    <a:pt x="2" y="625901"/>
                    <a:pt x="3" y="-4"/>
                  </a:cubicBezTo>
                  <a:cubicBezTo>
                    <a:pt x="786661" y="-3"/>
                    <a:pt x="1573319" y="-1"/>
                    <a:pt x="2359977" y="0"/>
                  </a:cubicBezTo>
                  <a:lnTo>
                    <a:pt x="2359977" y="235997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18803" tIns="227584" rIns="227584" bIns="918807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dirty="0"/>
                <a:t>6 696 </a:t>
              </a:r>
              <a:r>
                <a:rPr lang="ru-RU" sz="2000" dirty="0"/>
                <a:t>человек</a:t>
              </a:r>
            </a:p>
          </p:txBody>
        </p:sp>
        <p:sp>
          <p:nvSpPr>
            <p:cNvPr id="19" name="Круговая стрелка 18"/>
            <p:cNvSpPr/>
            <p:nvPr/>
          </p:nvSpPr>
          <p:spPr>
            <a:xfrm>
              <a:off x="4200092" y="3046251"/>
              <a:ext cx="816028" cy="708114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Круговая стрелка 19"/>
            <p:cNvSpPr/>
            <p:nvPr/>
          </p:nvSpPr>
          <p:spPr>
            <a:xfrm rot="10800000">
              <a:off x="4200092" y="3319335"/>
              <a:ext cx="816028" cy="708114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0F0EF5C9-5199-4242-AFF8-3B7A9ABC361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2530" name="Заголовок 1"/>
          <p:cNvSpPr>
            <a:spLocks/>
          </p:cNvSpPr>
          <p:nvPr/>
        </p:nvSpPr>
        <p:spPr bwMode="auto">
          <a:xfrm>
            <a:off x="107950" y="188913"/>
            <a:ext cx="88566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2253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2533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/>
          </p:cNvSpPr>
          <p:nvPr/>
        </p:nvSpPr>
        <p:spPr bwMode="auto">
          <a:xfrm>
            <a:off x="107950" y="188913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РАСХОДЫ НА ОХРАНУ ТРУДА</a:t>
            </a:r>
            <a:endParaRPr lang="ru-RU" sz="2000" b="1" dirty="0">
              <a:solidFill>
                <a:schemeClr val="tx2"/>
              </a:solidFill>
              <a:latin typeface="Helios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288" y="692150"/>
            <a:ext cx="84978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solidFill>
                <a:srgbClr val="23538D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22537" name="Диаграмма 2"/>
          <p:cNvPicPr>
            <a:picLocks noChangeArrowheads="1"/>
          </p:cNvPicPr>
          <p:nvPr/>
        </p:nvPicPr>
        <p:blipFill>
          <a:blip r:embed="rId4"/>
          <a:srcRect r="-24" b="-122"/>
          <a:stretch>
            <a:fillRect/>
          </a:stretch>
        </p:blipFill>
        <p:spPr bwMode="auto">
          <a:xfrm>
            <a:off x="468313" y="549275"/>
            <a:ext cx="83518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115616" y="5103674"/>
            <a:ext cx="7064727" cy="129266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Всего на компенсации и средства индивидуальной защиты в 2012 г.  работодателями израсходован 141 млрд. рублей.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23538D"/>
                </a:solidFill>
                <a:latin typeface="+mn-lt"/>
                <a:cs typeface="Arial" pitchFamily="34" charset="0"/>
              </a:rPr>
              <a:t> Финансирование мероприятий по улучшению условий и охраны труда работодателями осуществляется в размере не менее 0,2 процента суммы затрат на производство продукции (услуг).</a:t>
            </a:r>
            <a:endParaRPr lang="ru-RU" sz="1400" b="1" dirty="0">
              <a:ln w="11430"/>
              <a:solidFill>
                <a:srgbClr val="2353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AFDBBA4C-D54A-4F22-9129-4C41E670EBBD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3554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ЭКОНОМИЧЕСКИЕ ПОТЕРИ В 2012 ГОДУ, СВЯЗАННЫЕ С НЕБЛАГОПРИЯТНЫМИ УСЛОВИЯМИ ТРУДА</a:t>
            </a:r>
          </a:p>
        </p:txBody>
      </p:sp>
      <p:sp>
        <p:nvSpPr>
          <p:cNvPr id="2355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355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Прямоугольник 22"/>
          <p:cNvSpPr>
            <a:spLocks noChangeArrowheads="1"/>
          </p:cNvSpPr>
          <p:nvPr/>
        </p:nvSpPr>
        <p:spPr bwMode="auto">
          <a:xfrm>
            <a:off x="2916238" y="2276475"/>
            <a:ext cx="15351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>
                <a:solidFill>
                  <a:schemeClr val="tx2"/>
                </a:solidFill>
              </a:rPr>
              <a:t>956 </a:t>
            </a:r>
            <a:r>
              <a:rPr lang="ru-RU" sz="1200" b="1">
                <a:solidFill>
                  <a:schemeClr val="tx2"/>
                </a:solidFill>
              </a:rPr>
              <a:t> млрд. рублей</a:t>
            </a:r>
          </a:p>
          <a:p>
            <a:pPr algn="ctr"/>
            <a:r>
              <a:rPr lang="ru-RU" sz="1200" b="1">
                <a:solidFill>
                  <a:schemeClr val="tx2"/>
                </a:solidFill>
              </a:rPr>
              <a:t> </a:t>
            </a:r>
            <a:endParaRPr lang="ru-RU" sz="1200"/>
          </a:p>
        </p:txBody>
      </p:sp>
      <p:sp>
        <p:nvSpPr>
          <p:cNvPr id="23560" name="Прямоугольник 24"/>
          <p:cNvSpPr>
            <a:spLocks noChangeArrowheads="1"/>
          </p:cNvSpPr>
          <p:nvPr/>
        </p:nvSpPr>
        <p:spPr bwMode="auto">
          <a:xfrm>
            <a:off x="2555875" y="3429000"/>
            <a:ext cx="223361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5000" b="1">
                <a:solidFill>
                  <a:schemeClr val="tx2"/>
                </a:solidFill>
              </a:rPr>
              <a:t>2,1</a:t>
            </a:r>
            <a:r>
              <a:rPr lang="ru-RU" sz="1200" b="1">
                <a:solidFill>
                  <a:schemeClr val="tx2"/>
                </a:solidFill>
              </a:rPr>
              <a:t> %</a:t>
            </a:r>
          </a:p>
          <a:p>
            <a:pPr algn="ctr">
              <a:lnSpc>
                <a:spcPct val="80000"/>
              </a:lnSpc>
            </a:pPr>
            <a:r>
              <a:rPr lang="ru-RU" sz="1200" b="1">
                <a:solidFill>
                  <a:schemeClr val="tx2"/>
                </a:solidFill>
              </a:rPr>
              <a:t>от ВВП</a:t>
            </a:r>
          </a:p>
          <a:p>
            <a:endParaRPr lang="ru-RU" sz="120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916238" y="3357563"/>
            <a:ext cx="1439862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ашивка 18"/>
          <p:cNvSpPr/>
          <p:nvPr/>
        </p:nvSpPr>
        <p:spPr>
          <a:xfrm>
            <a:off x="4284663" y="2060575"/>
            <a:ext cx="719137" cy="2520950"/>
          </a:xfrm>
          <a:prstGeom prst="chevron">
            <a:avLst>
              <a:gd name="adj" fmla="val 59259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3563" name="Прямоугольник 36"/>
          <p:cNvSpPr>
            <a:spLocks noChangeArrowheads="1"/>
          </p:cNvSpPr>
          <p:nvPr/>
        </p:nvSpPr>
        <p:spPr bwMode="auto">
          <a:xfrm>
            <a:off x="250825" y="1773238"/>
            <a:ext cx="28082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>
                <a:solidFill>
                  <a:schemeClr val="tx2"/>
                </a:solidFill>
              </a:rPr>
              <a:t>Потери работодателей</a:t>
            </a: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1400" b="1">
                <a:solidFill>
                  <a:schemeClr val="tx2"/>
                </a:solidFill>
              </a:rPr>
              <a:t>(включая потери вследствие производственного травматизма и профессиональной заболеваемости, предоставления дополнительного отпуска и сокращенной продолжительности рабочей недели)</a:t>
            </a:r>
          </a:p>
        </p:txBody>
      </p:sp>
      <p:sp>
        <p:nvSpPr>
          <p:cNvPr id="22" name="Прямоугольник 22"/>
          <p:cNvSpPr>
            <a:spLocks noChangeArrowheads="1"/>
          </p:cNvSpPr>
          <p:nvPr/>
        </p:nvSpPr>
        <p:spPr bwMode="auto">
          <a:xfrm>
            <a:off x="5076825" y="2276475"/>
            <a:ext cx="15351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1,94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трлн.  рублей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4"/>
          <p:cNvSpPr>
            <a:spLocks noChangeArrowheads="1"/>
          </p:cNvSpPr>
          <p:nvPr/>
        </p:nvSpPr>
        <p:spPr bwMode="auto">
          <a:xfrm>
            <a:off x="4787900" y="3429000"/>
            <a:ext cx="223361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5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4,3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%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 ВВП</a:t>
            </a:r>
          </a:p>
          <a:p>
            <a:pPr>
              <a:defRPr/>
            </a:pP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5148263" y="3357563"/>
            <a:ext cx="1441450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Прямоугольник 36"/>
          <p:cNvSpPr>
            <a:spLocks noChangeArrowheads="1"/>
          </p:cNvSpPr>
          <p:nvPr/>
        </p:nvSpPr>
        <p:spPr bwMode="auto">
          <a:xfrm>
            <a:off x="6516688" y="1700213"/>
            <a:ext cx="2519362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>
                <a:solidFill>
                  <a:schemeClr val="tx2"/>
                </a:solidFill>
              </a:rPr>
              <a:t>Суммарные экономические потери </a:t>
            </a:r>
          </a:p>
          <a:p>
            <a:pPr algn="ctr" defTabSz="1066800"/>
            <a:r>
              <a:rPr lang="ru-RU" sz="1400" b="1">
                <a:solidFill>
                  <a:schemeClr val="tx2"/>
                </a:solidFill>
              </a:rPr>
              <a:t> (включая выплаты пособий и страховые выплаты по обязательному социальному страхованию, выплаты досрочных пенсий,</a:t>
            </a:r>
          </a:p>
          <a:p>
            <a:pPr algn="ctr" defTabSz="1066800"/>
            <a:r>
              <a:rPr lang="ru-RU" sz="1400" b="1">
                <a:solidFill>
                  <a:schemeClr val="tx2"/>
                </a:solidFill>
              </a:rPr>
              <a:t>расходы работодателей на компенсации и средства индивидуальной защиты)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95F3AD04-31C4-4908-B4B8-55D02A527BB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052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205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055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Заголовок 1"/>
          <p:cNvSpPr>
            <a:spLocks/>
          </p:cNvSpPr>
          <p:nvPr/>
        </p:nvSpPr>
        <p:spPr bwMode="auto">
          <a:xfrm>
            <a:off x="179388" y="260350"/>
            <a:ext cx="88566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УРОВЕНЬ ВНЕДРЕНИЯ  СУБЪЕКТАМИ РОССИЙСКОЙ ФЕДЕРАЦИИ ТИПОВЫХ ПРОГРАММ  ПО УЛУЧШЕНИЮ УСЛОВИЙ И ОХРАНЫ ТРУДА </a:t>
            </a:r>
          </a:p>
        </p:txBody>
      </p:sp>
      <p:graphicFrame>
        <p:nvGraphicFramePr>
          <p:cNvPr id="2050" name="Диаграмма 8"/>
          <p:cNvGraphicFramePr>
            <a:graphicFrameLocks/>
          </p:cNvGraphicFramePr>
          <p:nvPr/>
        </p:nvGraphicFramePr>
        <p:xfrm>
          <a:off x="755650" y="1341438"/>
          <a:ext cx="7972425" cy="5086350"/>
        </p:xfrm>
        <a:graphic>
          <a:graphicData uri="http://schemas.openxmlformats.org/presentationml/2006/ole">
            <p:oleObj spid="_x0000_s2050" r:id="rId5" imgW="7974259" imgH="508450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4A253C4D-AF39-4726-BC49-52A80C0CA0D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6626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2662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6629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Заголовок 1"/>
          <p:cNvSpPr>
            <a:spLocks/>
          </p:cNvSpPr>
          <p:nvPr/>
        </p:nvSpPr>
        <p:spPr bwMode="auto">
          <a:xfrm>
            <a:off x="179388" y="260350"/>
            <a:ext cx="88566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ГОСУДАРСТВЕННЫЕ ПРОГРАММЫ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750" y="1268413"/>
            <a:ext cx="8208963" cy="3940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Государственная  программа Российской Федерации «Развитие промышленности и повышение ее конкурентоспособности на период до 2020 года» с включенными в нее подпрограммами «Металлургия», «Легкая промышленность», «Лесная промышленность»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Государственная программа Российской Федерации «Развитие авиационной промышленности на 2013 - 2025 годы» 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Долгосрочную программу развития угольной промышленности на период до 2030 года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Государственная программа «Содействие занятости населения» на 2013 – 2017 годы</a:t>
            </a:r>
            <a:endParaRPr lang="ru-RU" dirty="0">
              <a:latin typeface="+mn-lt"/>
              <a:cs typeface="Arial" pitchFamily="34" charset="0"/>
            </a:endParaRPr>
          </a:p>
          <a:p>
            <a:pPr>
              <a:defRPr/>
            </a:pPr>
            <a:endParaRPr lang="ru-RU" sz="1600" dirty="0">
              <a:latin typeface="+mn-lt"/>
              <a:cs typeface="Arial" pitchFamily="34" charset="0"/>
            </a:endParaRPr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900113" y="5108575"/>
            <a:ext cx="75596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Следует отметить, что большинство программных мероприятий, реализуемых на федеральном уровне ориентировано на улучшение условий труда в отдельных видах экономической деятельности и не может быть при применено к экономике в целом.</a:t>
            </a:r>
            <a:endParaRPr lang="ru-RU" sz="160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9" descr="http://im0-tub-ru.yandex.net/i?id=288056087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08050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94C8106F-6777-479F-82F8-A776CDB4DA7F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7651" name="Заголовок 1"/>
          <p:cNvSpPr>
            <a:spLocks/>
          </p:cNvSpPr>
          <p:nvPr/>
        </p:nvSpPr>
        <p:spPr bwMode="auto">
          <a:xfrm>
            <a:off x="287338" y="115888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2765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7654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Прямоугольник 7"/>
          <p:cNvSpPr>
            <a:spLocks noChangeArrowheads="1"/>
          </p:cNvSpPr>
          <p:nvPr/>
        </p:nvSpPr>
        <p:spPr bwMode="auto">
          <a:xfrm>
            <a:off x="395288" y="260350"/>
            <a:ext cx="8424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tx2"/>
                </a:solidFill>
                <a:latin typeface="Helios"/>
              </a:rPr>
              <a:t>РАТИФИКАЦИЯ КОНВЕНЦИЙ МЕЖДУНАРОДНОЙ ОРГАНИЗАЦИИ ТРУДА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4075" y="1412875"/>
            <a:ext cx="653415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solidFill>
                  <a:srgbClr val="23538D"/>
                </a:solidFill>
                <a:latin typeface="+mn-lt"/>
                <a:cs typeface="Arial" pitchFamily="34" charset="0"/>
              </a:rPr>
              <a:t>Конвенция N 155 Международной организации труда</a:t>
            </a:r>
          </a:p>
          <a:p>
            <a:pPr>
              <a:defRPr/>
            </a:pPr>
            <a:r>
              <a:rPr lang="ru-RU" dirty="0">
                <a:solidFill>
                  <a:srgbClr val="23538D"/>
                </a:solidFill>
                <a:latin typeface="+mn-lt"/>
                <a:cs typeface="Arial" pitchFamily="34" charset="0"/>
              </a:rPr>
              <a:t>«О безопасности и гигиене труда и производственной среде»</a:t>
            </a:r>
          </a:p>
          <a:p>
            <a:pPr>
              <a:defRPr/>
            </a:pPr>
            <a:r>
              <a:rPr lang="ru-RU" dirty="0">
                <a:solidFill>
                  <a:srgbClr val="23538D"/>
                </a:solidFill>
                <a:latin typeface="+mn-lt"/>
                <a:cs typeface="Arial" pitchFamily="34" charset="0"/>
              </a:rPr>
              <a:t> </a:t>
            </a:r>
          </a:p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solidFill>
                  <a:srgbClr val="23538D"/>
                </a:solidFill>
                <a:latin typeface="+mn-lt"/>
                <a:cs typeface="Arial" pitchFamily="34" charset="0"/>
              </a:rPr>
              <a:t>Конвенция Международной организации труда № 187 «Об основах, содействующих безопасности и гигиене труда»</a:t>
            </a:r>
          </a:p>
          <a:p>
            <a:pPr>
              <a:buFontTx/>
              <a:buBlip>
                <a:blip r:embed="rId6"/>
              </a:buBlip>
              <a:defRPr/>
            </a:pPr>
            <a:endParaRPr lang="ru-RU" dirty="0">
              <a:solidFill>
                <a:srgbClr val="23538D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solidFill>
                  <a:srgbClr val="23538D"/>
                </a:solidFill>
                <a:latin typeface="+mn-lt"/>
                <a:cs typeface="Arial" pitchFamily="34" charset="0"/>
              </a:rPr>
              <a:t>Конвенция Международной Организации Труда </a:t>
            </a:r>
            <a:br>
              <a:rPr lang="ru-RU" dirty="0">
                <a:solidFill>
                  <a:srgbClr val="23538D"/>
                </a:solidFill>
                <a:latin typeface="+mn-lt"/>
                <a:cs typeface="Arial" pitchFamily="34" charset="0"/>
              </a:rPr>
            </a:br>
            <a:r>
              <a:rPr lang="ru-RU" dirty="0">
                <a:solidFill>
                  <a:srgbClr val="23538D"/>
                </a:solidFill>
                <a:latin typeface="+mn-lt"/>
                <a:cs typeface="Arial" pitchFamily="34" charset="0"/>
              </a:rPr>
              <a:t>№ 174 «О предотвращении крупных промышленных аварий»</a:t>
            </a:r>
          </a:p>
          <a:p>
            <a:pPr>
              <a:buFontTx/>
              <a:buBlip>
                <a:blip r:embed="rId6"/>
              </a:buBlip>
              <a:defRPr/>
            </a:pPr>
            <a:endParaRPr lang="ru-RU" dirty="0">
              <a:solidFill>
                <a:srgbClr val="23538D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solidFill>
                  <a:srgbClr val="23538D"/>
                </a:solidFill>
                <a:latin typeface="+mn-lt"/>
                <a:cs typeface="Arial" pitchFamily="34" charset="0"/>
              </a:rPr>
              <a:t>Конвенция Международной Организации Труда № 176 «О безопасности и гигиене труда на шахтах»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088" y="5445125"/>
            <a:ext cx="6108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23538D"/>
                </a:solidFill>
                <a:latin typeface="+mn-lt"/>
                <a:cs typeface="Arial" pitchFamily="34" charset="0"/>
              </a:rPr>
              <a:t>Ратифицирован ряд статей Европейской социальной хартии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13680</TotalTime>
  <Words>991</Words>
  <Application>Microsoft Office PowerPoint</Application>
  <PresentationFormat>Экран (4:3)</PresentationFormat>
  <Paragraphs>209</Paragraphs>
  <Slides>19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Arial Black</vt:lpstr>
      <vt:lpstr>Helios</vt:lpstr>
      <vt:lpstr>Wingdings</vt:lpstr>
      <vt:lpstr>Times New Roman</vt:lpstr>
      <vt:lpstr>Тема Office</vt:lpstr>
      <vt:lpstr>Лист Microsoft Excel</vt:lpstr>
      <vt:lpstr>Охрана труда Состояние. Проблемы. Пути реформирования.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Основные задачи органов исполнительной власти субъектов Российской Федерации на 2014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1</cp:lastModifiedBy>
  <cp:revision>1233</cp:revision>
  <dcterms:created xsi:type="dcterms:W3CDTF">2012-09-14T15:26:24Z</dcterms:created>
  <dcterms:modified xsi:type="dcterms:W3CDTF">2014-01-13T14:00:25Z</dcterms:modified>
</cp:coreProperties>
</file>